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4" r:id="rId6"/>
    <p:sldId id="267" r:id="rId7"/>
    <p:sldId id="261" r:id="rId8"/>
    <p:sldId id="272" r:id="rId9"/>
    <p:sldId id="271" r:id="rId10"/>
    <p:sldId id="259" r:id="rId11"/>
    <p:sldId id="268" r:id="rId12"/>
    <p:sldId id="275" r:id="rId13"/>
    <p:sldId id="265" r:id="rId14"/>
    <p:sldId id="262" r:id="rId15"/>
    <p:sldId id="260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DDC9D-F219-4BD0-9DF8-6D67D6BBF641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21F9-CD91-4962-A484-27BECF8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060432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onstantia" pitchFamily="18" charset="0"/>
              </a:rPr>
              <a:t>Отчёт по теме самообразования</a:t>
            </a:r>
            <a:r>
              <a:rPr lang="ru-RU" sz="3200" dirty="0" smtClean="0">
                <a:latin typeface="Constantia" pitchFamily="18" charset="0"/>
              </a:rPr>
              <a:t/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«Словарная работа на уроках русского языка как  средство развития речи у детей с нарушением слуха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»</a:t>
            </a:r>
            <a:r>
              <a:rPr lang="ru-RU" sz="3600" dirty="0" smtClean="0">
                <a:latin typeface="Constantia" pitchFamily="18" charset="0"/>
              </a:rPr>
              <a:t/>
            </a:r>
            <a:br>
              <a:rPr lang="ru-RU" sz="3600" dirty="0" smtClean="0">
                <a:latin typeface="Constantia" pitchFamily="18" charset="0"/>
              </a:rPr>
            </a:br>
            <a:r>
              <a:rPr lang="ru-RU" sz="3600" dirty="0" smtClean="0">
                <a:latin typeface="Constantia" pitchFamily="18" charset="0"/>
              </a:rPr>
              <a:t/>
            </a:r>
            <a:br>
              <a:rPr lang="ru-RU" sz="36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учителя начальных классов </a:t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МБОУ СШ №5 г. Архангельска</a:t>
            </a:r>
            <a:r>
              <a:rPr lang="ru-RU" sz="3200" dirty="0" smtClean="0">
                <a:latin typeface="Constantia" pitchFamily="18" charset="0"/>
              </a:rPr>
              <a:t/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b="1" i="1" dirty="0" smtClean="0">
                <a:latin typeface="Constantia" pitchFamily="18" charset="0"/>
              </a:rPr>
              <a:t>Анциферовой Людмилы Александровны</a:t>
            </a:r>
            <a:endParaRPr lang="ru-RU" sz="3600" b="1" i="1" dirty="0">
              <a:latin typeface="Constantia" pitchFamily="18" charset="0"/>
            </a:endParaRPr>
          </a:p>
        </p:txBody>
      </p:sp>
      <p:pic>
        <p:nvPicPr>
          <p:cNvPr id="3074" name="Picture 2" descr="C:\Documents and Settings\Юрик\Рабочий стол\3164_html_7f8aec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75374">
            <a:off x="388310" y="2327279"/>
            <a:ext cx="948336" cy="1368152"/>
          </a:xfrm>
          <a:prstGeom prst="rect">
            <a:avLst/>
          </a:prstGeom>
          <a:noFill/>
        </p:spPr>
      </p:pic>
      <p:pic>
        <p:nvPicPr>
          <p:cNvPr id="3" name="Picture 2" descr="G:\отчёт мой\uchenitsa-u-doski-na-uroke-russkogo-yazyka-0001047932-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85113">
            <a:off x="6877524" y="3963754"/>
            <a:ext cx="1835523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Задания и упражнения разнообразны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7416824" cy="590465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onstantia" pitchFamily="18" charset="0"/>
              </a:rPr>
              <a:t>Устное народное творчество(пословицы, поговорки, </a:t>
            </a:r>
            <a:r>
              <a:rPr lang="ru-RU" sz="2000" dirty="0" err="1" smtClean="0">
                <a:latin typeface="Constantia" pitchFamily="18" charset="0"/>
              </a:rPr>
              <a:t>чистоговорки</a:t>
            </a:r>
            <a:r>
              <a:rPr lang="ru-RU" sz="2000" dirty="0" smtClean="0">
                <a:latin typeface="Constantia" pitchFamily="18" charset="0"/>
              </a:rPr>
              <a:t> с этими словами)</a:t>
            </a:r>
          </a:p>
          <a:p>
            <a:r>
              <a:rPr lang="ru-RU" sz="2000" dirty="0" smtClean="0">
                <a:latin typeface="Constantia" pitchFamily="18" charset="0"/>
              </a:rPr>
              <a:t>Загадки (при узнавании слова ,знакомстве со словом)</a:t>
            </a:r>
          </a:p>
          <a:p>
            <a:r>
              <a:rPr lang="ru-RU" sz="2000" dirty="0" smtClean="0">
                <a:latin typeface="Constantia" pitchFamily="18" charset="0"/>
              </a:rPr>
              <a:t>Употребление  в стихах, в сказках</a:t>
            </a:r>
          </a:p>
          <a:p>
            <a:r>
              <a:rPr lang="ru-RU" sz="2000" dirty="0" smtClean="0">
                <a:latin typeface="Constantia" pitchFamily="18" charset="0"/>
              </a:rPr>
              <a:t>Раздели слова на группы (Например: с О и с А, доказывают, почему так распределили)</a:t>
            </a:r>
          </a:p>
          <a:p>
            <a:r>
              <a:rPr lang="ru-RU" sz="2000" dirty="0" smtClean="0">
                <a:latin typeface="Constantia" pitchFamily="18" charset="0"/>
              </a:rPr>
              <a:t>Работа со словарями</a:t>
            </a:r>
          </a:p>
          <a:p>
            <a:r>
              <a:rPr lang="ru-RU" sz="2000" dirty="0" smtClean="0">
                <a:latin typeface="Constantia" pitchFamily="18" charset="0"/>
              </a:rPr>
              <a:t>Объединение слов по темам, по группам(по 5-7 слов)</a:t>
            </a:r>
          </a:p>
          <a:p>
            <a:r>
              <a:rPr lang="ru-RU" sz="2000" dirty="0" smtClean="0">
                <a:latin typeface="Constantia" pitchFamily="18" charset="0"/>
              </a:rPr>
              <a:t>Изменение окончаний с помощью предлогов</a:t>
            </a:r>
          </a:p>
          <a:p>
            <a:r>
              <a:rPr lang="ru-RU" sz="2000" dirty="0" smtClean="0">
                <a:latin typeface="Constantia" pitchFamily="18" charset="0"/>
              </a:rPr>
              <a:t>Подбор однокоренных слов (</a:t>
            </a:r>
            <a:r>
              <a:rPr lang="ru-RU" sz="2000" dirty="0" err="1" smtClean="0">
                <a:latin typeface="Constantia" pitchFamily="18" charset="0"/>
              </a:rPr>
              <a:t>Н-р</a:t>
            </a:r>
            <a:r>
              <a:rPr lang="ru-RU" sz="2000" dirty="0" smtClean="0">
                <a:latin typeface="Constantia" pitchFamily="18" charset="0"/>
              </a:rPr>
              <a:t> КЛАСС, КЛАССНЫЙ журнал, пиджак, классики (игра), классическая)</a:t>
            </a:r>
          </a:p>
          <a:p>
            <a:r>
              <a:rPr lang="ru-RU" sz="2000" dirty="0" smtClean="0">
                <a:latin typeface="Constantia" pitchFamily="18" charset="0"/>
              </a:rPr>
              <a:t>Кроссвордные задания</a:t>
            </a:r>
          </a:p>
          <a:p>
            <a:r>
              <a:rPr lang="ru-RU" sz="2000" dirty="0" smtClean="0">
                <a:latin typeface="Constantia" pitchFamily="18" charset="0"/>
              </a:rPr>
              <a:t>Объясни слова (сопоставление слова и его значения)</a:t>
            </a:r>
          </a:p>
          <a:p>
            <a:r>
              <a:rPr lang="ru-RU" sz="2000" dirty="0" smtClean="0">
                <a:latin typeface="Constantia" pitchFamily="18" charset="0"/>
              </a:rPr>
              <a:t>Творческие задания</a:t>
            </a:r>
            <a:r>
              <a:rPr lang="ru-RU" sz="1600" i="1" dirty="0" smtClean="0">
                <a:latin typeface="Constantia" pitchFamily="18" charset="0"/>
              </a:rPr>
              <a:t>(на карточках индивид  и фронтальные)</a:t>
            </a:r>
          </a:p>
          <a:p>
            <a:r>
              <a:rPr lang="ru-RU" sz="1800" dirty="0" smtClean="0">
                <a:latin typeface="Constantia" pitchFamily="18" charset="0"/>
              </a:rPr>
              <a:t>Диктанты, списывания  различных видов</a:t>
            </a:r>
            <a:r>
              <a:rPr lang="ru-RU" sz="1600" dirty="0" smtClean="0">
                <a:latin typeface="Constantia" pitchFamily="18" charset="0"/>
              </a:rPr>
              <a:t>( выборочные, картинные, с заданием,  с комментированием  и др.)</a:t>
            </a:r>
            <a:endParaRPr lang="ru-RU" sz="2000" dirty="0">
              <a:latin typeface="Constantia" pitchFamily="18" charset="0"/>
            </a:endParaRPr>
          </a:p>
        </p:txBody>
      </p:sp>
      <p:pic>
        <p:nvPicPr>
          <p:cNvPr id="2050" name="Picture 2" descr="G:\отчёт мой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09120"/>
            <a:ext cx="164477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4351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Constantia" pitchFamily="18" charset="0"/>
              </a:rPr>
              <a:t>Подбор  антонимов, синонимов к слову</a:t>
            </a:r>
          </a:p>
          <a:p>
            <a:pPr marL="0" indent="0">
              <a:buNone/>
            </a:pPr>
            <a:r>
              <a:rPr lang="ru-RU" sz="2000" i="1" dirty="0" smtClean="0">
                <a:latin typeface="Constantia" pitchFamily="18" charset="0"/>
              </a:rPr>
              <a:t>     Комната-горница-светлица;</a:t>
            </a:r>
          </a:p>
          <a:p>
            <a:pPr marL="0" indent="0">
              <a:buNone/>
            </a:pPr>
            <a:r>
              <a:rPr lang="ru-RU" sz="2000" i="1" dirty="0" smtClean="0">
                <a:latin typeface="Constantia" pitchFamily="18" charset="0"/>
              </a:rPr>
              <a:t>     Весело – грустно</a:t>
            </a:r>
            <a:r>
              <a:rPr lang="ru-RU" sz="2000" dirty="0">
                <a:latin typeface="Constantia" pitchFamily="18" charset="0"/>
              </a:rPr>
              <a:t>;</a:t>
            </a:r>
            <a:r>
              <a:rPr lang="ru-RU" sz="2000" dirty="0" smtClean="0">
                <a:latin typeface="Constantia" pitchFamily="18" charset="0"/>
              </a:rPr>
              <a:t> мороз-жара</a:t>
            </a:r>
          </a:p>
          <a:p>
            <a:r>
              <a:rPr lang="ru-RU" sz="2000" dirty="0" smtClean="0">
                <a:latin typeface="Constantia" pitchFamily="18" charset="0"/>
              </a:rPr>
              <a:t>Кроссворды, ребусы</a:t>
            </a:r>
          </a:p>
          <a:p>
            <a:r>
              <a:rPr lang="ru-RU" sz="2000" dirty="0" smtClean="0">
                <a:latin typeface="Constantia" pitchFamily="18" charset="0"/>
              </a:rPr>
              <a:t>Слово рассыпалось</a:t>
            </a:r>
          </a:p>
          <a:p>
            <a:r>
              <a:rPr lang="ru-RU" sz="2000" dirty="0" smtClean="0">
                <a:latin typeface="Constantia" pitchFamily="18" charset="0"/>
              </a:rPr>
              <a:t>Что лишнее? (</a:t>
            </a:r>
            <a:r>
              <a:rPr lang="ru-RU" sz="2000" i="1" dirty="0" smtClean="0">
                <a:latin typeface="Constantia" pitchFamily="18" charset="0"/>
              </a:rPr>
              <a:t>учатся доказывать</a:t>
            </a:r>
            <a:r>
              <a:rPr lang="ru-RU" sz="2000" dirty="0" smtClean="0">
                <a:latin typeface="Constantia" pitchFamily="18" charset="0"/>
              </a:rPr>
              <a:t>)</a:t>
            </a:r>
          </a:p>
          <a:p>
            <a:r>
              <a:rPr lang="ru-RU" sz="2000" dirty="0" smtClean="0">
                <a:latin typeface="Constantia" pitchFamily="18" charset="0"/>
              </a:rPr>
              <a:t>Работа над интонацией</a:t>
            </a:r>
          </a:p>
          <a:p>
            <a:pPr>
              <a:buNone/>
            </a:pPr>
            <a:r>
              <a:rPr lang="ru-RU" sz="2000" i="1" dirty="0" smtClean="0">
                <a:latin typeface="Constantia" pitchFamily="18" charset="0"/>
              </a:rPr>
              <a:t>   ( Машина. </a:t>
            </a:r>
            <a:r>
              <a:rPr lang="ru-RU" sz="2000" i="1" dirty="0" err="1" smtClean="0">
                <a:latin typeface="Constantia" pitchFamily="18" charset="0"/>
              </a:rPr>
              <a:t>Машина!Машина</a:t>
            </a:r>
            <a:r>
              <a:rPr lang="ru-RU" sz="2000" i="1" dirty="0" smtClean="0">
                <a:latin typeface="Constantia" pitchFamily="18" charset="0"/>
              </a:rPr>
              <a:t>?)</a:t>
            </a:r>
          </a:p>
          <a:p>
            <a:r>
              <a:rPr lang="ru-RU" sz="2000" dirty="0" smtClean="0">
                <a:latin typeface="Constantia" pitchFamily="18" charset="0"/>
              </a:rPr>
              <a:t>Объясни кого как называют</a:t>
            </a:r>
            <a:r>
              <a:rPr lang="ru-RU" sz="2000" i="1" dirty="0" smtClean="0">
                <a:latin typeface="Constantia" pitchFamily="18" charset="0"/>
              </a:rPr>
              <a:t> (тракторист, библиотекарь, шофёр и  др.)</a:t>
            </a:r>
          </a:p>
          <a:p>
            <a:r>
              <a:rPr lang="ru-RU" sz="2000" dirty="0" smtClean="0">
                <a:latin typeface="Constantia" pitchFamily="18" charset="0"/>
              </a:rPr>
              <a:t>Работа с фразеологизмами(</a:t>
            </a:r>
            <a:r>
              <a:rPr lang="ru-RU" sz="2000" dirty="0" err="1" smtClean="0">
                <a:latin typeface="Constantia" pitchFamily="18" charset="0"/>
              </a:rPr>
              <a:t>н-р</a:t>
            </a:r>
            <a:r>
              <a:rPr lang="ru-RU" sz="2000" dirty="0" smtClean="0">
                <a:latin typeface="Constantia" pitchFamily="18" charset="0"/>
              </a:rPr>
              <a:t>, белая ворона, держать язык за зубами и др.)</a:t>
            </a:r>
          </a:p>
          <a:p>
            <a:r>
              <a:rPr lang="ru-RU" sz="2000" dirty="0" smtClean="0">
                <a:latin typeface="Constantia" pitchFamily="18" charset="0"/>
              </a:rPr>
              <a:t>Использование в пословицах, поговорках, </a:t>
            </a:r>
            <a:r>
              <a:rPr lang="ru-RU" sz="2000" dirty="0" err="1" smtClean="0">
                <a:latin typeface="Constantia" pitchFamily="18" charset="0"/>
              </a:rPr>
              <a:t>чистоговорках</a:t>
            </a:r>
            <a:r>
              <a:rPr lang="ru-RU" sz="2000" dirty="0" smtClean="0">
                <a:latin typeface="Constantia" pitchFamily="18" charset="0"/>
              </a:rPr>
              <a:t> и т.д. (Слово </a:t>
            </a:r>
            <a:r>
              <a:rPr lang="ru-RU" sz="2200" dirty="0" smtClean="0">
                <a:latin typeface="Constantia" pitchFamily="18" charset="0"/>
              </a:rPr>
              <a:t>не </a:t>
            </a:r>
            <a:r>
              <a:rPr lang="ru-RU" sz="2200" b="1" dirty="0" smtClean="0">
                <a:latin typeface="Constantia" pitchFamily="18" charset="0"/>
              </a:rPr>
              <a:t>воробей</a:t>
            </a:r>
            <a:r>
              <a:rPr lang="ru-RU" sz="2200" dirty="0" smtClean="0">
                <a:latin typeface="Constantia" pitchFamily="18" charset="0"/>
              </a:rPr>
              <a:t>, вылетит – не поймаешь. Сам погибай, а </a:t>
            </a:r>
            <a:r>
              <a:rPr lang="ru-RU" sz="2200" b="1" dirty="0" smtClean="0">
                <a:latin typeface="Constantia" pitchFamily="18" charset="0"/>
              </a:rPr>
              <a:t>товарища</a:t>
            </a:r>
            <a:r>
              <a:rPr lang="ru-RU" sz="2200" dirty="0" smtClean="0">
                <a:latin typeface="Constantia" pitchFamily="18" charset="0"/>
              </a:rPr>
              <a:t> выручай.)</a:t>
            </a:r>
          </a:p>
          <a:p>
            <a:r>
              <a:rPr lang="ru-RU" sz="2200" dirty="0" smtClean="0">
                <a:latin typeface="Constantia" pitchFamily="18" charset="0"/>
              </a:rPr>
              <a:t>Деформированные предложения со словом</a:t>
            </a:r>
          </a:p>
          <a:p>
            <a:endParaRPr lang="ru-RU" sz="2200" dirty="0" smtClean="0">
              <a:latin typeface="Constantia" pitchFamily="18" charset="0"/>
            </a:endParaRPr>
          </a:p>
          <a:p>
            <a:endParaRPr lang="ru-RU" sz="2400" i="1" dirty="0" smtClean="0">
              <a:latin typeface="Constant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447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2000" y="1268760"/>
            <a:ext cx="8229600" cy="4884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2000" b="1" dirty="0" smtClean="0">
                <a:latin typeface="Constantia" pitchFamily="18" charset="0"/>
              </a:rPr>
              <a:t>Допиши  рифму: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Constantia" pitchFamily="18" charset="0"/>
              </a:rPr>
              <a:t>Сегодня я дежурный, дежурю в первый раз.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Constantia" pitchFamily="18" charset="0"/>
              </a:rPr>
              <a:t>Я доску вытираю и убираю _________ </a:t>
            </a:r>
            <a:r>
              <a:rPr lang="ru-RU" i="1" dirty="0" smtClean="0"/>
              <a:t>.</a:t>
            </a:r>
          </a:p>
          <a:p>
            <a:pPr marL="514350" indent="-514350">
              <a:buNone/>
            </a:pPr>
            <a:r>
              <a:rPr lang="ru-RU" sz="2400" dirty="0" smtClean="0">
                <a:latin typeface="Constantia" pitchFamily="18" charset="0"/>
              </a:rPr>
              <a:t>2. </a:t>
            </a:r>
            <a:r>
              <a:rPr lang="ru-RU" sz="2000" b="1" dirty="0" smtClean="0">
                <a:latin typeface="Constantia" pitchFamily="18" charset="0"/>
              </a:rPr>
              <a:t>Значение слова ( в словаре )</a:t>
            </a:r>
          </a:p>
          <a:p>
            <a:pPr marL="514350" indent="-514350">
              <a:buNone/>
            </a:pPr>
            <a:r>
              <a:rPr lang="ru-RU" sz="2000" b="1" dirty="0" smtClean="0">
                <a:latin typeface="Constantia" pitchFamily="18" charset="0"/>
              </a:rPr>
              <a:t>3. Подбор однокоренных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Constantia" pitchFamily="18" charset="0"/>
              </a:rPr>
              <a:t>Классный, классики, классность, классификация.</a:t>
            </a:r>
          </a:p>
          <a:p>
            <a:pPr marL="514350" indent="-514350">
              <a:buNone/>
            </a:pPr>
            <a:r>
              <a:rPr lang="ru-RU" sz="2000" b="1" dirty="0" smtClean="0">
                <a:latin typeface="Constantia" pitchFamily="18" charset="0"/>
              </a:rPr>
              <a:t>4. Подбери  к слову существительные, объясни:</a:t>
            </a:r>
          </a:p>
          <a:p>
            <a:pPr marL="514350" indent="-514350">
              <a:buNone/>
            </a:pPr>
            <a:r>
              <a:rPr lang="ru-RU" sz="2000" i="1" dirty="0" err="1" smtClean="0">
                <a:latin typeface="Constantia" pitchFamily="18" charset="0"/>
              </a:rPr>
              <a:t>Классный___________</a:t>
            </a:r>
            <a:r>
              <a:rPr lang="ru-RU" sz="2000" i="1" dirty="0" smtClean="0">
                <a:latin typeface="Constantia" pitchFamily="18" charset="0"/>
              </a:rPr>
              <a:t> (журнал, </a:t>
            </a:r>
            <a:r>
              <a:rPr lang="ru-RU" sz="2000" i="1" dirty="0" err="1" smtClean="0">
                <a:latin typeface="Constantia" pitchFamily="18" charset="0"/>
              </a:rPr>
              <a:t>фильм,портфель</a:t>
            </a:r>
            <a:r>
              <a:rPr lang="ru-RU" sz="2000" i="1" dirty="0" smtClean="0">
                <a:latin typeface="Constantia" pitchFamily="18" charset="0"/>
              </a:rPr>
              <a:t> и др.)</a:t>
            </a:r>
          </a:p>
          <a:p>
            <a:pPr marL="514350" indent="-514350">
              <a:buNone/>
            </a:pPr>
            <a:r>
              <a:rPr lang="ru-RU" sz="2000" b="1" dirty="0" smtClean="0">
                <a:latin typeface="Constantia" pitchFamily="18" charset="0"/>
              </a:rPr>
              <a:t>5. Измени слово «КЛАСС» с помощью предлогов: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Constantia" pitchFamily="18" charset="0"/>
              </a:rPr>
              <a:t>У ________, в _________, с _________, над _______, за _______ и  т.д.</a:t>
            </a:r>
          </a:p>
          <a:p>
            <a:pPr marL="514350" indent="-514350">
              <a:buNone/>
            </a:pPr>
            <a:r>
              <a:rPr lang="ru-RU" sz="2000" b="1" dirty="0" smtClean="0">
                <a:latin typeface="Constantia" pitchFamily="18" charset="0"/>
              </a:rPr>
              <a:t>6. Составление  предложений.</a:t>
            </a:r>
          </a:p>
          <a:p>
            <a:pPr marL="514350" indent="-514350">
              <a:buNone/>
            </a:pPr>
            <a:r>
              <a:rPr lang="ru-RU" sz="2000" b="1" dirty="0" smtClean="0">
                <a:latin typeface="Constantia" pitchFamily="18" charset="0"/>
              </a:rPr>
              <a:t>7. Подбери  синоним :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Constantia" pitchFamily="18" charset="0"/>
              </a:rPr>
              <a:t>Классный фильм-</a:t>
            </a:r>
          </a:p>
          <a:p>
            <a:pPr marL="514350" indent="-514350">
              <a:buNone/>
            </a:pPr>
            <a:r>
              <a:rPr lang="ru-RU" sz="2000" b="1" dirty="0" smtClean="0">
                <a:latin typeface="Constantia" pitchFamily="18" charset="0"/>
              </a:rPr>
              <a:t>8. Подбери антоним:</a:t>
            </a:r>
          </a:p>
          <a:p>
            <a:pPr marL="514350" indent="-514350">
              <a:buNone/>
            </a:pPr>
            <a:r>
              <a:rPr lang="ru-RU" sz="2000" i="1" dirty="0" smtClean="0">
                <a:latin typeface="Constantia" pitchFamily="18" charset="0"/>
              </a:rPr>
              <a:t>Классная ручка-</a:t>
            </a:r>
            <a:endParaRPr lang="ru-RU" sz="2400" i="1" dirty="0" smtClean="0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5" y="548680"/>
            <a:ext cx="5508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Словарное слово «КЛАСС»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Контроль :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Constantia" pitchFamily="18" charset="0"/>
              </a:rPr>
              <a:t>Картинный</a:t>
            </a:r>
          </a:p>
          <a:p>
            <a:r>
              <a:rPr lang="ru-RU" dirty="0" smtClean="0">
                <a:latin typeface="Constantia" pitchFamily="18" charset="0"/>
              </a:rPr>
              <a:t>С использованием загадок</a:t>
            </a:r>
          </a:p>
          <a:p>
            <a:r>
              <a:rPr lang="ru-RU" dirty="0" smtClean="0">
                <a:latin typeface="Constantia" pitchFamily="18" charset="0"/>
              </a:rPr>
              <a:t>Творческий (приём пищи в середине дня-ОБЕД)</a:t>
            </a:r>
          </a:p>
          <a:p>
            <a:r>
              <a:rPr lang="ru-RU" dirty="0" smtClean="0">
                <a:latin typeface="Constantia" pitchFamily="18" charset="0"/>
              </a:rPr>
              <a:t>Тематический (по темам, по три слова на одну тему)</a:t>
            </a:r>
          </a:p>
          <a:p>
            <a:r>
              <a:rPr lang="ru-RU" dirty="0">
                <a:latin typeface="Constantia" pitchFamily="18" charset="0"/>
              </a:rPr>
              <a:t>Диктант по памяти.</a:t>
            </a:r>
          </a:p>
          <a:p>
            <a:r>
              <a:rPr lang="ru-RU" dirty="0">
                <a:latin typeface="Constantia" pitchFamily="18" charset="0"/>
              </a:rPr>
              <a:t>1)записать по памяти слово, обозначающее названия инструментов (молоток, лопата);</a:t>
            </a:r>
          </a:p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    2)записать </a:t>
            </a:r>
            <a:r>
              <a:rPr lang="ru-RU" dirty="0">
                <a:latin typeface="Constantia" pitchFamily="18" charset="0"/>
              </a:rPr>
              <a:t>по памяти слова с безударной гласной е</a:t>
            </a:r>
            <a:r>
              <a:rPr lang="ru-RU" dirty="0" smtClean="0">
                <a:latin typeface="Constantia" pitchFamily="18" charset="0"/>
              </a:rPr>
              <a:t>.</a:t>
            </a:r>
          </a:p>
          <a:p>
            <a:r>
              <a:rPr lang="ru-RU" dirty="0" smtClean="0">
                <a:latin typeface="Constantia" pitchFamily="18" charset="0"/>
              </a:rPr>
              <a:t>Зрительный (с предварительным разбором)</a:t>
            </a:r>
          </a:p>
          <a:p>
            <a:r>
              <a:rPr lang="ru-RU" dirty="0" smtClean="0">
                <a:latin typeface="Constantia" pitchFamily="18" charset="0"/>
              </a:rPr>
              <a:t>Письмо </a:t>
            </a:r>
            <a:r>
              <a:rPr lang="ru-RU" dirty="0">
                <a:latin typeface="Constantia" pitchFamily="18" charset="0"/>
              </a:rPr>
              <a:t>по </a:t>
            </a:r>
            <a:r>
              <a:rPr lang="ru-RU" dirty="0" smtClean="0">
                <a:latin typeface="Constantia" pitchFamily="18" charset="0"/>
              </a:rPr>
              <a:t>памяти</a:t>
            </a:r>
          </a:p>
          <a:p>
            <a:pPr marL="0" indent="0">
              <a:buNone/>
            </a:pPr>
            <a:r>
              <a:rPr lang="ru-RU" i="1" dirty="0" smtClean="0"/>
              <a:t>Осторожно </a:t>
            </a:r>
            <a:r>
              <a:rPr lang="ru-RU" b="1" i="1" dirty="0"/>
              <a:t>ветер</a:t>
            </a:r>
          </a:p>
          <a:p>
            <a:pPr marL="0" indent="0">
              <a:buNone/>
            </a:pPr>
            <a:r>
              <a:rPr lang="ru-RU" i="1" dirty="0"/>
              <a:t>Из калитки вышел.</a:t>
            </a:r>
          </a:p>
          <a:p>
            <a:pPr marL="0" indent="0">
              <a:buNone/>
            </a:pPr>
            <a:r>
              <a:rPr lang="ru-RU" i="1" dirty="0"/>
              <a:t>Постучал в окошко,</a:t>
            </a:r>
          </a:p>
          <a:p>
            <a:pPr marL="0" indent="0">
              <a:buNone/>
            </a:pPr>
            <a:r>
              <a:rPr lang="ru-RU" i="1" dirty="0"/>
              <a:t>Пробежал по крыше</a:t>
            </a:r>
            <a:r>
              <a:rPr lang="ru-RU" dirty="0"/>
              <a:t>. (М. Исаковский)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7393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476672"/>
            <a:ext cx="7249438" cy="6095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Constantia" pitchFamily="18" charset="0"/>
              </a:rPr>
              <a:t>Эффективность словарной работы зависит от того, проводится ли она планомерно и систематически на протяжении всех лет обучения или носит случайный характер, и насколько целесообразно она построена. </a:t>
            </a:r>
            <a:endParaRPr lang="ru-RU" dirty="0" smtClean="0">
              <a:latin typeface="Constantia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Направляя </a:t>
            </a:r>
            <a:r>
              <a:rPr lang="ru-RU" dirty="0">
                <a:latin typeface="Constantia" pitchFamily="18" charset="0"/>
              </a:rPr>
              <a:t>внимание детей на сознательное и прочное усвоение </a:t>
            </a:r>
            <a:r>
              <a:rPr lang="ru-RU" dirty="0" smtClean="0">
                <a:latin typeface="Constantia" pitchFamily="18" charset="0"/>
              </a:rPr>
              <a:t>затруднительных</a:t>
            </a:r>
            <a:r>
              <a:rPr lang="ru-RU" dirty="0">
                <a:latin typeface="Constantia" pitchFamily="18" charset="0"/>
              </a:rPr>
              <a:t>, но жизненно необходимых им слов, включённых в тексты учебной и художественной книги, можно легко связать различные виды словарной работы с содержанием занятий. </a:t>
            </a:r>
            <a:endParaRPr lang="ru-RU" dirty="0" smtClean="0">
              <a:latin typeface="Constantia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Работа </a:t>
            </a:r>
            <a:r>
              <a:rPr lang="ru-RU" dirty="0">
                <a:latin typeface="Constantia" pitchFamily="18" charset="0"/>
              </a:rPr>
              <a:t>со словом должна являться обязательным компонентом в структуре урока по любому предмету, а не только по русскому языку</a:t>
            </a:r>
            <a:r>
              <a:rPr lang="ru-RU" dirty="0" smtClean="0">
                <a:latin typeface="Constantia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Эта работа  всегда может иметь продолжение и творчеству нет предела</a:t>
            </a:r>
            <a:r>
              <a:rPr lang="ru-RU" dirty="0" smtClean="0"/>
              <a:t>….</a:t>
            </a:r>
            <a:endParaRPr lang="ru-RU" dirty="0"/>
          </a:p>
        </p:txBody>
      </p:sp>
      <p:pic>
        <p:nvPicPr>
          <p:cNvPr id="4" name="Picture 2" descr="C:\Documents and Settings\Юрик\Рабочий стол\3164_html_7f8aec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4857760"/>
            <a:ext cx="1095058" cy="1579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48681"/>
            <a:ext cx="8115328" cy="230425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Овладеть словом </a:t>
            </a:r>
            <a:r>
              <a:rPr lang="ru-RU" dirty="0" smtClean="0">
                <a:latin typeface="Constantia" pitchFamily="18" charset="0"/>
              </a:rPr>
              <a:t>– значит усвоить его значение и нормы употребления в речи. Хорошо поставленная словарная работа, </a:t>
            </a:r>
            <a:r>
              <a:rPr lang="ru-RU" i="1" dirty="0" smtClean="0">
                <a:latin typeface="Constantia" pitchFamily="18" charset="0"/>
              </a:rPr>
              <a:t>во-первых</a:t>
            </a:r>
            <a:r>
              <a:rPr lang="ru-RU" dirty="0" smtClean="0">
                <a:latin typeface="Constantia" pitchFamily="18" charset="0"/>
              </a:rPr>
              <a:t>, обеспечивает своевременное умственное и речевое развитие детей, 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</a:t>
            </a:r>
            <a:r>
              <a:rPr lang="ru-RU" i="1" dirty="0" smtClean="0">
                <a:latin typeface="Constantia" pitchFamily="18" charset="0"/>
              </a:rPr>
              <a:t>во-вторых</a:t>
            </a:r>
            <a:r>
              <a:rPr lang="ru-RU" dirty="0" smtClean="0">
                <a:latin typeface="Constantia" pitchFamily="18" charset="0"/>
              </a:rPr>
              <a:t>, способствует глубокому усвоению программного материала; </a:t>
            </a:r>
          </a:p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   </a:t>
            </a:r>
            <a:r>
              <a:rPr lang="ru-RU" i="1" dirty="0" smtClean="0">
                <a:latin typeface="Constantia" pitchFamily="18" charset="0"/>
              </a:rPr>
              <a:t>в-третьих</a:t>
            </a:r>
            <a:r>
              <a:rPr lang="ru-RU" dirty="0" smtClean="0">
                <a:latin typeface="Constantia" pitchFamily="18" charset="0"/>
              </a:rPr>
              <a:t>, служит средством идейного и нравственного воспитания учащихся.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4" name="Picture 2" descr="C:\Documents and Settings\Юрик\Рабочий стол\3164_html_7f8aec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013176"/>
            <a:ext cx="1095058" cy="1579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2780928"/>
            <a:ext cx="72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nstantia" pitchFamily="18" charset="0"/>
              </a:rPr>
              <a:t>Как писал известный советский ученый - методист А.В.Текучев </a:t>
            </a:r>
          </a:p>
          <a:p>
            <a:r>
              <a:rPr lang="ru-RU" sz="2000" dirty="0" smtClean="0">
                <a:latin typeface="Constantia" pitchFamily="18" charset="0"/>
              </a:rPr>
              <a:t>«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Словарная работа - это не эпизод в жизни учителя, а систематическая, хорошо организованная, педагогически целесообразно построенная работа, связанная со всеми разделами курса русского языка, ведется она с 1 по 11 класс</a:t>
            </a:r>
            <a:r>
              <a:rPr lang="ru-RU" sz="2000" dirty="0" smtClean="0">
                <a:latin typeface="Constantia" pitchFamily="18" charset="0"/>
              </a:rPr>
              <a:t>».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Литература</a:t>
            </a:r>
          </a:p>
          <a:p>
            <a:r>
              <a:rPr lang="ru-RU" sz="2000" dirty="0" smtClean="0">
                <a:latin typeface="Constantia" pitchFamily="18" charset="0"/>
              </a:rPr>
              <a:t>Волина </a:t>
            </a:r>
            <a:r>
              <a:rPr lang="ru-RU" sz="2000" dirty="0">
                <a:latin typeface="Constantia" pitchFamily="18" charset="0"/>
              </a:rPr>
              <a:t>В.В. Русский язык. Учимся играя. – Екатеринбург, 1996.</a:t>
            </a:r>
          </a:p>
          <a:p>
            <a:r>
              <a:rPr lang="ru-RU" sz="2000" dirty="0" err="1" smtClean="0">
                <a:latin typeface="Constantia" pitchFamily="18" charset="0"/>
              </a:rPr>
              <a:t>Купров</a:t>
            </a:r>
            <a:r>
              <a:rPr lang="ru-RU" sz="2000" dirty="0" smtClean="0">
                <a:latin typeface="Constantia" pitchFamily="18" charset="0"/>
              </a:rPr>
              <a:t> </a:t>
            </a:r>
            <a:r>
              <a:rPr lang="ru-RU" sz="2000" dirty="0">
                <a:latin typeface="Constantia" pitchFamily="18" charset="0"/>
              </a:rPr>
              <a:t>В.Д. Словарная работа на уроках </a:t>
            </a:r>
            <a:r>
              <a:rPr lang="ru-RU" sz="2000" dirty="0" smtClean="0">
                <a:latin typeface="Constantia" pitchFamily="18" charset="0"/>
              </a:rPr>
              <a:t>русского </a:t>
            </a:r>
            <a:r>
              <a:rPr lang="ru-RU" sz="2000" dirty="0">
                <a:latin typeface="Constantia" pitchFamily="18" charset="0"/>
              </a:rPr>
              <a:t>языка. //Начальная школа. 1990, №3.</a:t>
            </a:r>
          </a:p>
          <a:p>
            <a:r>
              <a:rPr lang="ru-RU" sz="2000" dirty="0" smtClean="0">
                <a:latin typeface="Constantia" pitchFamily="18" charset="0"/>
              </a:rPr>
              <a:t>Львов </a:t>
            </a:r>
            <a:r>
              <a:rPr lang="ru-RU" sz="2000" dirty="0">
                <a:latin typeface="Constantia" pitchFamily="18" charset="0"/>
              </a:rPr>
              <a:t>М.Р. Словарик синонимов и антонимов русского языка. – М., 2003.</a:t>
            </a:r>
          </a:p>
          <a:p>
            <a:r>
              <a:rPr lang="ru-RU" sz="2000" dirty="0" err="1" smtClean="0">
                <a:latin typeface="Constantia" pitchFamily="18" charset="0"/>
              </a:rPr>
              <a:t>Зикеев</a:t>
            </a:r>
            <a:r>
              <a:rPr lang="ru-RU" sz="2000" dirty="0" smtClean="0">
                <a:latin typeface="Constantia" pitchFamily="18" charset="0"/>
              </a:rPr>
              <a:t> А.Г Развитие речи  учащихся специальных (коррекционных) образовательных учреждений. – М., 2000.</a:t>
            </a:r>
          </a:p>
          <a:p>
            <a:r>
              <a:rPr lang="ru-RU" sz="2000" dirty="0" smtClean="0">
                <a:latin typeface="Constantia" pitchFamily="18" charset="0"/>
              </a:rPr>
              <a:t> Комаров К.В. Особенности обучения слабослышащих детей. – М., 1985.</a:t>
            </a:r>
          </a:p>
          <a:p>
            <a:r>
              <a:rPr lang="ru-RU" sz="2000" dirty="0" err="1" smtClean="0">
                <a:latin typeface="Constantia" pitchFamily="18" charset="0"/>
              </a:rPr>
              <a:t>Болтасева</a:t>
            </a:r>
            <a:r>
              <a:rPr lang="ru-RU" sz="2000" dirty="0" smtClean="0">
                <a:latin typeface="Constantia" pitchFamily="18" charset="0"/>
              </a:rPr>
              <a:t> Т.А. Словарная работа на уроках русского языка // Начальная школа. - 8. - 1999.</a:t>
            </a:r>
          </a:p>
          <a:p>
            <a:r>
              <a:rPr lang="ru-RU" sz="2000" dirty="0" err="1" smtClean="0">
                <a:latin typeface="Constantia" pitchFamily="18" charset="0"/>
              </a:rPr>
              <a:t>Боскис</a:t>
            </a:r>
            <a:r>
              <a:rPr lang="ru-RU" sz="2000" dirty="0" smtClean="0">
                <a:latin typeface="Constantia" pitchFamily="18" charset="0"/>
              </a:rPr>
              <a:t> Р.М. Учителю о детях с нарушенным слухом. – М., 1988.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endParaRPr lang="ru-RU" sz="2400" dirty="0"/>
          </a:p>
        </p:txBody>
      </p:sp>
      <p:pic>
        <p:nvPicPr>
          <p:cNvPr id="4" name="Picture 2" descr="C:\Documents and Settings\Юрик\Рабочий стол\3164_html_7f8aec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143512"/>
            <a:ext cx="928693" cy="1339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12018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25717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6000" b="1" i="1" dirty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з</a:t>
            </a: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а </a:t>
            </a:r>
          </a:p>
          <a:p>
            <a:pPr marL="0" indent="0" algn="ctr">
              <a:buNone/>
            </a:pP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внимание!</a:t>
            </a:r>
            <a:endParaRPr lang="ru-RU" sz="6000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4098" name="Picture 2" descr="C:\Documents and Settings\Юрик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31562">
            <a:off x="5572132" y="3857628"/>
            <a:ext cx="2947996" cy="24296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6802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60649"/>
            <a:ext cx="7472386" cy="5168616"/>
          </a:xfrm>
        </p:spPr>
        <p:txBody>
          <a:bodyPr>
            <a:normAutofit fontScale="92500"/>
          </a:bodyPr>
          <a:lstStyle/>
          <a:p>
            <a:r>
              <a:rPr lang="ru-RU" sz="3100" dirty="0" smtClean="0">
                <a:latin typeface="Constantia" pitchFamily="18" charset="0"/>
              </a:rPr>
              <a:t>Словарные занятия на уроках русского языка в начальных классах являются одним из основных звеньев разнообразной работы по развитию речи учащихся. Овладение словарным составом литературного языка является необходимым условием освоения детьми  с нарушением слуха родного  языка: его орфоэпии, орфографии, грамматики, правильного словоупотребления, и, наконец, связной речи вообще.</a:t>
            </a:r>
          </a:p>
          <a:p>
            <a:endParaRPr lang="ru-RU" sz="3100" dirty="0" smtClean="0">
              <a:latin typeface="Constantia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Documents and Settings\Юрик\Рабочий стол\3164_html_7f8aec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4929198"/>
            <a:ext cx="1045541" cy="1508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Цель: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onstantia" pitchFamily="18" charset="0"/>
              </a:rPr>
              <a:t>рассмотреть пути совершенствования словарной работы на уроках русского языка </a:t>
            </a:r>
            <a:r>
              <a:rPr lang="ru-RU" dirty="0" smtClean="0">
                <a:latin typeface="Constantia" pitchFamily="18" charset="0"/>
              </a:rPr>
              <a:t>как средства </a:t>
            </a:r>
            <a:r>
              <a:rPr lang="ru-RU" dirty="0">
                <a:latin typeface="Constantia" pitchFamily="18" charset="0"/>
              </a:rPr>
              <a:t>развития речи </a:t>
            </a:r>
            <a:r>
              <a:rPr lang="ru-RU" dirty="0" smtClean="0">
                <a:latin typeface="Constantia" pitchFamily="18" charset="0"/>
              </a:rPr>
              <a:t>у детей с нарушением слуха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4" name="Picture 2" descr="C:\Documents and Settings\Юрик\Рабочий стол\3164_html_7f8aec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643446"/>
            <a:ext cx="1243610" cy="1794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6270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Задачи: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1.Выявить трудности в усвоении детьми словарных слов, их употребления  в устной и письменной речи.</a:t>
            </a:r>
          </a:p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2.Определить </a:t>
            </a:r>
            <a:r>
              <a:rPr lang="ru-RU" dirty="0">
                <a:latin typeface="Constantia" pitchFamily="18" charset="0"/>
              </a:rPr>
              <a:t>возможности совершенствования словарной работы на уроках русского языка </a:t>
            </a:r>
            <a:r>
              <a:rPr lang="ru-RU" dirty="0" smtClean="0">
                <a:latin typeface="Constantia" pitchFamily="18" charset="0"/>
              </a:rPr>
              <a:t>при обучении детей с нарушением слуха. </a:t>
            </a:r>
            <a:endParaRPr lang="ru-RU" dirty="0">
              <a:latin typeface="Constantia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3.Проанализировать наиболее приемлемые варианты   работы при изучении </a:t>
            </a:r>
            <a:r>
              <a:rPr lang="ru-RU" dirty="0">
                <a:latin typeface="Constantia" pitchFamily="18" charset="0"/>
              </a:rPr>
              <a:t>словарных слов на уроках русского </a:t>
            </a:r>
            <a:r>
              <a:rPr lang="ru-RU" dirty="0" smtClean="0">
                <a:latin typeface="Constantia" pitchFamily="18" charset="0"/>
              </a:rPr>
              <a:t>языка .</a:t>
            </a:r>
            <a:endParaRPr lang="ru-RU" dirty="0">
              <a:latin typeface="Constantia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Constantia" pitchFamily="18" charset="0"/>
              </a:rPr>
              <a:t>4. Рассмотреть систему  упражнений и заданий, которые направлены на развитие речи слабослышащих детей.</a:t>
            </a:r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66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Проблемы у детей с нарушением слуха при усвоении новых слов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6120680" cy="4608512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latin typeface="Constantia" pitchFamily="18" charset="0"/>
              </a:rPr>
              <a:t>Трудности в понимании  смысла слова</a:t>
            </a:r>
          </a:p>
          <a:p>
            <a:r>
              <a:rPr lang="ru-RU" sz="2400" dirty="0" smtClean="0">
                <a:latin typeface="Constantia" pitchFamily="18" charset="0"/>
              </a:rPr>
              <a:t>Не могут точно и правильно его употреблять в речи</a:t>
            </a:r>
          </a:p>
          <a:p>
            <a:r>
              <a:rPr lang="ru-RU" sz="2400" dirty="0" smtClean="0">
                <a:latin typeface="Constantia" pitchFamily="18" charset="0"/>
              </a:rPr>
              <a:t>Испытывают затруднения в правильном написании слов ( </a:t>
            </a:r>
            <a:r>
              <a:rPr lang="ru-RU" sz="2400" dirty="0" err="1" smtClean="0">
                <a:latin typeface="Constantia" pitchFamily="18" charset="0"/>
              </a:rPr>
              <a:t>дифференц</a:t>
            </a:r>
            <a:r>
              <a:rPr lang="ru-RU" sz="2400" dirty="0" smtClean="0">
                <a:latin typeface="Constantia" pitchFamily="18" charset="0"/>
              </a:rPr>
              <a:t> звуков, </a:t>
            </a:r>
            <a:r>
              <a:rPr lang="ru-RU" sz="2400" dirty="0" err="1" smtClean="0">
                <a:latin typeface="Constantia" pitchFamily="18" charset="0"/>
              </a:rPr>
              <a:t>безудар</a:t>
            </a:r>
            <a:r>
              <a:rPr lang="ru-RU" sz="2400" dirty="0" smtClean="0">
                <a:latin typeface="Constantia" pitchFamily="18" charset="0"/>
              </a:rPr>
              <a:t> гласные)</a:t>
            </a:r>
          </a:p>
          <a:p>
            <a:r>
              <a:rPr lang="ru-RU" sz="2400" dirty="0" smtClean="0">
                <a:latin typeface="Constantia" pitchFamily="18" charset="0"/>
              </a:rPr>
              <a:t>Из-за бедности словарного запаса, затрудняются в подборе родственных слов, изменить форму слова и др.</a:t>
            </a:r>
          </a:p>
          <a:p>
            <a:r>
              <a:rPr lang="ru-RU" sz="2400" dirty="0" smtClean="0">
                <a:latin typeface="Constantia" pitchFamily="18" charset="0"/>
              </a:rPr>
              <a:t>Частые перестановки слогов и звуков в словах — нарушение структуры слов (</a:t>
            </a:r>
            <a:r>
              <a:rPr lang="ru-RU" sz="2400" i="1" dirty="0" smtClean="0">
                <a:latin typeface="Constantia" pitchFamily="18" charset="0"/>
              </a:rPr>
              <a:t>молоток-</a:t>
            </a:r>
            <a:r>
              <a:rPr lang="ru-RU" sz="2400" i="1" dirty="0" err="1" smtClean="0">
                <a:latin typeface="Constantia" pitchFamily="18" charset="0"/>
              </a:rPr>
              <a:t>мотолок</a:t>
            </a:r>
            <a:r>
              <a:rPr lang="ru-RU" sz="2400" dirty="0" smtClean="0">
                <a:latin typeface="Constantia" pitchFamily="18" charset="0"/>
              </a:rPr>
              <a:t>)</a:t>
            </a:r>
          </a:p>
          <a:p>
            <a:r>
              <a:rPr lang="ru-RU" sz="2400" dirty="0" smtClean="0">
                <a:latin typeface="Constantia" pitchFamily="18" charset="0"/>
              </a:rPr>
              <a:t>Частые и длительно сохраняющиеся замены близких по значению слов, т.е. неточное их употребление (санки — лыжи; кровать — диван; стул — кресло — табуретка</a:t>
            </a:r>
          </a:p>
          <a:p>
            <a:r>
              <a:rPr lang="ru-RU" sz="2400" dirty="0">
                <a:latin typeface="Constantia" pitchFamily="18" charset="0"/>
              </a:rPr>
              <a:t>«</a:t>
            </a:r>
            <a:r>
              <a:rPr lang="ru-RU" sz="2400" dirty="0" err="1">
                <a:latin typeface="Constantia" pitchFamily="18" charset="0"/>
              </a:rPr>
              <a:t>Неулавливание</a:t>
            </a:r>
            <a:r>
              <a:rPr lang="ru-RU" sz="2400" dirty="0">
                <a:latin typeface="Constantia" pitchFamily="18" charset="0"/>
              </a:rPr>
              <a:t>» окончаний </a:t>
            </a:r>
            <a:r>
              <a:rPr lang="ru-RU" sz="2400" dirty="0" smtClean="0">
                <a:latin typeface="Constantia" pitchFamily="18" charset="0"/>
              </a:rPr>
              <a:t>слов (употребляют в И.П. существительные)</a:t>
            </a:r>
          </a:p>
          <a:p>
            <a:endParaRPr lang="ru-RU" sz="2400" dirty="0">
              <a:latin typeface="Constantia" pitchFamily="18" charset="0"/>
            </a:endParaRPr>
          </a:p>
        </p:txBody>
      </p:sp>
      <p:pic>
        <p:nvPicPr>
          <p:cNvPr id="1026" name="Picture 2" descr="G:\отчёт мой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941168"/>
            <a:ext cx="2575173" cy="17167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196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Словарная работа преследует различные цели и имеет разное 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содержание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Constantia" pitchFamily="18" charset="0"/>
              </a:rPr>
              <a:t>1. </a:t>
            </a:r>
            <a:r>
              <a:rPr lang="ru-RU" sz="3400" dirty="0">
                <a:latin typeface="Constantia" pitchFamily="18" charset="0"/>
              </a:rPr>
              <a:t>Она </a:t>
            </a:r>
            <a:r>
              <a:rPr lang="ru-RU" sz="3400" b="1" dirty="0">
                <a:latin typeface="Constantia" pitchFamily="18" charset="0"/>
              </a:rPr>
              <a:t>может быть направлена на ознакомление учащихся с лексическим значением новых для них слов </a:t>
            </a:r>
            <a:r>
              <a:rPr lang="ru-RU" sz="3400" dirty="0">
                <a:latin typeface="Constantia" pitchFamily="18" charset="0"/>
              </a:rPr>
              <a:t>(словосочетаний), значение которых дети понимают неправильно или неточно.</a:t>
            </a:r>
          </a:p>
          <a:p>
            <a:pPr marL="0" indent="0">
              <a:buNone/>
            </a:pPr>
            <a:r>
              <a:rPr lang="ru-RU" sz="3400" dirty="0">
                <a:latin typeface="Constantia" pitchFamily="18" charset="0"/>
              </a:rPr>
              <a:t>2. Она </a:t>
            </a:r>
            <a:r>
              <a:rPr lang="ru-RU" sz="3400" b="1" dirty="0">
                <a:latin typeface="Constantia" pitchFamily="18" charset="0"/>
              </a:rPr>
              <a:t>может преследовать цели грамматические</a:t>
            </a:r>
            <a:r>
              <a:rPr lang="ru-RU" sz="3400" dirty="0">
                <a:latin typeface="Constantia" pitchFamily="18" charset="0"/>
              </a:rPr>
              <a:t>: усвоение некоторых грамматических форм, образование которых вызывает у детей затруднения (например, родительный падеж существительных множественного числа</a:t>
            </a:r>
            <a:r>
              <a:rPr lang="ru-RU" sz="3400" dirty="0" smtClean="0">
                <a:latin typeface="Constantia" pitchFamily="18" charset="0"/>
              </a:rPr>
              <a:t>: яблок, </a:t>
            </a:r>
            <a:r>
              <a:rPr lang="ru-RU" sz="3400" dirty="0">
                <a:latin typeface="Constantia" pitchFamily="18" charset="0"/>
              </a:rPr>
              <a:t>апельсинов, килограммов).</a:t>
            </a:r>
          </a:p>
          <a:p>
            <a:pPr marL="0" indent="0">
              <a:buNone/>
            </a:pPr>
            <a:r>
              <a:rPr lang="ru-RU" sz="3400" dirty="0">
                <a:latin typeface="Constantia" pitchFamily="18" charset="0"/>
              </a:rPr>
              <a:t>3.Словарные </a:t>
            </a:r>
            <a:r>
              <a:rPr lang="ru-RU" sz="3400" b="1" dirty="0">
                <a:latin typeface="Constantia" pitchFamily="18" charset="0"/>
              </a:rPr>
              <a:t>упражнения могут проводиться с целью обучения детей орфоэпическому произношению слов </a:t>
            </a:r>
            <a:r>
              <a:rPr lang="ru-RU" sz="3400" dirty="0">
                <a:latin typeface="Constantia" pitchFamily="18" charset="0"/>
              </a:rPr>
              <a:t>и, прежде всего, соблюдению нормативного ударения (щавель, позвонит, красивее, километр и др.).</a:t>
            </a:r>
          </a:p>
          <a:p>
            <a:pPr marL="0" indent="0">
              <a:buNone/>
            </a:pPr>
            <a:r>
              <a:rPr lang="ru-RU" sz="3400" dirty="0">
                <a:latin typeface="Constantia" pitchFamily="18" charset="0"/>
              </a:rPr>
              <a:t>4. </a:t>
            </a:r>
            <a:r>
              <a:rPr lang="ru-RU" sz="3400" b="1" dirty="0">
                <a:latin typeface="Constantia" pitchFamily="18" charset="0"/>
              </a:rPr>
              <a:t>Для усвоения правописания слов</a:t>
            </a:r>
            <a:r>
              <a:rPr lang="ru-RU" sz="3400" dirty="0">
                <a:latin typeface="Constantia" pitchFamily="18" charset="0"/>
              </a:rPr>
              <a:t> с непроверяемыми орфограммами необходимо проводить словарно-орфографическую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762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Традиционно выделяют </a:t>
            </a:r>
            <a:b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этапы работы над словом: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Constantia" pitchFamily="18" charset="0"/>
              </a:rPr>
              <a:t>Знакомство со </a:t>
            </a:r>
            <a:r>
              <a:rPr lang="ru-RU" sz="2000" dirty="0" smtClean="0">
                <a:latin typeface="Constantia" pitchFamily="18" charset="0"/>
              </a:rPr>
              <a:t>словом(картинка, загадки, кроссворды и т.д.).</a:t>
            </a:r>
          </a:p>
          <a:p>
            <a:r>
              <a:rPr lang="ru-RU" sz="2000" b="1" dirty="0" smtClean="0">
                <a:latin typeface="Constantia" pitchFamily="18" charset="0"/>
              </a:rPr>
              <a:t>Раскрытие смысла, толкование</a:t>
            </a:r>
            <a:r>
              <a:rPr lang="ru-RU" sz="2000" dirty="0" smtClean="0">
                <a:latin typeface="Constantia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latin typeface="Constantia" pitchFamily="18" charset="0"/>
              </a:rPr>
              <a:t>Возможно применение </a:t>
            </a:r>
            <a:r>
              <a:rPr lang="ru-RU" sz="2000" dirty="0" smtClean="0">
                <a:latin typeface="Constantia" pitchFamily="18" charset="0"/>
              </a:rPr>
              <a:t>таких </a:t>
            </a:r>
            <a:r>
              <a:rPr lang="ru-RU" sz="2000" dirty="0">
                <a:latin typeface="Constantia" pitchFamily="18" charset="0"/>
              </a:rPr>
              <a:t>способов определений:</a:t>
            </a:r>
          </a:p>
          <a:p>
            <a:pPr marL="0" indent="0">
              <a:buNone/>
            </a:pPr>
            <a:r>
              <a:rPr lang="ru-RU" sz="2000" dirty="0">
                <a:latin typeface="Constantia" pitchFamily="18" charset="0"/>
              </a:rPr>
              <a:t>а) путём подбора к нему синонимов (</a:t>
            </a:r>
            <a:r>
              <a:rPr lang="ru-RU" sz="2000" i="1" dirty="0">
                <a:latin typeface="Constantia" pitchFamily="18" charset="0"/>
              </a:rPr>
              <a:t>изумрудный – ярко-зелёный);</a:t>
            </a:r>
          </a:p>
          <a:p>
            <a:pPr marL="0" indent="0">
              <a:buNone/>
            </a:pPr>
            <a:r>
              <a:rPr lang="ru-RU" sz="2000" dirty="0">
                <a:latin typeface="Constantia" pitchFamily="18" charset="0"/>
              </a:rPr>
              <a:t>б) путём перечислений предметов (признаков, действий), общую группу которых </a:t>
            </a:r>
            <a:r>
              <a:rPr lang="ru-RU" sz="2000" dirty="0" smtClean="0">
                <a:latin typeface="Constantia" pitchFamily="18" charset="0"/>
              </a:rPr>
              <a:t>называют данным </a:t>
            </a:r>
            <a:r>
              <a:rPr lang="ru-RU" sz="2000" dirty="0">
                <a:latin typeface="Constantia" pitchFamily="18" charset="0"/>
              </a:rPr>
              <a:t>словом (</a:t>
            </a:r>
            <a:r>
              <a:rPr lang="ru-RU" sz="2000" i="1" dirty="0">
                <a:latin typeface="Constantia" pitchFamily="18" charset="0"/>
              </a:rPr>
              <a:t>насекомые - это бабочки, жуки, муравьи</a:t>
            </a:r>
            <a:r>
              <a:rPr lang="ru-RU" sz="2000" dirty="0">
                <a:latin typeface="Constantia" pitchFamily="18" charset="0"/>
              </a:rPr>
              <a:t>);</a:t>
            </a:r>
          </a:p>
          <a:p>
            <a:pPr marL="0" indent="0">
              <a:buNone/>
            </a:pPr>
            <a:r>
              <a:rPr lang="ru-RU" sz="2000" dirty="0">
                <a:latin typeface="Constantia" pitchFamily="18" charset="0"/>
              </a:rPr>
              <a:t>в) описательным способом </a:t>
            </a:r>
            <a:r>
              <a:rPr lang="ru-RU" sz="2000" dirty="0" smtClean="0">
                <a:latin typeface="Constantia" pitchFamily="18" charset="0"/>
              </a:rPr>
              <a:t>(</a:t>
            </a:r>
            <a:r>
              <a:rPr lang="ru-RU" sz="2000" i="1" dirty="0" smtClean="0">
                <a:latin typeface="Constantia" pitchFamily="18" charset="0"/>
              </a:rPr>
              <a:t>аллея- это дорога</a:t>
            </a:r>
            <a:r>
              <a:rPr lang="ru-RU" sz="2000" i="1" dirty="0">
                <a:latin typeface="Constantia" pitchFamily="18" charset="0"/>
              </a:rPr>
              <a:t>, обсаженная по обеим сторонам деревьями, кустарником, или дорожка в саду, в </a:t>
            </a:r>
            <a:r>
              <a:rPr lang="ru-RU" sz="2000" i="1" dirty="0" smtClean="0">
                <a:latin typeface="Constantia" pitchFamily="18" charset="0"/>
              </a:rPr>
              <a:t>парке</a:t>
            </a:r>
            <a:r>
              <a:rPr lang="ru-RU" sz="2000" dirty="0" smtClean="0">
                <a:latin typeface="Constantia" pitchFamily="18" charset="0"/>
              </a:rPr>
              <a:t>).</a:t>
            </a:r>
          </a:p>
          <a:p>
            <a:r>
              <a:rPr lang="ru-RU" sz="2000" b="1" dirty="0" smtClean="0">
                <a:latin typeface="Constantia" pitchFamily="18" charset="0"/>
              </a:rPr>
              <a:t>Этимологический анализ </a:t>
            </a:r>
            <a:r>
              <a:rPr lang="ru-RU" sz="2000" dirty="0" smtClean="0">
                <a:latin typeface="Constantia" pitchFamily="18" charset="0"/>
              </a:rPr>
              <a:t>(точное определение, правильность </a:t>
            </a:r>
            <a:r>
              <a:rPr lang="ru-RU" sz="2000" dirty="0" smtClean="0">
                <a:latin typeface="Constantia" pitchFamily="18" charset="0"/>
              </a:rPr>
              <a:t>употребления</a:t>
            </a:r>
            <a:r>
              <a:rPr lang="ru-RU" sz="2000" dirty="0" smtClean="0">
                <a:latin typeface="Constantia" pitchFamily="18" charset="0"/>
              </a:rPr>
              <a:t>).</a:t>
            </a:r>
          </a:p>
          <a:p>
            <a:r>
              <a:rPr lang="ru-RU" sz="2000" b="1" dirty="0">
                <a:latin typeface="Constantia" pitchFamily="18" charset="0"/>
              </a:rPr>
              <a:t>Введение слова в активный словарь </a:t>
            </a:r>
            <a:r>
              <a:rPr lang="ru-RU" sz="2000" dirty="0" smtClean="0">
                <a:latin typeface="Constantia" pitchFamily="18" charset="0"/>
              </a:rPr>
              <a:t>обучающихся</a:t>
            </a:r>
            <a:r>
              <a:rPr lang="ru-RU" sz="2200" dirty="0" smtClean="0">
                <a:latin typeface="Constantia" pitchFamily="18" charset="0"/>
              </a:rPr>
              <a:t>.</a:t>
            </a:r>
          </a:p>
          <a:p>
            <a:r>
              <a:rPr lang="ru-RU" sz="2200" b="1" dirty="0" smtClean="0">
                <a:latin typeface="Constantia" pitchFamily="18" charset="0"/>
              </a:rPr>
              <a:t>Самоконтроль учащихся</a:t>
            </a:r>
          </a:p>
          <a:p>
            <a:r>
              <a:rPr lang="ru-RU" sz="2200" b="1" dirty="0" smtClean="0">
                <a:latin typeface="Constantia" pitchFamily="18" charset="0"/>
              </a:rPr>
              <a:t>Контроль учителя</a:t>
            </a:r>
            <a:endParaRPr lang="ru-RU" sz="2200" b="1" dirty="0">
              <a:latin typeface="Constantia" pitchFamily="18" charset="0"/>
            </a:endParaRPr>
          </a:p>
          <a:p>
            <a:endParaRPr lang="ru-RU" sz="26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548681"/>
            <a:ext cx="8186766" cy="409476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Constantia" pitchFamily="18" charset="0"/>
              </a:rPr>
              <a:t>В целях повышения речевой культуры видное место должны занимать упражнения, направленные на расширение активного словаря детей, а также на выработку у них умения выбирать из своего словарного запаса для выражения мысли те слова, которые наиболее соответствуют содержанию высказывания и делают его правильным, точным и выразительным</a:t>
            </a:r>
            <a:r>
              <a:rPr lang="ru-RU" i="1" dirty="0" smtClean="0">
                <a:latin typeface="Constantia" pitchFamily="18" charset="0"/>
              </a:rPr>
              <a:t>.</a:t>
            </a:r>
          </a:p>
        </p:txBody>
      </p:sp>
      <p:pic>
        <p:nvPicPr>
          <p:cNvPr id="4" name="Picture 2" descr="C:\Documents and Settings\Юрик\Рабочий стол\3164_html_7f8aec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857760"/>
            <a:ext cx="1138898" cy="1643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7131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Работа со словарями обязательна!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8637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Constantia" pitchFamily="18" charset="0"/>
              </a:rPr>
              <a:t>Работа с этимологическим словарём </a:t>
            </a:r>
            <a:r>
              <a:rPr lang="ru-RU" dirty="0" smtClean="0">
                <a:latin typeface="Constantia" pitchFamily="18" charset="0"/>
              </a:rPr>
              <a:t>(карандаш </a:t>
            </a:r>
            <a:r>
              <a:rPr lang="ru-RU" dirty="0">
                <a:latin typeface="Constantia" pitchFamily="18" charset="0"/>
              </a:rPr>
              <a:t>(из тюркских языков кара – “чёрный”, </a:t>
            </a:r>
            <a:r>
              <a:rPr lang="ru-RU" dirty="0" err="1">
                <a:latin typeface="Constantia" pitchFamily="18" charset="0"/>
              </a:rPr>
              <a:t>даш</a:t>
            </a:r>
            <a:r>
              <a:rPr lang="ru-RU" dirty="0">
                <a:latin typeface="Constantia" pitchFamily="18" charset="0"/>
              </a:rPr>
              <a:t> – “камень</a:t>
            </a:r>
            <a:r>
              <a:rPr lang="ru-RU" dirty="0" smtClean="0">
                <a:latin typeface="Constantia" pitchFamily="18" charset="0"/>
              </a:rPr>
              <a:t>”)</a:t>
            </a:r>
          </a:p>
          <a:p>
            <a:r>
              <a:rPr lang="ru-RU" b="1" dirty="0" smtClean="0">
                <a:latin typeface="Constantia" pitchFamily="18" charset="0"/>
              </a:rPr>
              <a:t>Орфографический словарь</a:t>
            </a:r>
          </a:p>
          <a:p>
            <a:r>
              <a:rPr lang="ru-RU" b="1" dirty="0" smtClean="0">
                <a:latin typeface="Constantia" pitchFamily="18" charset="0"/>
              </a:rPr>
              <a:t>Словарь Ожегова</a:t>
            </a:r>
          </a:p>
          <a:p>
            <a:endParaRPr lang="ru-RU" b="1" dirty="0"/>
          </a:p>
        </p:txBody>
      </p:sp>
      <p:pic>
        <p:nvPicPr>
          <p:cNvPr id="2051" name="Picture 3" descr="C:\Documents and Settings\Юрик\Рабочий стол\Shkolnyj-tolkovo-jetimologicheskij-slov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285860"/>
            <a:ext cx="2000264" cy="2000264"/>
          </a:xfrm>
          <a:prstGeom prst="rect">
            <a:avLst/>
          </a:prstGeom>
          <a:noFill/>
        </p:spPr>
      </p:pic>
      <p:pic>
        <p:nvPicPr>
          <p:cNvPr id="4" name="Picture 2" descr="C:\Documents and Settings\Юрик\Рабочий стол\52581fa4787ad757bc6f60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643182"/>
            <a:ext cx="1698117" cy="2286016"/>
          </a:xfrm>
          <a:prstGeom prst="rect">
            <a:avLst/>
          </a:prstGeom>
          <a:noFill/>
        </p:spPr>
      </p:pic>
      <p:pic>
        <p:nvPicPr>
          <p:cNvPr id="2050" name="Picture 2" descr="C:\Documents and Settings\Юрик\Рабочий стол\136355244113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286256"/>
            <a:ext cx="1690686" cy="2280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47109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1166</Words>
  <Application>Microsoft Office PowerPoint</Application>
  <PresentationFormat>Экран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Отчёт по теме самообразования «Словарная работа на уроках русского языка как  средство развития речи у детей с нарушением слуха»  учителя начальных классов  МБОУ СШ №5 г. Архангельска Анциферовой Людмилы Александровны</vt:lpstr>
      <vt:lpstr>Слайд 2</vt:lpstr>
      <vt:lpstr>Цель:</vt:lpstr>
      <vt:lpstr>Задачи:</vt:lpstr>
      <vt:lpstr> Проблемы у детей с нарушением слуха при усвоении новых слов</vt:lpstr>
      <vt:lpstr>Слайд 6</vt:lpstr>
      <vt:lpstr>Традиционно выделяют  этапы работы над словом:</vt:lpstr>
      <vt:lpstr>Слайд 8</vt:lpstr>
      <vt:lpstr>Работа со словарями обязательна!</vt:lpstr>
      <vt:lpstr>Задания и упражнения разнообразны</vt:lpstr>
      <vt:lpstr>Слайд 11</vt:lpstr>
      <vt:lpstr>Слайд 12</vt:lpstr>
      <vt:lpstr>Контроль :</vt:lpstr>
      <vt:lpstr>Слайд 14</vt:lpstr>
      <vt:lpstr>Слайд 15</vt:lpstr>
      <vt:lpstr>Слайд 16</vt:lpstr>
      <vt:lpstr>Слайд 17</vt:lpstr>
    </vt:vector>
  </TitlesOfParts>
  <Company>Школа 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теме самообразования «Словарная работа на уроках русского языка как  средство развития речи у детей с нарушением слуха» учителя начальных классов  МБОУ СШ №5 г. Архангельска Анциферовой Людмилы Александровны</dc:title>
  <dc:creator>учитель 1</dc:creator>
  <cp:lastModifiedBy>учитель 1</cp:lastModifiedBy>
  <cp:revision>36</cp:revision>
  <dcterms:created xsi:type="dcterms:W3CDTF">2015-04-24T07:11:08Z</dcterms:created>
  <dcterms:modified xsi:type="dcterms:W3CDTF">2015-04-29T10:27:40Z</dcterms:modified>
</cp:coreProperties>
</file>