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9" r:id="rId15"/>
    <p:sldId id="273" r:id="rId16"/>
    <p:sldId id="274" r:id="rId17"/>
    <p:sldId id="275" r:id="rId18"/>
    <p:sldId id="276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3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7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4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53835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4935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2078120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67002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27091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68688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290091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440077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12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238342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04096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120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4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3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3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949C-09FF-48A5-AFD0-60B25A79550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663C-2479-47C7-8B96-68D563ED6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5734050"/>
            <a:ext cx="2339975" cy="7905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557338"/>
            <a:ext cx="9144000" cy="49672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524625"/>
            <a:ext cx="91440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>
                <a:solidFill>
                  <a:srgbClr val="000000"/>
                </a:solidFill>
                <a:latin typeface="Times New Roman" pitchFamily="18" charset="0"/>
              </a:rPr>
              <a:t>Лазарева Лидия Андреевна,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</a:rPr>
              <a:t> учитель начальных классов, 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</a:rPr>
              <a:t>Рижская основная школа «ПАРДАУГАВА», Рига, Латвия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4" name="Picture 10" descr="logo_shkoli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0"/>
            <a:ext cx="179387" cy="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4"/>
            <a:ext cx="9144000" cy="683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Образовательная   программа внеурочной  деятельности  младших  школьников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ружок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краеведению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27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Бурейские</a:t>
            </a: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родники»</a:t>
            </a:r>
            <a:r>
              <a:rPr lang="ru-RU" sz="27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700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700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700" b="1" i="1" dirty="0" smtClean="0">
                <a:effectLst/>
                <a:latin typeface="Times New Roman"/>
                <a:ea typeface="Calibri"/>
                <a:cs typeface="Times New Roman"/>
              </a:rPr>
              <a:t>Направление:  научно-познавательное</a:t>
            </a:r>
            <a:r>
              <a:rPr lang="ru-RU" sz="2700" b="1" i="1" dirty="0">
                <a:ea typeface="Calibri"/>
                <a:cs typeface="Times New Roman"/>
              </a:rPr>
              <a:t/>
            </a:r>
            <a:br>
              <a:rPr lang="ru-RU" sz="2700" b="1" i="1" dirty="0">
                <a:ea typeface="Calibri"/>
                <a:cs typeface="Times New Roman"/>
              </a:rPr>
            </a:br>
            <a:r>
              <a:rPr lang="ru-RU" sz="2700" b="1" i="1" dirty="0" smtClean="0">
                <a:effectLst/>
                <a:latin typeface="Times New Roman"/>
                <a:ea typeface="Calibri"/>
                <a:cs typeface="Times New Roman"/>
              </a:rPr>
              <a:t>(для младших школьников, 1 – 4 классы)</a:t>
            </a:r>
            <a:r>
              <a:rPr lang="ru-RU" sz="2700" b="1" i="1" dirty="0">
                <a:ea typeface="Calibri"/>
                <a:cs typeface="Times New Roman"/>
              </a:rPr>
              <a:t/>
            </a:r>
            <a:br>
              <a:rPr lang="ru-RU" sz="2700" b="1" i="1" dirty="0">
                <a:ea typeface="Calibri"/>
                <a:cs typeface="Times New Roman"/>
              </a:rPr>
            </a:br>
            <a:r>
              <a:rPr lang="ru-RU" sz="4800" b="1" i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376864" cy="1800200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Составила:     </a:t>
            </a:r>
            <a:r>
              <a:rPr lang="ru-RU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Уварова Елена Викторовна, 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учитель начальных классов высшей категории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Место работы: </a:t>
            </a:r>
            <a:r>
              <a:rPr lang="ru-RU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МОБУ </a:t>
            </a:r>
            <a:r>
              <a:rPr lang="ru-RU" b="1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Новобурейской</a:t>
            </a:r>
            <a:r>
              <a:rPr lang="ru-RU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СОШ № 3,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Контактный телефон:      </a:t>
            </a:r>
            <a:r>
              <a:rPr lang="ru-RU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89146144726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69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effectLst/>
                <a:latin typeface="Times New Roman"/>
                <a:ea typeface="Calibri"/>
                <a:cs typeface="Times New Roman"/>
              </a:rPr>
              <a:t>Реализация программы основывается на принципах:</a:t>
            </a:r>
            <a:r>
              <a:rPr lang="ru-RU" sz="3600" b="1" i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b="1" i="1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Принцип </a:t>
            </a:r>
            <a:r>
              <a:rPr lang="ru-RU" sz="2000" b="1" i="1" dirty="0" err="1" smtClean="0">
                <a:effectLst/>
                <a:latin typeface="Times New Roman"/>
                <a:ea typeface="Calibri"/>
                <a:cs typeface="Times New Roman"/>
              </a:rPr>
              <a:t>природосообразности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 Принимать ребёнка таким, каков он есть. Природа сильнее, чем воспитание. Не бороться с природой ребёнка, не переделывать, а развивать то, что уже есть, выращивать то, чего пока нет.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Принцип целостности.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Целостно всё: образ окружающего мира, образ себя, урочная и внеурочная деятельность и т.д.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Принцип сотворчества.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Каждый учащийся имеет право выбора партнёра по выполняемому делу. Отношения строятся на основе доверия и уважения.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Принцип обратной связи.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Каждое занятие, мероприятие должно заканчиваться рефлексией.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Принцип успешности.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Ребёнку необходимо быть значимым и успешным. Степень успешности определяет самочувствие человека, его отношение к окружающим его людям, окружающему миру.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none" strike="noStrike" dirty="0" smtClean="0">
                <a:solidFill>
                  <a:srgbClr val="943634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3168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ru-RU" sz="4000" b="1" dirty="0" smtClean="0"/>
              <a:t>Информация о количестве часов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04056"/>
          </a:xfrm>
        </p:spPr>
        <p:txBody>
          <a:bodyPr/>
          <a:lstStyle/>
          <a:p>
            <a:pPr algn="ctr"/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317876" cy="5085184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в год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25 часов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в неделю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1 час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1 четверть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кружковая работа начинается со 2 четверти, во время динамической паузы проходят игровые моменты данной программы;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2 четверть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7 часов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3 четверть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9 часов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4 четверть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– 8 часов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Продолжительность одного занятия 20 – 25  минут.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648071"/>
          </a:xfrm>
        </p:spPr>
        <p:txBody>
          <a:bodyPr/>
          <a:lstStyle/>
          <a:p>
            <a:pPr algn="ctr"/>
            <a:r>
              <a:rPr lang="ru-RU" dirty="0" smtClean="0"/>
              <a:t>2 - 4 класс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1700808"/>
            <a:ext cx="4320480" cy="475252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в год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33 часа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в неделю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1 час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1 четверть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9 часов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2 четверть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7 часов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3 четверть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10 часов 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4 четверть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–7 часов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Продолжительность одного занятия  30 - 35  минут.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Сроки реализации программы 4 года.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7615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b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Интеграция программы «</a:t>
            </a:r>
            <a:r>
              <a:rPr lang="ru-RU" sz="3200" b="1" u="sng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Бурейские</a:t>
            </a:r>
            <a:r>
              <a:rPr lang="ru-RU" sz="3200" b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родники» в образовательную деятельность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Окружающий мир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Литературное чтение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Духовно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нравственная культура народов России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Технология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Изобразительное искусства, музыка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53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Times New Roman"/>
                <a:ea typeface="Calibri"/>
                <a:cs typeface="Times New Roman"/>
              </a:rPr>
              <a:t>Предполагаемые результаты реализации программы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000" b="1" i="1" u="sng" dirty="0">
                <a:latin typeface="Times New Roman"/>
                <a:ea typeface="Calibri"/>
              </a:rPr>
              <a:t>Первый уровень </a:t>
            </a:r>
            <a:r>
              <a:rPr lang="ru-RU" sz="2000" b="1" i="1" u="sng" dirty="0" smtClean="0">
                <a:latin typeface="Times New Roman"/>
                <a:ea typeface="Calibri"/>
              </a:rPr>
              <a:t>результатов (1 класс)</a:t>
            </a:r>
            <a:r>
              <a:rPr lang="ru-RU" sz="2000" b="1" u="sng" dirty="0" smtClean="0"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– приобретение школьником социальных знаний (об общественных нормах, устройстве общества, о социально одобряемых и неодобряемых формах поведения в семье, в школе, в обществе), первичного понимания социальной реальности и </a:t>
            </a:r>
            <a:r>
              <a:rPr lang="ru-RU" sz="2000" dirty="0" smtClean="0">
                <a:latin typeface="Times New Roman"/>
                <a:ea typeface="Calibri"/>
              </a:rPr>
              <a:t>повседневной </a:t>
            </a:r>
            <a:r>
              <a:rPr lang="ru-RU" sz="2000" dirty="0">
                <a:latin typeface="Times New Roman"/>
                <a:ea typeface="Calibri"/>
              </a:rPr>
              <a:t>жизни. </a:t>
            </a:r>
            <a:endParaRPr lang="ru-RU" sz="2000" dirty="0" smtClean="0"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b="1" i="1" u="sng" dirty="0">
                <a:latin typeface="Times New Roman"/>
                <a:ea typeface="Calibri"/>
              </a:rPr>
              <a:t>Во 2 и 3 классах</a:t>
            </a:r>
            <a:r>
              <a:rPr lang="ru-RU" sz="2000" dirty="0">
                <a:latin typeface="Times New Roman"/>
                <a:ea typeface="Calibri"/>
              </a:rPr>
              <a:t>, как правило, набирает силу процесс развития детского коллектива, активизируется межличностное взаимодействие младших школьников друг с другом, что создаёт благоприятную ситуацию для достижения во внеурочной деятельности школьников </a:t>
            </a:r>
            <a:r>
              <a:rPr lang="ru-RU" sz="2000" b="1" i="1" u="sng" dirty="0">
                <a:latin typeface="Times New Roman"/>
                <a:ea typeface="Calibri"/>
              </a:rPr>
              <a:t>второго уровня </a:t>
            </a:r>
            <a:r>
              <a:rPr lang="ru-RU" sz="2000" b="1" i="1" u="sng" dirty="0" smtClean="0">
                <a:latin typeface="Times New Roman"/>
                <a:ea typeface="Calibri"/>
              </a:rPr>
              <a:t>результатов.</a:t>
            </a:r>
          </a:p>
          <a:p>
            <a:pPr marL="0" indent="0" algn="just">
              <a:buNone/>
            </a:pPr>
            <a:r>
              <a:rPr lang="ru-RU" sz="2000" b="1" i="1" u="sng" dirty="0">
                <a:latin typeface="Times New Roman"/>
                <a:ea typeface="Calibri"/>
              </a:rPr>
              <a:t>Третий уровень результатов</a:t>
            </a:r>
            <a:r>
              <a:rPr lang="ru-RU" sz="2000" b="1" u="sng" dirty="0"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– получение школьниками опыта самостоятельного общественного действия. Последовательное восхождение от результатов первого к результатам второго уровня на протяжении трёх лет обучения в школе создаёт у младшего школьника </a:t>
            </a:r>
            <a:r>
              <a:rPr lang="ru-RU" sz="2000" b="1" i="1" u="sng" dirty="0">
                <a:latin typeface="Times New Roman"/>
                <a:ea typeface="Calibri"/>
              </a:rPr>
              <a:t>к 4 классу </a:t>
            </a:r>
            <a:r>
              <a:rPr lang="ru-RU" sz="2000" dirty="0">
                <a:latin typeface="Times New Roman"/>
                <a:ea typeface="Calibri"/>
              </a:rPr>
              <a:t>реальную возможность выхода в пространство общественного действия. </a:t>
            </a:r>
            <a:endParaRPr lang="ru-R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18178000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i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Диагностика эффективности внеурочной деятельности школьников.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800" b="1" i="1" u="none" strike="noStrike" dirty="0" smtClean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853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 Цель диагностики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</a:t>
            </a:r>
          </a:p>
          <a:p>
            <a:pPr marL="0" indent="0" algn="just">
              <a:buNone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ыяснить, какие виды внеурочной деятельности, которыми занят 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школьник,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являются (и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в какой степени)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воспитывающими. </a:t>
            </a: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Делается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это для того, чтобы обнаруживать и решать наиболее острые проблемы, существующие во внеурочной сфере, анализировать, обобщать и распространять позитивный опыт воспитания.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89439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78112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Диагностические методики:</a:t>
            </a:r>
            <a:endParaRPr lang="ru-RU" sz="2400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«Ранжирование»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«Лесная школа»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«Сочинение»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«Моё учение»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Calibri"/>
              </a:rPr>
              <a:t>«Парад предметов»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25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effectLst/>
                <a:latin typeface="Times New Roman"/>
                <a:ea typeface="Calibri"/>
              </a:rPr>
              <a:t>Диагностика изучения мотивационной сферы учащихся</a:t>
            </a:r>
          </a:p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/>
                <a:ea typeface="Calibri"/>
              </a:rPr>
              <a:t>Изучение учебной мотивации учащихся – это непременное условие работы классного руководителя с детским коллективом. Исходя из наличия или отсутствия учебной мотивации, я планирую формы работы с классным коллективом по различным направлениям. В четвёртом классе успешно используются проективные методики изучения мотивации и сочинения.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68944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Диагностика изучения </a:t>
            </a:r>
            <a:r>
              <a:rPr lang="ru-RU" sz="2400" b="1" i="1" dirty="0" smtClean="0">
                <a:effectLst/>
                <a:latin typeface="Times New Roman"/>
                <a:ea typeface="Calibri"/>
              </a:rPr>
              <a:t>детского коллектива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Calibri"/>
              </a:rPr>
              <a:t>Современный ребёнок развивается как личность в нескольких разных коллективах – разных по характеру деятельности, по способу вхождения в них детей, по характеру реализуемых ими в этих коллективах ролей, по длительности пребывания в них ребят. Поэтому важно изучить уровень развития детского коллектива, а также характер взаимоотношений школьников в детском коллективе.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51723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Диагностические методики:</a:t>
            </a:r>
            <a:endParaRPr lang="ru-RU" sz="2400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«Круги на воде»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«Мультфильм о нашем классе»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«Наш класс»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«Необитаемый остров»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«Портретная галерея нашего класса»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1810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781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effectLst/>
                <a:latin typeface="Times New Roman"/>
                <a:ea typeface="Calibri"/>
              </a:rPr>
              <a:t>Диагностика изучения личности учащегося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/>
                <a:ea typeface="Calibri"/>
              </a:rPr>
              <a:t>Большое внимание уделяю изучению личности каждого ученика. Необходимо знать интересы и увлечения учащихся, взаимоотношения со сверстниками, родными и взрослыми людьми, особенности характера, эмоциональное состояние ребёнка.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Диагностические методики</a:t>
            </a:r>
            <a:endParaRPr lang="ru-RU" sz="2400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«Мой портрет»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«Какой я?»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«Самореклама»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«Что у меня на сердце»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«Сказка»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14168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015-01-19 001\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454151" cy="4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2015-01-19 001\Рисунок (23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47" y="332656"/>
            <a:ext cx="293225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Pictures\2015-01-19 001\Рисунок (225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r="8350" b="4877"/>
          <a:stretch/>
        </p:blipFill>
        <p:spPr bwMode="auto">
          <a:xfrm>
            <a:off x="6012160" y="2520543"/>
            <a:ext cx="2880320" cy="39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574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/>
          <a:lstStyle/>
          <a:p>
            <a:r>
              <a:rPr lang="ru-RU" sz="4800" b="1" dirty="0" smtClean="0">
                <a:latin typeface="Century" pitchFamily="18" charset="0"/>
              </a:rPr>
              <a:t>Спасибо    </a:t>
            </a:r>
            <a:br>
              <a:rPr lang="ru-RU" sz="4800" b="1" dirty="0" smtClean="0">
                <a:latin typeface="Century" pitchFamily="18" charset="0"/>
              </a:rPr>
            </a:br>
            <a:r>
              <a:rPr lang="ru-RU" sz="4800" b="1" dirty="0" smtClean="0">
                <a:latin typeface="Century" pitchFamily="18" charset="0"/>
              </a:rPr>
              <a:t>за   внимание.</a:t>
            </a:r>
            <a:endParaRPr lang="ru-RU" sz="4800" b="1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5163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24300" y="3357563"/>
            <a:ext cx="4105275" cy="965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340769"/>
            <a:ext cx="8712968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Программа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научно-познавательного развития младших школьников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Бурейские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родники»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создана на основе требований: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/>
              <a:buChar char="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Закона «Об образовании» Российской Федерации. </a:t>
            </a:r>
            <a:endParaRPr lang="ru-RU" sz="20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/>
              <a:buChar char="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Федерального государственного образовательного стандарта начального общего образования.</a:t>
            </a:r>
            <a:endParaRPr lang="ru-RU" sz="20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/>
              <a:buChar char=""/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Концепции духовно-нравственного воспитания и развития российских школьников.</a:t>
            </a:r>
            <a:endParaRPr lang="ru-RU" sz="2000" b="1" i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Методической основой курса является программа Л. К. Ермолаевой, И. М. Лебедевой </a:t>
            </a:r>
            <a:endParaRPr lang="ru-RU" sz="2000" b="1" dirty="0" smtClean="0">
              <a:solidFill>
                <a:srgbClr val="1F497D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Чудесный город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u="sng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(предметная область «История и культура Санкт-Петербурга</a:t>
            </a:r>
            <a:r>
              <a:rPr lang="ru-RU" sz="2600" u="sng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»)</a:t>
            </a:r>
            <a:endParaRPr lang="ru-RU" sz="2600" u="sng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7233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/>
          <a:lstStyle/>
          <a:p>
            <a:pPr marL="0" lvl="0" indent="0" algn="just" fontAlgn="auto">
              <a:spcAft>
                <a:spcPts val="0"/>
              </a:spcAft>
              <a:buNone/>
            </a:pPr>
            <a:r>
              <a:rPr lang="ru-RU" sz="28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Программа разработана</a:t>
            </a:r>
            <a:r>
              <a:rPr lang="ru-RU" sz="28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 учётом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культурно-исторических, 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этнических, 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социально-экономических и иных особенностей Амурской области и </a:t>
            </a:r>
            <a:r>
              <a:rPr lang="ru-RU" sz="2800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Бурейского</a:t>
            </a:r>
            <a:r>
              <a:rPr lang="ru-RU" sz="2800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района, 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запросов семей учащихся школы. 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ru-RU" sz="2800" u="sng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Она </a:t>
            </a:r>
            <a:r>
              <a:rPr lang="ru-RU" sz="2800" u="sng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конкретизирует задачи, содержание и социализацию учащихся, взаимодействия с семьёй, с общественными организациями. </a:t>
            </a:r>
            <a:endParaRPr lang="ru-RU" sz="2800" u="sng" kern="12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0812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:\уварова\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7"/>
            <a:ext cx="2808312" cy="1911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user\Desktop\фото Уваровой Е.В\P105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46" y="2276872"/>
            <a:ext cx="2193398" cy="2924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C:\Users\user\Desktop\моя работа\конкурс самый классный классный\фото для конкурса\фото 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2962672" cy="1975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484784" y="350100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Объект изучения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– край: его социальная, культурная, а также природная среда. При этом понятие 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«край»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не статичное, замершее. Для детей начальной школы понятие 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«край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» достаточно узкое, соответствующее восприятию детей: семья,  школа,  посёлок,  район.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04951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создать условия для духовно-ценностной и практической ориентации ученика в окружающем микромире,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содействовать развитию ребёнка, достижению им определённого уровня образованности.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esktop\моя работа\конкурс самый классный классный\фото для конкурса\DSCN1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80320" cy="21602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оя работа\конкурс самый классный классный\фото для конкурса\фотки дети\Изображение 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87" y="2132856"/>
            <a:ext cx="2773901" cy="208059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моя работа\конкурс самый классный классный\фото для конкурса\Фото-00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7182" r="8341"/>
          <a:stretch/>
        </p:blipFill>
        <p:spPr bwMode="auto">
          <a:xfrm>
            <a:off x="6302078" y="4213449"/>
            <a:ext cx="2479616" cy="200226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141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58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Организация достижения цели: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определена прежде всего возрастными познавательными  возможностями детей. Начальная ступень – пропедевтический курс, который способствует осознанию ребёнком важности его микромира;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внедрение краеведческого материала в другие учебные предметы: использование, по возможности, местного материала как базы для освоения теоретического материала;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связь с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социосредой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(родителями, учреждениями района, посёлка, способными помочь детям в освоении социальной, культурной и природной среды района (области).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73751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Задачи: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/>
              <a:buChar char="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способствовать формированию представлений о специфике посёлка и своего микрорайона как среды обитания и необходимости грамотного взаимодействия Человека с посёлком; о важной роли жителей в создании, развитии и сохранении посёлка Новобурейский;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/>
              <a:buChar char="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содействовать формированию эмоционально-ценностного отношения к посёлку (району, области);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/>
              <a:buChar char="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начать формирование краеведческих умений: ориентироваться по упрощённым картам-схемам, пользоваться краеведческими справочниками; описывать памятники, достопримечательности посёлка, заповедные места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Бурейского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района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/>
              <a:buChar char="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развитие творческой активности;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/>
              <a:buChar char="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формирование навыков поведения в соответствии с общепринятыми нормами как в обществе, так и дома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97763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Уваровой Е.В\Изображение 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87" y="404664"/>
            <a:ext cx="3102496" cy="2744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2514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рограмма интегрированная и состоит  из нескольких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разделов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: 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«История моей школы. Мои одноклассники»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«Мой дом, моя семья»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«Я – житель посёлка Новобурейский»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 err="1" smtClean="0">
                <a:effectLst/>
                <a:latin typeface="Times New Roman"/>
                <a:ea typeface="Calibri"/>
                <a:cs typeface="Times New Roman"/>
              </a:rPr>
              <a:t>Бурейский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 район  –  частица России»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 descr="C:\Users\user\Desktop\фото Уваровой Е.В\фото выпускной кафе 25.05.13 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72" y="3501008"/>
            <a:ext cx="3161327" cy="2434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94962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4428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Средства: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междисциплинарная интеграция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, содействующая становлению целостного мировоззрения;</a:t>
            </a:r>
            <a:endParaRPr lang="ru-RU" sz="18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интерактивность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(работа в малых группах, ролевые игры, тренинги);</a:t>
            </a:r>
            <a:endParaRPr lang="ru-RU" sz="18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обучение через опыт и сотрудничество.</a:t>
            </a:r>
            <a:endParaRPr lang="ru-RU" sz="18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68052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Приёмы и методы:</a:t>
            </a:r>
          </a:p>
          <a:p>
            <a:pPr lvl="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коммуникативно-диалоговой (дискуссионной)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(отстаивая собственное мнение и другие точки зрения по спорному вопросу, учащийся сталкивается с иной логикой, другим способом понимания ситуации)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игровой имитации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(включение в воспитательный процесс "проживание" конкретных ситуаций)</a:t>
            </a:r>
            <a:endParaRPr lang="ru-RU" sz="1800" dirty="0" smtClean="0"/>
          </a:p>
          <a:p>
            <a:pPr lvl="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моделирования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(специально организованные "встречи" с различными социальными ситуациями с последующей педагогической обработкой: анализ ситуации, своего поведения в ней, моделирование сценариев возможного поведения)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47581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1147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Default Design</vt:lpstr>
      <vt:lpstr>   Образовательная   программа внеурочной  деятельности  младших  школьников Кружок по краеведению  «Бурейские родники»  Направление:  научно-познавательное (для младших школьников, 1 – 4 классы)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программы основывается на принципах: </vt:lpstr>
      <vt:lpstr>Информация о количестве часов</vt:lpstr>
      <vt:lpstr>Интеграция программы «Бурейские родники» в образовательную деятельность </vt:lpstr>
      <vt:lpstr>Предполагаемые результаты реализации программы  </vt:lpstr>
      <vt:lpstr>Диагностика эффективности внеурочной деятельности школьников.  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  за  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кружка по краеведению  «Бурейские родники»  Направление:  научно-познавательное (для младших школьников, 1 – 4 классы)</dc:title>
  <dc:creator>user</dc:creator>
  <cp:lastModifiedBy>user</cp:lastModifiedBy>
  <cp:revision>22</cp:revision>
  <dcterms:created xsi:type="dcterms:W3CDTF">2015-03-23T12:09:07Z</dcterms:created>
  <dcterms:modified xsi:type="dcterms:W3CDTF">2015-03-24T12:30:35Z</dcterms:modified>
</cp:coreProperties>
</file>