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8" r:id="rId5"/>
    <p:sldMasterId id="2147483711" r:id="rId6"/>
    <p:sldMasterId id="2147483727" r:id="rId7"/>
    <p:sldMasterId id="2147483743" r:id="rId8"/>
    <p:sldMasterId id="2147483775" r:id="rId9"/>
  </p:sldMasterIdLst>
  <p:sldIdLst>
    <p:sldId id="256" r:id="rId10"/>
    <p:sldId id="277" r:id="rId11"/>
    <p:sldId id="285" r:id="rId12"/>
    <p:sldId id="257" r:id="rId13"/>
    <p:sldId id="258" r:id="rId14"/>
    <p:sldId id="259" r:id="rId15"/>
    <p:sldId id="260" r:id="rId16"/>
    <p:sldId id="267" r:id="rId17"/>
    <p:sldId id="262" r:id="rId18"/>
    <p:sldId id="263" r:id="rId19"/>
    <p:sldId id="283" r:id="rId20"/>
    <p:sldId id="271" r:id="rId21"/>
    <p:sldId id="286" r:id="rId22"/>
    <p:sldId id="276" r:id="rId23"/>
    <p:sldId id="274" r:id="rId24"/>
    <p:sldId id="268" r:id="rId25"/>
    <p:sldId id="282" r:id="rId26"/>
    <p:sldId id="280" r:id="rId27"/>
    <p:sldId id="281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9DB0E5-FC24-4487-B950-1EC8406A0F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74994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62A6D3-A18F-4C0A-B994-51BF814F69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84254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9CEE13-4B8C-4223-8CFA-6F289F04A6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0186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8D7C5E-CD59-40BC-BDEA-A3DCC830B3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14059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7CDC3-9696-414A-8687-FF625CFEB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30088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8B915-2691-46CA-8990-F9D139D065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62262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5DFBF-7757-424B-835E-FC1B842B67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54696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5E497-5E7A-481C-9747-08CF45E6F8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10587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563EA-D74A-41CD-8145-0A7539A064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20111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84CC-C1BC-4A61-9AD6-035D5ED54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8788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93DCF-287B-4199-8A8A-4F708C008B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10469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DE005-1B14-42E7-8552-C26157F57F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8897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D8A6D-3FCD-46D7-A19F-11F30BA1D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88981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48DB-0E73-4D19-BC27-88E0D0A12A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17889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CC247-7101-4536-B4AC-64EFDA04E6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34694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9DB0E5-FC24-4487-B950-1EC8406A0F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36945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62A6D3-A18F-4C0A-B994-51BF814F69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75800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9CEE13-4B8C-4223-8CFA-6F289F04A6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84473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8D7C5E-CD59-40BC-BDEA-A3DCC830B3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1170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7154-4215-4D87-986D-5704D66CBB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723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218F0-A010-4079-855B-B149781A6B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6958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03E66-D8A6-4ACA-A579-351DCAFFE7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32168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915AE-6792-4CC7-B17D-0F809B5B4E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4568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05898-3E3B-4242-8C6F-BBE4F35506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73235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1DA9D-C392-4D2A-AC76-AA4194A1A7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76437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F6C02-994A-4BE8-B6BA-31524DFD4C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3141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7795F-0582-42FD-BBE5-8A19DC4522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1248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92681-92E0-43C1-8824-A4B7D7A2E6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85789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15F2C-33EC-4E0A-927D-9E87744B39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1096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29617-FB43-4F98-8254-C427CC395E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33833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560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1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3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5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565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6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566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566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56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B94F81-7AE7-4B13-AE3B-FBB8A6B1CBD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7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54EDC-5FEE-4B31-AE70-5C06B97217E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97311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82D2E-E155-41C4-918F-2B8A7610E92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90857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541AE-26C6-4F5D-83E1-BB7FA1FB66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62205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40923-F469-4D06-A1E0-22C768498D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23105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A4223-A6B8-4C78-8CE8-280052407B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93825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55882-FCF6-486F-A83D-DB51349C469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8064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7C83E-9D48-4851-BAB5-BD1449226C0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02324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0728-9ADA-44AA-BD3D-940D1BA9865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25689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7C2D2-CA28-488C-ACF2-54425500C27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95419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5CDBB-EA3B-45D1-8622-C769DC0900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43035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A6A5F0-2E9F-456B-8AFB-1C45FB75BD3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8162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560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1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3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5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565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6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566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566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56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E6DFB04-A796-47A5-9B6F-E8AE753E03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466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62A2E-1357-42AF-8304-8D33F0DD821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26222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6E073-C231-4416-AB02-47809A3C5C7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62583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259B8-0646-483E-9AD9-D78D289F7A4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92183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DC74E-670B-418D-983D-3801918ECB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645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1EB03-70B0-4922-9938-3F6EFEA564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35703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BBA0-6B7A-4D01-A006-012B7725928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0320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CD278-035D-444E-A5E1-0C0BB144974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38276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70301-6915-4012-989B-38DD5A331C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36001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81CF4-BF61-404B-903A-AC58F01425E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12120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B5DD4-3D73-465A-BA71-AB7851AD534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7930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9CEC1A-A2FE-4726-980D-B601D21A85C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13106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560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1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3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63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4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65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565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6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566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566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6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56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566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566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567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35C573E-1BA3-4655-B5CB-CF2974F109A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863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930B9-D941-4F9B-8A3F-F2BFECC77C9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8209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4A207-A192-46B0-81EF-D74419B504A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6355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3E47C-A402-4648-94F1-53FD34B58EC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19733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FF7A2-B462-4A57-9DD2-BD0A0BE4362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91901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FACA5-5D3E-4942-A443-0D7009EA07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03801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E239-3D64-465B-8DB4-A276062FAB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86737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6F1D5-B604-4995-A66C-C0A58CEF0F2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77877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0CE40-68DD-43F2-BBC2-FB8C1881577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6684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5B06C-8B23-4DE6-99A7-99BD9CA6461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42766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28CF2-7248-4B4A-A36C-D538EDA2D0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01792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0551AC-A0B6-48AE-A9E4-C73E574991C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65783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7CDC3-9696-414A-8687-FF625CFEB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962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8B915-2691-46CA-8990-F9D139D065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8614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5DFBF-7757-424B-835E-FC1B842B67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63447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5E497-5E7A-481C-9747-08CF45E6F8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60036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563EA-D74A-41CD-8145-0A7539A064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59926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84CC-C1BC-4A61-9AD6-035D5ED54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65504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93DCF-287B-4199-8A8A-4F708C008B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90342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DE005-1B14-42E7-8552-C26157F57F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1526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D8A6D-3FCD-46D7-A19F-11F30BA1D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68926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48DB-0E73-4D19-BC27-88E0D0A12A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16982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CC247-7101-4536-B4AC-64EFDA04E6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2901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9DB0E5-FC24-4487-B950-1EC8406A0F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87200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62A6D3-A18F-4C0A-B994-51BF814F69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91682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9CEE13-4B8C-4223-8CFA-6F289F04A6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2364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8D7C5E-CD59-40BC-BDEA-A3DCC830B3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93525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7CDC3-9696-414A-8687-FF625CFEB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52515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8B915-2691-46CA-8990-F9D139D065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19708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5DFBF-7757-424B-835E-FC1B842B67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74485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5E497-5E7A-481C-9747-08CF45E6F8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7433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563EA-D74A-41CD-8145-0A7539A064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383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84CC-C1BC-4A61-9AD6-035D5ED54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0610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93DCF-287B-4199-8A8A-4F708C008B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16819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DE005-1B14-42E7-8552-C26157F57F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5227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D8A6D-3FCD-46D7-A19F-11F30BA1D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5875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48DB-0E73-4D19-BC27-88E0D0A12A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6088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CC247-7101-4536-B4AC-64EFDA04E6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20801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9DB0E5-FC24-4487-B950-1EC8406A0F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8247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62A6D3-A18F-4C0A-B994-51BF814F69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99701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9CEE13-4B8C-4223-8CFA-6F289F04A6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51952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8D7C5E-CD59-40BC-BDEA-A3DCC830B3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91360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7CDC3-9696-414A-8687-FF625CFEBD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0274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8B915-2691-46CA-8990-F9D139D065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88471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5DFBF-7757-424B-835E-FC1B842B67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21314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5E497-5E7A-481C-9747-08CF45E6F8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830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563EA-D74A-41CD-8145-0A7539A064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36588"/>
      </p:ext>
    </p:extLst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84CC-C1BC-4A61-9AD6-035D5ED546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3797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93DCF-287B-4199-8A8A-4F708C008B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37619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DE005-1B14-42E7-8552-C26157F57F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74165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D8A6D-3FCD-46D7-A19F-11F30BA1D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93124"/>
      </p:ext>
    </p:extLst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648DB-0E73-4D19-BC27-88E0D0A12A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44917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CC247-7101-4536-B4AC-64EFDA04E6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0420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902004-681A-452D-B911-160A857D068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458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5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59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5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61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6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63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6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63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6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46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46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46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17096F-751E-438C-8228-5BCE0740BD7B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249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458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5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59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5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61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6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63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6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63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6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46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46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46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BEFC44-CA22-42BB-A1E9-7542B5074AED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062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458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5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59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5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61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6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63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63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3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63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63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64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46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6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46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46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FF68AD-A7A0-4286-A414-4EDC2AC06371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864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C57720-2186-42B3-A52F-4CEF2A4BC8E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0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C57720-2186-42B3-A52F-4CEF2A4BC8E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5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C57720-2186-42B3-A52F-4CEF2A4BC8E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3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C57720-2186-42B3-A52F-4CEF2A4BC8E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3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7;&#1091;&#1087;&#1077;&#1088;%20&#1092;&#1080;&#1079;&#1082;&#1091;&#1083;&#1100;&#1090;&#1084;&#1080;&#1085;&#1091;&#1090;&#1082;&#1072;.exe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0.xml"/><Relationship Id="rId6" Type="http://schemas.openxmlformats.org/officeDocument/2006/relationships/slide" Target="slide8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72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26638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cs typeface="Arial"/>
              </a:rPr>
              <a:t>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29960552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4" name="Picture 6" descr="f_47b00edfd70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2627313" y="2133600"/>
            <a:ext cx="410527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5 + 3 = 3 + 5</a:t>
            </a:r>
          </a:p>
        </p:txBody>
      </p:sp>
    </p:spTree>
    <p:extLst>
      <p:ext uri="{BB962C8B-B14F-4D97-AF65-F5344CB8AC3E}">
        <p14:creationId xmlns:p14="http://schemas.microsoft.com/office/powerpoint/2010/main" val="39846639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298" y="250030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" action="ppaction://hlinkfile"/>
              </a:rPr>
              <a:t>Физкультминутка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5293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К</a:t>
            </a:r>
            <a:r>
              <a:rPr lang="ru-RU" sz="4000" dirty="0" smtClean="0"/>
              <a:t>   </a:t>
            </a:r>
            <a:r>
              <a:rPr lang="ru-RU" sz="4800" b="1" i="1" dirty="0" smtClean="0">
                <a:solidFill>
                  <a:srgbClr val="FF0000"/>
                </a:solidFill>
              </a:rPr>
              <a:t>большему</a:t>
            </a:r>
            <a:r>
              <a:rPr lang="ru-RU" sz="4800" dirty="0" smtClean="0">
                <a:solidFill>
                  <a:srgbClr val="FF0000"/>
                </a:solidFill>
              </a:rPr>
              <a:t>  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числу</a:t>
            </a:r>
            <a:r>
              <a:rPr lang="ru-RU" dirty="0" smtClean="0"/>
              <a:t>    </a:t>
            </a:r>
            <a:r>
              <a:rPr lang="ru-RU" sz="3600" dirty="0" smtClean="0">
                <a:solidFill>
                  <a:srgbClr val="FF0000"/>
                </a:solidFill>
              </a:rPr>
              <a:t>легче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прибавить</a:t>
            </a:r>
            <a:r>
              <a:rPr lang="ru-RU" dirty="0" smtClean="0"/>
              <a:t>     </a:t>
            </a:r>
            <a:r>
              <a:rPr lang="ru-RU" sz="2800" b="1" i="1" dirty="0" smtClean="0">
                <a:solidFill>
                  <a:srgbClr val="FF0000"/>
                </a:solidFill>
              </a:rPr>
              <a:t>меньшее.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171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2"/>
          <p:cNvSpPr>
            <a:spLocks noChangeArrowheads="1" noChangeShapeType="1" noTextEdit="1"/>
          </p:cNvSpPr>
          <p:nvPr/>
        </p:nvSpPr>
        <p:spPr bwMode="auto">
          <a:xfrm>
            <a:off x="1692275" y="1341438"/>
            <a:ext cx="5688013" cy="1943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Берегите</a:t>
            </a:r>
          </a:p>
        </p:txBody>
      </p:sp>
      <p:sp>
        <p:nvSpPr>
          <p:cNvPr id="116739" name="WordArt 3"/>
          <p:cNvSpPr>
            <a:spLocks noChangeArrowheads="1" noChangeShapeType="1" noTextEdit="1"/>
          </p:cNvSpPr>
          <p:nvPr/>
        </p:nvSpPr>
        <p:spPr bwMode="auto">
          <a:xfrm>
            <a:off x="1692275" y="4005263"/>
            <a:ext cx="5832475" cy="11525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зрение!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44675"/>
            <a:ext cx="2276475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4731">
            <a:off x="3193257" y="1854994"/>
            <a:ext cx="598487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5" name="Rectangle 9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941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  <p:bldP spid="1167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52513"/>
            <a:ext cx="11461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3666">
            <a:off x="5354637" y="1566863"/>
            <a:ext cx="11461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8251">
            <a:off x="2843213" y="1484313"/>
            <a:ext cx="11461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81300"/>
            <a:ext cx="1270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7801">
            <a:off x="2762250" y="3943351"/>
            <a:ext cx="11461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375150"/>
            <a:ext cx="11461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5834">
            <a:off x="5219700" y="4005263"/>
            <a:ext cx="11461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52738"/>
            <a:ext cx="1270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2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11461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2420938"/>
            <a:ext cx="1666875" cy="15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6841">
            <a:off x="692945" y="754856"/>
            <a:ext cx="1503362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5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901">
            <a:off x="7030244" y="610394"/>
            <a:ext cx="150336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2852">
            <a:off x="7174706" y="3994944"/>
            <a:ext cx="150336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1666875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8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3208">
            <a:off x="765969" y="4210844"/>
            <a:ext cx="150336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5227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3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3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3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3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3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3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3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3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3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3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3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30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3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3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3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459788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Дополни математическую запись, так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чтобы значения выражений были равны</a:t>
            </a:r>
          </a:p>
        </p:txBody>
      </p:sp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7164388" y="2492375"/>
            <a:ext cx="7921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4</a:t>
            </a: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3492500" y="3644900"/>
            <a:ext cx="792163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2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1692275" y="4797425"/>
            <a:ext cx="7937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6</a:t>
            </a: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5435600" y="4797425"/>
            <a:ext cx="7207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4</a:t>
            </a:r>
          </a:p>
        </p:txBody>
      </p:sp>
      <p:graphicFrame>
        <p:nvGraphicFramePr>
          <p:cNvPr id="64519" name="Group 7"/>
          <p:cNvGraphicFramePr>
            <a:graphicFrameLocks noGrp="1"/>
          </p:cNvGraphicFramePr>
          <p:nvPr/>
        </p:nvGraphicFramePr>
        <p:xfrm>
          <a:off x="1547813" y="2349500"/>
          <a:ext cx="6481762" cy="3705225"/>
        </p:xfrm>
        <a:graphic>
          <a:graphicData uri="http://schemas.openxmlformats.org/drawingml/2006/table">
            <a:tbl>
              <a:tblPr/>
              <a:tblGrid>
                <a:gridCol w="927100"/>
                <a:gridCol w="923925"/>
                <a:gridCol w="927100"/>
                <a:gridCol w="925512"/>
                <a:gridCol w="927100"/>
                <a:gridCol w="923925"/>
                <a:gridCol w="927100"/>
              </a:tblGrid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9666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nimBg="1"/>
      <p:bldP spid="64517" grpId="0" animBg="1"/>
      <p:bldP spid="645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считать </a:t>
            </a:r>
            <a:r>
              <a:rPr lang="ru-RU" sz="3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быстрее, удобнее?</a:t>
            </a:r>
            <a:endParaRPr lang="ru-RU" sz="3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3141" name="Group 1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153938"/>
              </p:ext>
            </p:extLst>
          </p:nvPr>
        </p:nvGraphicFramePr>
        <p:xfrm>
          <a:off x="395288" y="2636838"/>
          <a:ext cx="8208962" cy="2879726"/>
        </p:xfrm>
        <a:graphic>
          <a:graphicData uri="http://schemas.openxmlformats.org/drawingml/2006/table">
            <a:tbl>
              <a:tblPr/>
              <a:tblGrid>
                <a:gridCol w="592137"/>
                <a:gridCol w="582613"/>
                <a:gridCol w="582612"/>
                <a:gridCol w="588963"/>
                <a:gridCol w="582612"/>
                <a:gridCol w="590550"/>
                <a:gridCol w="587375"/>
                <a:gridCol w="582613"/>
                <a:gridCol w="590550"/>
                <a:gridCol w="582612"/>
                <a:gridCol w="588963"/>
                <a:gridCol w="582612"/>
                <a:gridCol w="588963"/>
                <a:gridCol w="585787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3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133" name="Picture 125" descr="Ученик за парто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-531813"/>
            <a:ext cx="9366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40" name="WordArt 132"/>
          <p:cNvSpPr>
            <a:spLocks noChangeArrowheads="1" noChangeShapeType="1" noTextEdit="1"/>
          </p:cNvSpPr>
          <p:nvPr/>
        </p:nvSpPr>
        <p:spPr bwMode="auto">
          <a:xfrm>
            <a:off x="2843213" y="27082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6</a:t>
            </a:r>
          </a:p>
        </p:txBody>
      </p:sp>
      <p:sp>
        <p:nvSpPr>
          <p:cNvPr id="43142" name="WordArt 134"/>
          <p:cNvSpPr>
            <a:spLocks noChangeArrowheads="1" noChangeShapeType="1" noTextEdit="1"/>
          </p:cNvSpPr>
          <p:nvPr/>
        </p:nvSpPr>
        <p:spPr bwMode="auto">
          <a:xfrm>
            <a:off x="2916238" y="414972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6</a:t>
            </a:r>
          </a:p>
        </p:txBody>
      </p:sp>
      <p:sp>
        <p:nvSpPr>
          <p:cNvPr id="43143" name="WordArt 135"/>
          <p:cNvSpPr>
            <a:spLocks noChangeArrowheads="1" noChangeShapeType="1" noTextEdit="1"/>
          </p:cNvSpPr>
          <p:nvPr/>
        </p:nvSpPr>
        <p:spPr bwMode="auto">
          <a:xfrm>
            <a:off x="8243888" y="27082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9</a:t>
            </a:r>
            <a:endParaRPr lang="ru-RU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/>
            </a:endParaRPr>
          </a:p>
        </p:txBody>
      </p:sp>
      <p:sp>
        <p:nvSpPr>
          <p:cNvPr id="43144" name="WordArt 136"/>
          <p:cNvSpPr>
            <a:spLocks noChangeArrowheads="1" noChangeShapeType="1" noTextEdit="1"/>
          </p:cNvSpPr>
          <p:nvPr/>
        </p:nvSpPr>
        <p:spPr bwMode="auto">
          <a:xfrm>
            <a:off x="8243888" y="414972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529463" cy="571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897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500"/>
                                        <p:tgtEl>
                                          <p:spTgt spid="4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40" grpId="0" animBg="1"/>
      <p:bldP spid="43140" grpId="1" animBg="1"/>
      <p:bldP spid="43142" grpId="0" animBg="1"/>
      <p:bldP spid="43142" grpId="1" animBg="1"/>
      <p:bldP spid="43143" grpId="0" animBg="1"/>
      <p:bldP spid="43143" grpId="1" animBg="1"/>
      <p:bldP spid="43144" grpId="0" animBg="1"/>
      <p:bldP spid="431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7544" y="1628800"/>
            <a:ext cx="8229600" cy="4525963"/>
          </a:xfrm>
        </p:spPr>
      </p:sp>
    </p:spTree>
    <p:extLst>
      <p:ext uri="{BB962C8B-B14F-4D97-AF65-F5344CB8AC3E}">
        <p14:creationId xmlns:p14="http://schemas.microsoft.com/office/powerpoint/2010/main" val="5324631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720850"/>
          </a:xfrm>
        </p:spPr>
        <p:txBody>
          <a:bodyPr/>
          <a:lstStyle/>
          <a:p>
            <a:r>
              <a:rPr lang="ru-RU" sz="2800"/>
              <a:t>Какой математический закон </a:t>
            </a:r>
            <a:br>
              <a:rPr lang="ru-RU" sz="2800"/>
            </a:br>
            <a:r>
              <a:rPr lang="ru-RU" sz="2800"/>
              <a:t>мы сегодня открыли?</a:t>
            </a:r>
          </a:p>
        </p:txBody>
      </p:sp>
      <p:sp>
        <p:nvSpPr>
          <p:cNvPr id="96259" name="Oval 3"/>
          <p:cNvSpPr>
            <a:spLocks noChangeArrowheads="1"/>
          </p:cNvSpPr>
          <p:nvPr/>
        </p:nvSpPr>
        <p:spPr bwMode="auto">
          <a:xfrm>
            <a:off x="3276600" y="2590800"/>
            <a:ext cx="2971800" cy="147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0" y="2667000"/>
            <a:ext cx="28194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996633"/>
                </a:solidFill>
                <a:latin typeface="Times New Roman" pitchFamily="18" charset="0"/>
              </a:rPr>
              <a:t>5+3</a:t>
            </a:r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2438400" y="4953000"/>
            <a:ext cx="37338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D60093"/>
                </a:solidFill>
              </a:rPr>
              <a:t>Складывать можно в любом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D60093"/>
                </a:solidFill>
              </a:rPr>
              <a:t> порядке</a:t>
            </a:r>
          </a:p>
        </p:txBody>
      </p:sp>
      <p:sp>
        <p:nvSpPr>
          <p:cNvPr id="96266" name="Oval 10"/>
          <p:cNvSpPr>
            <a:spLocks noChangeArrowheads="1"/>
          </p:cNvSpPr>
          <p:nvPr/>
        </p:nvSpPr>
        <p:spPr bwMode="auto">
          <a:xfrm>
            <a:off x="6553200" y="2514600"/>
            <a:ext cx="2590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00FF"/>
                </a:solidFill>
                <a:latin typeface="Times New Roman" pitchFamily="18" charset="0"/>
              </a:rPr>
              <a:t>3+5</a:t>
            </a: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V="1">
            <a:off x="6019800" y="3048000"/>
            <a:ext cx="647700" cy="3603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 flipV="1">
            <a:off x="2514600" y="3276600"/>
            <a:ext cx="685800" cy="304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4191000" y="4038600"/>
            <a:ext cx="431800" cy="9350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96274" name="Picture 18" descr="b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450"/>
            <a:ext cx="1676400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5" name="Picture 19" descr="4cc2da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2112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2133600" y="473075"/>
            <a:ext cx="282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 </a:t>
            </a: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07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3" grpId="0" animBg="1"/>
      <p:bldP spid="96265" grpId="0" animBg="1"/>
      <p:bldP spid="962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539750" y="333375"/>
            <a:ext cx="7993063" cy="15128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Игра «Разгони тучи!»</a:t>
            </a:r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539750" y="3644900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4284663" y="1989138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2051050" y="1989138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6516688" y="2060575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7812088" y="3716338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2051050" y="5445125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4356100" y="5445125"/>
            <a:ext cx="935038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6516688" y="5445125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 rot="-2700144">
            <a:off x="1259681" y="3140869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 rot="7604625">
            <a:off x="7165181" y="4941094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 rot="2888417">
            <a:off x="7308056" y="3140869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59" name="AutoShape 15"/>
          <p:cNvSpPr>
            <a:spLocks noChangeArrowheads="1"/>
          </p:cNvSpPr>
          <p:nvPr/>
        </p:nvSpPr>
        <p:spPr bwMode="auto">
          <a:xfrm>
            <a:off x="5364163" y="2349500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60" name="AutoShape 16"/>
          <p:cNvSpPr>
            <a:spLocks noChangeArrowheads="1"/>
          </p:cNvSpPr>
          <p:nvPr/>
        </p:nvSpPr>
        <p:spPr bwMode="auto">
          <a:xfrm>
            <a:off x="3132138" y="2349500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61" name="AutoShape 17"/>
          <p:cNvSpPr>
            <a:spLocks noChangeArrowheads="1"/>
          </p:cNvSpPr>
          <p:nvPr/>
        </p:nvSpPr>
        <p:spPr bwMode="auto">
          <a:xfrm rot="57010148">
            <a:off x="1043782" y="5012531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62" name="AutoShape 18"/>
          <p:cNvSpPr>
            <a:spLocks noChangeArrowheads="1"/>
          </p:cNvSpPr>
          <p:nvPr/>
        </p:nvSpPr>
        <p:spPr bwMode="auto">
          <a:xfrm rot="10800000">
            <a:off x="3132138" y="5805488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63" name="AutoShape 19"/>
          <p:cNvSpPr>
            <a:spLocks noChangeArrowheads="1"/>
          </p:cNvSpPr>
          <p:nvPr/>
        </p:nvSpPr>
        <p:spPr bwMode="auto">
          <a:xfrm rot="10800000">
            <a:off x="5364163" y="5805488"/>
            <a:ext cx="1008062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2964" name="Oval 20"/>
          <p:cNvSpPr>
            <a:spLocks noChangeArrowheads="1"/>
          </p:cNvSpPr>
          <p:nvPr/>
        </p:nvSpPr>
        <p:spPr bwMode="auto">
          <a:xfrm>
            <a:off x="685800" y="3810000"/>
            <a:ext cx="646113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990600" y="2819400"/>
            <a:ext cx="619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+1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684213" y="5157788"/>
            <a:ext cx="522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-4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3348038" y="6092825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+ 5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5562600" y="6096000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-3</a:t>
            </a:r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7740650" y="4941888"/>
            <a:ext cx="619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+2</a:t>
            </a:r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7848600" y="2590800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+ 2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5410200" y="1828800"/>
            <a:ext cx="69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4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3200400" y="1752600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+ 1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2195513" y="2060575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2195513" y="5516563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82975" name="Rectangle 31"/>
          <p:cNvSpPr>
            <a:spLocks noChangeArrowheads="1"/>
          </p:cNvSpPr>
          <p:nvPr/>
        </p:nvSpPr>
        <p:spPr bwMode="auto">
          <a:xfrm>
            <a:off x="4500563" y="5516563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82976" name="Rectangle 32"/>
          <p:cNvSpPr>
            <a:spLocks noChangeArrowheads="1"/>
          </p:cNvSpPr>
          <p:nvPr/>
        </p:nvSpPr>
        <p:spPr bwMode="auto">
          <a:xfrm>
            <a:off x="6804025" y="5516563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7885113" y="3789363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82978" name="Rectangle 34"/>
          <p:cNvSpPr>
            <a:spLocks noChangeArrowheads="1"/>
          </p:cNvSpPr>
          <p:nvPr/>
        </p:nvSpPr>
        <p:spPr bwMode="auto">
          <a:xfrm>
            <a:off x="6659563" y="2133600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4427538" y="2060575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pic>
        <p:nvPicPr>
          <p:cNvPr id="82980" name="Picture 36" descr="a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41663"/>
            <a:ext cx="18002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81" name="Picture 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19716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82" name="Picture 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122555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83" name="Picture 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122555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84" name="Picture 40" descr="a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24638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85" name="AutoShape 4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6300" y="6497638"/>
            <a:ext cx="647700" cy="360362"/>
          </a:xfrm>
          <a:prstGeom prst="actionButtonForwardNex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82986" name="Picture 42" descr="4cc2da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2112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048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829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7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autoRev="1" fill="hold"/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autoRev="1" fill="hold"/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500" autoRev="1" fill="hold"/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autoRev="1" fill="hold"/>
                                        <p:tgtEl>
                                          <p:spTgt spid="8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/>
      <p:bldP spid="82948" grpId="0" animBg="1"/>
      <p:bldP spid="82949" grpId="0" animBg="1"/>
      <p:bldP spid="82950" grpId="0" animBg="1"/>
      <p:bldP spid="82951" grpId="0" animBg="1"/>
      <p:bldP spid="82952" grpId="0" animBg="1"/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 animBg="1"/>
      <p:bldP spid="82959" grpId="0" animBg="1"/>
      <p:bldP spid="82960" grpId="0" animBg="1"/>
      <p:bldP spid="82961" grpId="0" animBg="1"/>
      <p:bldP spid="82962" grpId="0" animBg="1"/>
      <p:bldP spid="82963" grpId="0" animBg="1"/>
      <p:bldP spid="82964" grpId="0" build="allAtOnce" animBg="1"/>
      <p:bldP spid="82965" grpId="0"/>
      <p:bldP spid="82966" grpId="0"/>
      <p:bldP spid="82967" grpId="0"/>
      <p:bldP spid="82968" grpId="0"/>
      <p:bldP spid="82969" grpId="0"/>
      <p:bldP spid="82970" grpId="0"/>
      <p:bldP spid="82971" grpId="0"/>
      <p:bldP spid="82972" grpId="0"/>
      <p:bldP spid="82973" grpId="0"/>
      <p:bldP spid="82974" grpId="0"/>
      <p:bldP spid="82975" grpId="0"/>
      <p:bldP spid="82976" grpId="0"/>
      <p:bldP spid="82977" grpId="0"/>
      <p:bldP spid="82978" grpId="0"/>
      <p:bldP spid="829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4" descr="f_47b00edfd70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2411413" y="1125538"/>
            <a:ext cx="4392612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Молодцы!</a:t>
            </a:r>
          </a:p>
        </p:txBody>
      </p:sp>
      <p:pic>
        <p:nvPicPr>
          <p:cNvPr id="57352" name="Picture 8" descr="koshkia-128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65400"/>
            <a:ext cx="1871663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babochkia-4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08275"/>
            <a:ext cx="3143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dogs-3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5573713"/>
            <a:ext cx="1512887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680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866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_47b00edfd70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37163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f_47b00edfd70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500438"/>
            <a:ext cx="1908175" cy="33575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multi-18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941888"/>
            <a:ext cx="128428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multi-18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68863"/>
            <a:ext cx="1216025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multi-18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941888"/>
            <a:ext cx="128587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jivotniea-33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12319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jivotniea-33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4813"/>
            <a:ext cx="11652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jivotniea-33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3375"/>
            <a:ext cx="1285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multi-18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41888"/>
            <a:ext cx="1284288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 descr="multi-18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1284288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2771775" y="1916113"/>
            <a:ext cx="3382963" cy="1271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5 + 3 = </a:t>
            </a:r>
          </a:p>
        </p:txBody>
      </p:sp>
      <p:sp>
        <p:nvSpPr>
          <p:cNvPr id="23569" name="WordArt 17"/>
          <p:cNvSpPr>
            <a:spLocks noChangeArrowheads="1" noChangeShapeType="1" noTextEdit="1"/>
          </p:cNvSpPr>
          <p:nvPr/>
        </p:nvSpPr>
        <p:spPr bwMode="auto">
          <a:xfrm>
            <a:off x="6227763" y="1773238"/>
            <a:ext cx="720725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8</a:t>
            </a:r>
          </a:p>
        </p:txBody>
      </p:sp>
      <p:sp>
        <p:nvSpPr>
          <p:cNvPr id="23571" name="WordArt 19"/>
          <p:cNvSpPr>
            <a:spLocks noChangeArrowheads="1" noChangeShapeType="1" noTextEdit="1"/>
          </p:cNvSpPr>
          <p:nvPr/>
        </p:nvSpPr>
        <p:spPr bwMode="auto">
          <a:xfrm>
            <a:off x="2555875" y="3213100"/>
            <a:ext cx="156845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5</a:t>
            </a:r>
          </a:p>
        </p:txBody>
      </p:sp>
      <p:sp>
        <p:nvSpPr>
          <p:cNvPr id="23572" name="WordArt 20"/>
          <p:cNvSpPr>
            <a:spLocks noChangeArrowheads="1" noChangeShapeType="1" noTextEdit="1"/>
          </p:cNvSpPr>
          <p:nvPr/>
        </p:nvSpPr>
        <p:spPr bwMode="auto">
          <a:xfrm>
            <a:off x="6659563" y="1989138"/>
            <a:ext cx="156845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3</a:t>
            </a:r>
          </a:p>
        </p:txBody>
      </p:sp>
      <p:sp>
        <p:nvSpPr>
          <p:cNvPr id="23573" name="WordArt 21"/>
          <p:cNvSpPr>
            <a:spLocks noChangeArrowheads="1" noChangeShapeType="1" noTextEdit="1"/>
          </p:cNvSpPr>
          <p:nvPr/>
        </p:nvSpPr>
        <p:spPr bwMode="auto">
          <a:xfrm>
            <a:off x="4716463" y="2492375"/>
            <a:ext cx="1058862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&gt;</a:t>
            </a:r>
          </a:p>
        </p:txBody>
      </p:sp>
      <p:sp>
        <p:nvSpPr>
          <p:cNvPr id="23574" name="WordArt 22"/>
          <p:cNvSpPr>
            <a:spLocks noChangeArrowheads="1" noChangeShapeType="1" noTextEdit="1"/>
          </p:cNvSpPr>
          <p:nvPr/>
        </p:nvSpPr>
        <p:spPr bwMode="auto">
          <a:xfrm>
            <a:off x="2700338" y="3644900"/>
            <a:ext cx="4030662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3 + 5 = 8</a:t>
            </a:r>
          </a:p>
        </p:txBody>
      </p:sp>
    </p:spTree>
    <p:extLst>
      <p:ext uri="{BB962C8B-B14F-4D97-AF65-F5344CB8AC3E}">
        <p14:creationId xmlns:p14="http://schemas.microsoft.com/office/powerpoint/2010/main" val="292065571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nimBg="1"/>
      <p:bldP spid="23569" grpId="0" animBg="1"/>
      <p:bldP spid="23571" grpId="0" animBg="1"/>
      <p:bldP spid="23571" grpId="1" animBg="1"/>
      <p:bldP spid="23572" grpId="0" animBg="1"/>
      <p:bldP spid="23572" grpId="1" animBg="1"/>
      <p:bldP spid="23573" grpId="0" animBg="1"/>
      <p:bldP spid="23573" grpId="1" animBg="1"/>
      <p:bldP spid="235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f_47b00edfd70af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15414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f_47b00edfd70af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53025"/>
            <a:ext cx="1800225" cy="1485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3348038" y="476250"/>
            <a:ext cx="295275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3 + 5 </a:t>
            </a: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611188" y="5157788"/>
            <a:ext cx="2879725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5 + 3 </a:t>
            </a: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2268538" y="2492375"/>
            <a:ext cx="5111750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Comic Sans MS"/>
              </a:rPr>
              <a:t>Кто прав?</a:t>
            </a:r>
          </a:p>
        </p:txBody>
      </p:sp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6372225" y="1052513"/>
            <a:ext cx="1728788" cy="677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= 8</a:t>
            </a: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3492500" y="5661025"/>
            <a:ext cx="1728788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4229941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6" grpId="0" animBg="1"/>
      <p:bldP spid="26636" grpId="1" animBg="1"/>
      <p:bldP spid="26637" grpId="0" animBg="1"/>
      <p:bldP spid="266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1763713" y="1916113"/>
            <a:ext cx="6913562" cy="367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ПРОВЕРИМ!!!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ДОКАЖЕМ!!!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ОПРОВЕРГНЕМ!!!</a:t>
            </a:r>
          </a:p>
        </p:txBody>
      </p:sp>
      <p:pic>
        <p:nvPicPr>
          <p:cNvPr id="61444" name="Picture 4" descr="ludia-24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38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4211638" y="3860800"/>
            <a:ext cx="18732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val="14770751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noFill/>
          <a:ln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ассмотри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примера 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сложение.(№2 стр. 4.)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Сравни результаты </a:t>
            </a:r>
          </a:p>
          <a:p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Сделай вывод</a:t>
            </a:r>
          </a:p>
          <a:p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56165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план исследования</a:t>
            </a:r>
          </a:p>
        </p:txBody>
      </p:sp>
      <p:pic>
        <p:nvPicPr>
          <p:cNvPr id="27653" name="Picture 5" descr="ludia-24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2320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126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6600"/>
                </a:solidFill>
              </a:rPr>
              <a:t>Рассмотрели </a:t>
            </a:r>
            <a:r>
              <a:rPr lang="ru-RU" b="1" dirty="0" smtClean="0">
                <a:solidFill>
                  <a:srgbClr val="006600"/>
                </a:solidFill>
              </a:rPr>
              <a:t>примеры…</a:t>
            </a:r>
            <a:r>
              <a:rPr lang="ru-RU" b="1" dirty="0" smtClean="0">
                <a:solidFill>
                  <a:srgbClr val="FF0000"/>
                </a:solidFill>
              </a:rPr>
              <a:t>3+6 </a:t>
            </a:r>
            <a:r>
              <a:rPr lang="ru-RU" b="1" dirty="0" smtClean="0">
                <a:solidFill>
                  <a:srgbClr val="FF0000"/>
                </a:solidFill>
              </a:rPr>
              <a:t>и 6+3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6600"/>
                </a:solidFill>
              </a:rPr>
              <a:t>Заметили, что…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006600"/>
                </a:solidFill>
              </a:rPr>
              <a:t>             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Значение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выражений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FF3300"/>
                </a:solidFill>
              </a:rPr>
              <a:t> </a:t>
            </a:r>
            <a:r>
              <a:rPr lang="ru-RU" b="1" dirty="0">
                <a:solidFill>
                  <a:srgbClr val="FF3300"/>
                </a:solidFill>
              </a:rPr>
              <a:t>одинаковое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6600"/>
                </a:solidFill>
              </a:rPr>
              <a:t>Сделали </a:t>
            </a:r>
            <a:r>
              <a:rPr lang="ru-RU" b="1" dirty="0">
                <a:solidFill>
                  <a:srgbClr val="00B050"/>
                </a:solidFill>
              </a:rPr>
              <a:t>вывод: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FF33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 перестановки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чисел</a:t>
            </a:r>
            <a:endParaRPr lang="ru-RU" b="1" dirty="0">
              <a:solidFill>
                <a:srgbClr val="FF3300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ЗНАЧЕНИЕ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выражения </a:t>
            </a:r>
            <a:r>
              <a:rPr lang="ru-RU" b="1" dirty="0" smtClean="0">
                <a:solidFill>
                  <a:srgbClr val="FF3300"/>
                </a:solidFill>
              </a:rPr>
              <a:t>НЕ </a:t>
            </a:r>
            <a:r>
              <a:rPr lang="ru-RU" b="1" dirty="0">
                <a:solidFill>
                  <a:srgbClr val="FF3300"/>
                </a:solidFill>
              </a:rPr>
              <a:t>ИЗМЕНЯЕТСЯ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987675" y="549275"/>
            <a:ext cx="55451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Наши доказательства:</a:t>
            </a:r>
          </a:p>
        </p:txBody>
      </p:sp>
      <p:pic>
        <p:nvPicPr>
          <p:cNvPr id="28677" name="Picture 5" descr="ludia-24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871663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564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 rot="644603" flipH="1">
            <a:off x="900113" y="333375"/>
            <a:ext cx="7199312" cy="3671888"/>
          </a:xfrm>
          <a:prstGeom prst="wedgeRoundRectCallout">
            <a:avLst>
              <a:gd name="adj1" fmla="val 1403"/>
              <a:gd name="adj2" fmla="val 61852"/>
              <a:gd name="adj3" fmla="val 16667"/>
            </a:avLst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0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2555776" y="908050"/>
            <a:ext cx="626427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УРА!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Мы сделали</a:t>
            </a:r>
            <a:r>
              <a:rPr lang="ru-RU" sz="5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открытие :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1258888" y="908050"/>
            <a:ext cx="727233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Складывать числа можно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любом порядке!</a:t>
            </a:r>
          </a:p>
        </p:txBody>
      </p:sp>
      <p:pic>
        <p:nvPicPr>
          <p:cNvPr id="35873" name="Picture 33" descr="detia-7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1798637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56168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29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3" presetClass="exit" presetSubtype="32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70" grpId="0" autoUpdateAnimBg="0"/>
      <p:bldP spid="35870" grpId="1"/>
      <p:bldP spid="3587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800000"/>
        </a:dk1>
        <a:lt1>
          <a:srgbClr val="FFFFFF"/>
        </a:lt1>
        <a:dk2>
          <a:srgbClr val="FFCC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E2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800000"/>
        </a:dk1>
        <a:lt1>
          <a:srgbClr val="FFFFFF"/>
        </a:lt1>
        <a:dk2>
          <a:srgbClr val="FFFFCC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FFE2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800000"/>
        </a:dk1>
        <a:lt1>
          <a:srgbClr val="FFFFFF"/>
        </a:lt1>
        <a:dk2>
          <a:srgbClr val="FFCC66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E2B8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800000"/>
        </a:dk1>
        <a:lt1>
          <a:srgbClr val="FFFFFF"/>
        </a:lt1>
        <a:dk2>
          <a:srgbClr val="FFCC99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E2C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Круги 11">
      <a:dk1>
        <a:srgbClr val="008AE8"/>
      </a:dk1>
      <a:lt1>
        <a:srgbClr val="FFFFFF"/>
      </a:lt1>
      <a:dk2>
        <a:srgbClr val="64ACEE"/>
      </a:dk2>
      <a:lt2>
        <a:srgbClr val="CCECFF"/>
      </a:lt2>
      <a:accent1>
        <a:srgbClr val="009999"/>
      </a:accent1>
      <a:accent2>
        <a:srgbClr val="0088E4"/>
      </a:accent2>
      <a:accent3>
        <a:srgbClr val="B8D2F5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8AE8"/>
        </a:dk1>
        <a:lt1>
          <a:srgbClr val="FFFFFF"/>
        </a:lt1>
        <a:dk2>
          <a:srgbClr val="6DCEE5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BAE3F0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008AE8"/>
        </a:dk1>
        <a:lt1>
          <a:srgbClr val="FFFFFF"/>
        </a:lt1>
        <a:dk2>
          <a:srgbClr val="64ACE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B8D2F5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Круги">
  <a:themeElements>
    <a:clrScheme name="Круги 11">
      <a:dk1>
        <a:srgbClr val="008AE8"/>
      </a:dk1>
      <a:lt1>
        <a:srgbClr val="FFFFFF"/>
      </a:lt1>
      <a:dk2>
        <a:srgbClr val="64ACEE"/>
      </a:dk2>
      <a:lt2>
        <a:srgbClr val="CCECFF"/>
      </a:lt2>
      <a:accent1>
        <a:srgbClr val="009999"/>
      </a:accent1>
      <a:accent2>
        <a:srgbClr val="0088E4"/>
      </a:accent2>
      <a:accent3>
        <a:srgbClr val="B8D2F5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8AE8"/>
        </a:dk1>
        <a:lt1>
          <a:srgbClr val="FFFFFF"/>
        </a:lt1>
        <a:dk2>
          <a:srgbClr val="6DCEE5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BAE3F0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008AE8"/>
        </a:dk1>
        <a:lt1>
          <a:srgbClr val="FFFFFF"/>
        </a:lt1>
        <a:dk2>
          <a:srgbClr val="64ACE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B8D2F5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Круги">
  <a:themeElements>
    <a:clrScheme name="Круги 11">
      <a:dk1>
        <a:srgbClr val="008AE8"/>
      </a:dk1>
      <a:lt1>
        <a:srgbClr val="FFFFFF"/>
      </a:lt1>
      <a:dk2>
        <a:srgbClr val="64ACEE"/>
      </a:dk2>
      <a:lt2>
        <a:srgbClr val="CCECFF"/>
      </a:lt2>
      <a:accent1>
        <a:srgbClr val="009999"/>
      </a:accent1>
      <a:accent2>
        <a:srgbClr val="0088E4"/>
      </a:accent2>
      <a:accent3>
        <a:srgbClr val="B8D2F5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10">
        <a:dk1>
          <a:srgbClr val="008AE8"/>
        </a:dk1>
        <a:lt1>
          <a:srgbClr val="FFFFFF"/>
        </a:lt1>
        <a:dk2>
          <a:srgbClr val="6DCEE5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BAE3F0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11">
        <a:dk1>
          <a:srgbClr val="008AE8"/>
        </a:dk1>
        <a:lt1>
          <a:srgbClr val="FFFFFF"/>
        </a:lt1>
        <a:dk2>
          <a:srgbClr val="64ACE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B8D2F5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Круги 10">
    <a:dk1>
      <a:srgbClr val="008AE8"/>
    </a:dk1>
    <a:lt1>
      <a:srgbClr val="FFFFFF"/>
    </a:lt1>
    <a:dk2>
      <a:srgbClr val="6DCEE5"/>
    </a:dk2>
    <a:lt2>
      <a:srgbClr val="CCECFF"/>
    </a:lt2>
    <a:accent1>
      <a:srgbClr val="009999"/>
    </a:accent1>
    <a:accent2>
      <a:srgbClr val="0088E4"/>
    </a:accent2>
    <a:accent3>
      <a:srgbClr val="BAE3F0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210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Тема Office</vt:lpstr>
      <vt:lpstr>Оформление по умолчанию</vt:lpstr>
      <vt:lpstr>Круги</vt:lpstr>
      <vt:lpstr>1_Круги</vt:lpstr>
      <vt:lpstr>2_Круги</vt:lpstr>
      <vt:lpstr>1_Оформление по умолчанию</vt:lpstr>
      <vt:lpstr>2_Оформление по умолчанию</vt:lpstr>
      <vt:lpstr>3_Оформление по умолчанию</vt:lpstr>
      <vt:lpstr>5_Оформление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считать быстрее, удобнее?</vt:lpstr>
      <vt:lpstr>Презентация PowerPoint</vt:lpstr>
      <vt:lpstr>Какой математический закон  мы сегодня открыли?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23</cp:revision>
  <dcterms:created xsi:type="dcterms:W3CDTF">2014-01-09T14:58:18Z</dcterms:created>
  <dcterms:modified xsi:type="dcterms:W3CDTF">2014-01-14T19:24:58Z</dcterms:modified>
</cp:coreProperties>
</file>