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7" r:id="rId6"/>
    <p:sldId id="259" r:id="rId7"/>
    <p:sldId id="268" r:id="rId8"/>
    <p:sldId id="260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15873-7895-4A45-BE7E-6C3013A1DF07}" type="datetimeFigureOut">
              <a:rPr lang="ru-RU" smtClean="0"/>
              <a:pPr/>
              <a:t>10.09.2015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C9137-4F57-41E4-A53E-8E669227E5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846640" cy="230425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8208912" cy="1752600"/>
          </a:xfrm>
        </p:spPr>
        <p:txBody>
          <a:bodyPr>
            <a:noAutofit/>
          </a:bodyPr>
          <a:lstStyle/>
          <a:p>
            <a:endParaRPr lang="ru-RU" sz="4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1026" name="Picture 2" descr="C:\Дет.сад ЧАЙКА\шаблоны-картинки\ШАБЛОНЫ ДЛЯ ПРЕЗЕНТАЦИЙ\рамки- для слайдов\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23728" y="1340768"/>
            <a:ext cx="540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Georgia" pitchFamily="18" charset="0"/>
              </a:rPr>
              <a:t>          Презентация - викторины для детей старшего дошкольного возраста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2276872"/>
            <a:ext cx="59766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«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Путешествие </a:t>
            </a:r>
          </a:p>
          <a:p>
            <a:r>
              <a:rPr lang="ru-RU" sz="4800" b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         по сказкам»                 </a:t>
            </a:r>
          </a:p>
          <a:p>
            <a:r>
              <a:rPr lang="ru-RU" sz="4800" b="1" dirty="0" smtClean="0">
                <a:solidFill>
                  <a:srgbClr val="FF0000"/>
                </a:solidFill>
                <a:latin typeface="Georgia" pitchFamily="18" charset="0"/>
              </a:rPr>
              <a:t>   А. С. Пушкина </a:t>
            </a:r>
            <a:endParaRPr lang="ru-RU" sz="48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62288"/>
          </a:xfrm>
          <a:prstGeom prst="rect">
            <a:avLst/>
          </a:prstGeom>
          <a:noFill/>
        </p:spPr>
      </p:pic>
      <p:pic>
        <p:nvPicPr>
          <p:cNvPr id="3" name="Рисунок 2" descr="Принтер для дома...какой же лучше и экономичнее??? / Xerox, тонер, Uninet / лазерная печать / тесты принтеров / хороший принтер"/>
          <p:cNvPicPr/>
          <p:nvPr/>
        </p:nvPicPr>
        <p:blipFill>
          <a:blip r:embed="rId3" cstate="print"/>
          <a:srcRect l="16333" t="15500" r="51000" b="2500"/>
          <a:stretch>
            <a:fillRect/>
          </a:stretch>
        </p:blipFill>
        <p:spPr bwMode="auto">
          <a:xfrm rot="737177">
            <a:off x="4098994" y="87075"/>
            <a:ext cx="933450" cy="106908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83568" y="1124744"/>
            <a:ext cx="770485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b="1" dirty="0" smtClean="0">
                <a:latin typeface="Georgia" pitchFamily="18" charset="0"/>
              </a:rPr>
              <a:t>1. Из какой сказки отрывок?</a:t>
            </a:r>
            <a:r>
              <a:rPr lang="ru-RU" sz="2000" dirty="0" smtClean="0">
                <a:latin typeface="Georgia" pitchFamily="18" charset="0"/>
              </a:rPr>
              <a:t> </a:t>
            </a:r>
          </a:p>
          <a:p>
            <a:pPr marL="457200" indent="-457200"/>
            <a:r>
              <a:rPr lang="ru-RU" sz="2000" dirty="0" smtClean="0">
                <a:latin typeface="Georgia" pitchFamily="18" charset="0"/>
              </a:rPr>
              <a:t>       На девичник собираясь, Вот царица наряжаясь Перед зеркальцем своим, перемолвилась с ним</a:t>
            </a:r>
            <a:r>
              <a:rPr lang="ru-RU" i="1" dirty="0" smtClean="0">
                <a:latin typeface="Georgia" pitchFamily="18" charset="0"/>
              </a:rPr>
              <a:t>…(сказка о мертвой царевне и о семи богатырях)   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2.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b="1" dirty="0" smtClean="0">
                <a:latin typeface="Georgia" pitchFamily="18" charset="0"/>
              </a:rPr>
              <a:t>С какими словами обращается мачеха к зеркальцу? </a:t>
            </a:r>
            <a:r>
              <a:rPr lang="ru-RU" i="1" dirty="0" smtClean="0">
                <a:latin typeface="Georgia" pitchFamily="18" charset="0"/>
              </a:rPr>
              <a:t>(Свет мой, зеркальце! Скажи, Да всю правду доложи: Я ль на свете всех милее, Всех румяней и белее?" ) </a:t>
            </a:r>
          </a:p>
          <a:p>
            <a:r>
              <a:rPr lang="ru-RU" sz="2000" b="1" dirty="0" smtClean="0">
                <a:latin typeface="Georgia" pitchFamily="18" charset="0"/>
              </a:rPr>
              <a:t>3. Что произошло с царевной после, как она откусила кусочек яблока? </a:t>
            </a:r>
            <a:r>
              <a:rPr lang="ru-RU" dirty="0" smtClean="0">
                <a:latin typeface="Georgia" pitchFamily="18" charset="0"/>
              </a:rPr>
              <a:t>(умерла, уснула)</a:t>
            </a:r>
          </a:p>
          <a:p>
            <a:r>
              <a:rPr lang="ru-RU" sz="2000" b="1" dirty="0" smtClean="0">
                <a:latin typeface="Georgia" pitchFamily="18" charset="0"/>
              </a:rPr>
              <a:t>4.Куда положили ее богатыри? </a:t>
            </a:r>
            <a:r>
              <a:rPr lang="ru-RU" i="1" dirty="0" smtClean="0">
                <a:latin typeface="Georgia" pitchFamily="18" charset="0"/>
              </a:rPr>
              <a:t>(в хрустальный гроб и отнесли в пустую гору)  </a:t>
            </a:r>
          </a:p>
          <a:p>
            <a:r>
              <a:rPr lang="ru-RU" sz="2000" b="1" i="1" dirty="0" smtClean="0">
                <a:latin typeface="Georgia" pitchFamily="18" charset="0"/>
              </a:rPr>
              <a:t>5. </a:t>
            </a:r>
            <a:r>
              <a:rPr lang="ru-RU" sz="2000" b="1" dirty="0" smtClean="0">
                <a:latin typeface="Georgia" pitchFamily="18" charset="0"/>
              </a:rPr>
              <a:t>Кто помог королевичу </a:t>
            </a:r>
            <a:r>
              <a:rPr lang="ru-RU" sz="2000" b="1" dirty="0" err="1" smtClean="0">
                <a:latin typeface="Georgia" pitchFamily="18" charset="0"/>
              </a:rPr>
              <a:t>Елисею</a:t>
            </a:r>
            <a:r>
              <a:rPr lang="ru-RU" sz="2000" b="1" dirty="0" smtClean="0">
                <a:latin typeface="Georgia" pitchFamily="18" charset="0"/>
              </a:rPr>
              <a:t> отыскать царевну-невесту?</a:t>
            </a:r>
            <a:r>
              <a:rPr lang="ru-RU" dirty="0" smtClean="0"/>
              <a:t> </a:t>
            </a:r>
            <a:r>
              <a:rPr lang="ru-RU" i="1" dirty="0" smtClean="0"/>
              <a:t>(Ветер) </a:t>
            </a:r>
          </a:p>
          <a:p>
            <a:r>
              <a:rPr lang="ru-RU" sz="2000" b="1" dirty="0" smtClean="0"/>
              <a:t>6. Как королевич </a:t>
            </a:r>
            <a:r>
              <a:rPr lang="ru-RU" sz="2000" b="1" dirty="0" err="1" smtClean="0"/>
              <a:t>Елисей</a:t>
            </a:r>
            <a:r>
              <a:rPr lang="ru-RU" sz="2000" b="1" dirty="0" smtClean="0"/>
              <a:t> оживил царевну? </a:t>
            </a:r>
            <a:r>
              <a:rPr lang="ru-RU" i="1" dirty="0" smtClean="0"/>
              <a:t>(поцеловал)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latin typeface="Georgia" pitchFamily="18" charset="0"/>
              </a:rPr>
              <a:t> </a:t>
            </a:r>
          </a:p>
          <a:p>
            <a:pPr marL="457200" indent="-457200"/>
            <a:endParaRPr lang="ru-RU" i="1" dirty="0" smtClean="0">
              <a:latin typeface="Georgia" pitchFamily="18" charset="0"/>
            </a:endParaRPr>
          </a:p>
          <a:p>
            <a:pPr marL="457200" indent="-457200"/>
            <a:endParaRPr lang="ru-RU" i="1" dirty="0" smtClean="0">
              <a:latin typeface="Georgia" pitchFamily="18" charset="0"/>
            </a:endParaRPr>
          </a:p>
          <a:p>
            <a:pPr marL="457200" indent="-457200"/>
            <a:endParaRPr lang="ru-RU" i="1" dirty="0" smtClean="0">
              <a:latin typeface="Georgia" pitchFamily="18" charset="0"/>
            </a:endParaRP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4288"/>
            <a:ext cx="9144001" cy="6862288"/>
          </a:xfrm>
          <a:prstGeom prst="rect">
            <a:avLst/>
          </a:prstGeom>
          <a:noFill/>
        </p:spPr>
      </p:pic>
      <p:pic>
        <p:nvPicPr>
          <p:cNvPr id="4" name="Picture 2" descr="DISKOBOL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620688"/>
            <a:ext cx="6480720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88"/>
            <a:ext cx="9144001" cy="6862288"/>
          </a:xfrm>
          <a:prstGeom prst="rect">
            <a:avLst/>
          </a:prstGeom>
          <a:noFill/>
        </p:spPr>
      </p:pic>
      <p:pic>
        <p:nvPicPr>
          <p:cNvPr id="7" name="Рисунок 6" descr="Принтер для дома...какой же лучше и экономичнее??? / Xerox, тонер, Uninet / лазерная печать / тесты принтеров / хороший принтер"/>
          <p:cNvPicPr/>
          <p:nvPr/>
        </p:nvPicPr>
        <p:blipFill>
          <a:blip r:embed="rId3" cstate="print"/>
          <a:srcRect l="16333" t="15500" r="51000" b="2500"/>
          <a:stretch>
            <a:fillRect/>
          </a:stretch>
        </p:blipFill>
        <p:spPr bwMode="auto">
          <a:xfrm rot="737177">
            <a:off x="4098994" y="87075"/>
            <a:ext cx="933450" cy="106908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83568" y="1268760"/>
            <a:ext cx="77768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b="1" dirty="0" smtClean="0">
                <a:latin typeface="Georgia" pitchFamily="18" charset="0"/>
              </a:rPr>
              <a:t>1.Из какой сказки отрывок?</a:t>
            </a:r>
            <a:r>
              <a:rPr lang="ru-RU" sz="2000" dirty="0" smtClean="0">
                <a:latin typeface="Georgia" pitchFamily="18" charset="0"/>
              </a:rPr>
              <a:t> </a:t>
            </a:r>
          </a:p>
          <a:p>
            <a:pPr marL="457200" indent="-457200"/>
            <a:r>
              <a:rPr lang="ru-RU" sz="2000" dirty="0" smtClean="0">
                <a:latin typeface="Georgia" pitchFamily="18" charset="0"/>
              </a:rPr>
              <a:t>        Море вздуется бурливо, Закипит, подымет вой, Хлынет на берег пустой, Разольется в шумном беге, И очутятся на бреге, В чешуе, как жар гора, Тридцать три богатыря. (сказка о царе </a:t>
            </a:r>
            <a:r>
              <a:rPr lang="ru-RU" sz="2000" dirty="0" err="1" smtClean="0">
                <a:latin typeface="Georgia" pitchFamily="18" charset="0"/>
              </a:rPr>
              <a:t>Салтане</a:t>
            </a:r>
            <a:r>
              <a:rPr lang="ru-RU" sz="2000" dirty="0" smtClean="0">
                <a:latin typeface="Georgia" pitchFamily="18" charset="0"/>
              </a:rPr>
              <a:t> …)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2.Как начинается эта сказка? </a:t>
            </a:r>
            <a:r>
              <a:rPr lang="ru-RU" i="1" dirty="0" smtClean="0">
                <a:latin typeface="Georgia" pitchFamily="18" charset="0"/>
              </a:rPr>
              <a:t>(Три девицы под окном, Пряли поздно вечерком. ) 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3. Какая речь больше понравилась царю? </a:t>
            </a:r>
            <a:r>
              <a:rPr lang="ru-RU" i="1" dirty="0" smtClean="0">
                <a:latin typeface="Georgia" pitchFamily="18" charset="0"/>
              </a:rPr>
              <a:t>(как бы я была царица,- молвит третья сестрица я б для батюшки царя родила бы богатыря) 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4. В кого превращался князь </a:t>
            </a:r>
            <a:r>
              <a:rPr lang="ru-RU" sz="2000" b="1" dirty="0" err="1" smtClean="0">
                <a:latin typeface="Georgia" pitchFamily="18" charset="0"/>
              </a:rPr>
              <a:t>Гвидон</a:t>
            </a:r>
            <a:r>
              <a:rPr lang="ru-RU" sz="2000" b="1" dirty="0" smtClean="0">
                <a:latin typeface="Georgia" pitchFamily="18" charset="0"/>
              </a:rPr>
              <a:t> в сказке? </a:t>
            </a:r>
            <a:r>
              <a:rPr lang="ru-RU" i="1" dirty="0" smtClean="0">
                <a:latin typeface="Georgia" pitchFamily="18" charset="0"/>
              </a:rPr>
              <a:t>(комара, в муху, в шмеля) </a:t>
            </a:r>
          </a:p>
          <a:p>
            <a:pPr marL="457200" indent="-457200"/>
            <a:r>
              <a:rPr lang="ru-RU" sz="2000" b="1" i="1" dirty="0" smtClean="0">
                <a:latin typeface="Georgia" pitchFamily="18" charset="0"/>
              </a:rPr>
              <a:t>5. </a:t>
            </a:r>
            <a:r>
              <a:rPr lang="ru-RU" sz="2000" b="1" dirty="0" smtClean="0">
                <a:latin typeface="Georgia" pitchFamily="18" charset="0"/>
              </a:rPr>
              <a:t>Как звали предводителя 33 богатырей из сказки о царе </a:t>
            </a:r>
            <a:r>
              <a:rPr lang="ru-RU" sz="2000" b="1" dirty="0" err="1" smtClean="0">
                <a:latin typeface="Georgia" pitchFamily="18" charset="0"/>
              </a:rPr>
              <a:t>Салтане</a:t>
            </a:r>
            <a:r>
              <a:rPr lang="ru-RU" sz="2000" b="1" dirty="0" smtClean="0">
                <a:latin typeface="Georgia" pitchFamily="18" charset="0"/>
              </a:rPr>
              <a:t>?</a:t>
            </a:r>
            <a:r>
              <a:rPr lang="ru-RU" sz="2000" b="1" u="sng" dirty="0" smtClean="0">
                <a:latin typeface="Georgia" pitchFamily="18" charset="0"/>
              </a:rPr>
              <a:t> </a:t>
            </a:r>
            <a:r>
              <a:rPr lang="ru-RU" i="1" dirty="0" smtClean="0">
                <a:latin typeface="Georgia" pitchFamily="18" charset="0"/>
              </a:rPr>
              <a:t>(Дядька </a:t>
            </a:r>
            <a:r>
              <a:rPr lang="ru-RU" i="1" dirty="0" err="1" smtClean="0">
                <a:latin typeface="Georgia" pitchFamily="18" charset="0"/>
              </a:rPr>
              <a:t>Черномор</a:t>
            </a:r>
            <a:r>
              <a:rPr lang="ru-RU" i="1" dirty="0" smtClean="0">
                <a:latin typeface="Georgia" pitchFamily="18" charset="0"/>
              </a:rPr>
              <a:t>) 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                                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    </a:t>
            </a:r>
          </a:p>
          <a:p>
            <a:pPr marL="457200" indent="-457200"/>
            <a:r>
              <a:rPr lang="ru-RU" sz="2000" b="1" dirty="0" smtClean="0">
                <a:latin typeface="Georgia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62288"/>
          </a:xfrm>
          <a:prstGeom prst="rect">
            <a:avLst/>
          </a:prstGeom>
          <a:noFill/>
        </p:spPr>
      </p:pic>
      <p:pic>
        <p:nvPicPr>
          <p:cNvPr id="9" name="Picture 4" descr="Дневник Надюша3010 :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92696"/>
            <a:ext cx="7941121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8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836712"/>
            <a:ext cx="352839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latin typeface="Georgia" pitchFamily="18" charset="0"/>
              </a:rPr>
              <a:t>Ребята, у А. С. Пушкина в одном из произведений, есть героиня, которая «песенки поет, да орешки все грызет». Кто это? </a:t>
            </a:r>
            <a:r>
              <a:rPr lang="ru-RU" i="1" dirty="0" smtClean="0">
                <a:latin typeface="Georgia" pitchFamily="18" charset="0"/>
              </a:rPr>
              <a:t>(белочка)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Georgia" pitchFamily="18" charset="0"/>
              </a:rPr>
              <a:t> «Ель в лесу, под елью белка; Диво, право, не безделка - Белка песенки поет Да орешки все грызет, А орешки не простые….»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Picture 4" descr="Детская литература (издания советского периода) : Вишневый Сад на Трубной - антикварный магазин, букинистический магазин. Антик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692696"/>
            <a:ext cx="4032448" cy="5419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87"/>
            <a:ext cx="9144000" cy="686228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692696"/>
            <a:ext cx="55446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А ведь белочка еще и шишки любит. Вот мы сейчас и посмотрим, кто из вас больше шишек наберет для белочки. 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b="1" dirty="0" smtClean="0">
                <a:latin typeface="Georgia" pitchFamily="18" charset="0"/>
              </a:rPr>
              <a:t>Игра «Собери шишки для белочки» </a:t>
            </a:r>
            <a:endParaRPr lang="ru-RU" sz="2000" b="1" dirty="0">
              <a:latin typeface="Georgia" pitchFamily="18" charset="0"/>
            </a:endParaRPr>
          </a:p>
        </p:txBody>
      </p:sp>
      <p:pic>
        <p:nvPicPr>
          <p:cNvPr id="8" name="Рисунок 7" descr="C:\Дет.сад ЧАЙКА\шаблоны-картинки\ШАБЛОНЫ ДЛЯ ПРЕЗЕНТАЦИЙ\КАРТИНКИ-ШАБЛОНЫ ДЛЯ ОФОРМЛЕНИЯ РАБОТ\b503d74b1fc7.jpg"/>
          <p:cNvPicPr/>
          <p:nvPr/>
        </p:nvPicPr>
        <p:blipFill>
          <a:blip r:embed="rId3" cstate="print"/>
          <a:srcRect l="78491" t="35556" r="1509" b="36592"/>
          <a:stretch>
            <a:fillRect/>
          </a:stretch>
        </p:blipFill>
        <p:spPr bwMode="auto">
          <a:xfrm>
            <a:off x="4355976" y="2708920"/>
            <a:ext cx="4033986" cy="319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Дет.сад ЧАЙКА\шаблоны-картинки\ШАБЛОНЫ ДЛЯ ПРЕЗЕНТАЦИЙ\КАРТИНКИ-ШАБЛОНЫ ДЛЯ ОФОРМЛЕНИЯ РАБОТ\CMHD0CAKB5YZ9CAR35GXFCA051PXNCA69PIOJCAML31R3CAZHHSI2CAZD1Q6FCA7AHRTCCA3F3KBSCA9VGD5ACA9DJU7LCADIE11WCA32MZQCCA7GN3EKCA14NC6ECABE48JBCAQVE940CA6RQ16ICAVBM7Y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725144"/>
            <a:ext cx="16383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Дет.сад ЧАЙКА\шаблоны-картинки\ШАБЛОНЫ ДЛЯ ПРЕЗЕНТАЦИЙ\рамки- для слайдов\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907704" y="1268760"/>
            <a:ext cx="612068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Georgia" pitchFamily="18" charset="0"/>
              </a:rPr>
              <a:t>Наша викторина подошла к концу</a:t>
            </a:r>
            <a:r>
              <a:rPr lang="ru-RU" sz="2000" dirty="0" smtClean="0"/>
              <a:t> </a:t>
            </a:r>
            <a:r>
              <a:rPr lang="ru-RU" sz="2000" b="1" dirty="0" smtClean="0">
                <a:latin typeface="Georgia" pitchFamily="18" charset="0"/>
              </a:rPr>
              <a:t>Ребята, вам понравилась наша сегодняшняя викторина? </a:t>
            </a:r>
            <a:r>
              <a:rPr lang="ru-RU" sz="2000" b="1" i="1" dirty="0" smtClean="0">
                <a:latin typeface="Georgia" pitchFamily="18" charset="0"/>
              </a:rPr>
              <a:t>(ответы детей)</a:t>
            </a:r>
            <a:r>
              <a:rPr lang="ru-RU" sz="2000" b="1" dirty="0" smtClean="0">
                <a:latin typeface="Georgia" pitchFamily="18" charset="0"/>
              </a:rPr>
              <a:t/>
            </a:r>
            <a:br>
              <a:rPr lang="ru-RU" sz="2000" b="1" dirty="0" smtClean="0">
                <a:latin typeface="Georgia" pitchFamily="18" charset="0"/>
              </a:rPr>
            </a:br>
            <a:r>
              <a:rPr lang="ru-RU" sz="2000" b="1" dirty="0" smtClean="0">
                <a:latin typeface="Georgia" pitchFamily="18" charset="0"/>
              </a:rPr>
              <a:t>Что вам больше всего понравилось и запомнилось? </a:t>
            </a:r>
            <a:r>
              <a:rPr lang="ru-RU" sz="2000" b="1" i="1" dirty="0" smtClean="0">
                <a:latin typeface="Georgia" pitchFamily="18" charset="0"/>
              </a:rPr>
              <a:t>(ответы детей)</a:t>
            </a:r>
            <a:r>
              <a:rPr lang="ru-RU" sz="2000" b="1" dirty="0" smtClean="0">
                <a:latin typeface="Georgia" pitchFamily="18" charset="0"/>
              </a:rPr>
              <a:t/>
            </a:r>
            <a:br>
              <a:rPr lang="ru-RU" sz="2000" b="1" dirty="0" smtClean="0">
                <a:latin typeface="Georgia" pitchFamily="18" charset="0"/>
              </a:rPr>
            </a:br>
            <a:r>
              <a:rPr lang="ru-RU" sz="2000" b="1" dirty="0" smtClean="0">
                <a:latin typeface="Georgia" pitchFamily="18" charset="0"/>
              </a:rPr>
              <a:t>И мне понравилось проводить эту викторину для вас. Вы большие молодцы, хорошо знаете сказки А. С. Пушкина и отлично справились со всеми заданиями. И всем вам полагается сладкий приз!</a:t>
            </a:r>
          </a:p>
          <a:p>
            <a:r>
              <a:rPr lang="ru-RU" sz="2000" b="1" dirty="0" smtClean="0">
                <a:latin typeface="Georgia" pitchFamily="18" charset="0"/>
              </a:rPr>
              <a:t>        </a:t>
            </a:r>
          </a:p>
          <a:p>
            <a:r>
              <a:rPr lang="ru-RU" sz="2800" b="1" dirty="0" smtClean="0">
                <a:latin typeface="Georgia" pitchFamily="18" charset="0"/>
              </a:rPr>
              <a:t>                  </a:t>
            </a:r>
            <a:r>
              <a:rPr lang="ru-RU" sz="2800" b="1" dirty="0" smtClean="0">
                <a:solidFill>
                  <a:srgbClr val="FF0000"/>
                </a:solidFill>
                <a:latin typeface="Georgia" pitchFamily="18" charset="0"/>
              </a:rPr>
              <a:t>До скорой встречи! </a:t>
            </a:r>
          </a:p>
          <a:p>
            <a:r>
              <a:rPr lang="ru-RU" sz="2800" b="1" dirty="0" smtClean="0">
                <a:latin typeface="Georgia" pitchFamily="18" charset="0"/>
              </a:rPr>
              <a:t> </a:t>
            </a:r>
          </a:p>
          <a:p>
            <a:endParaRPr lang="ru-RU" sz="2000" b="1" dirty="0" smtClean="0">
              <a:latin typeface="Georgia" pitchFamily="18" charset="0"/>
            </a:endParaRPr>
          </a:p>
          <a:p>
            <a:endParaRPr lang="ru-RU" sz="2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Дет.сад ЧАЙКА\шаблоны-картинки\ШАБЛОНЫ ДЛЯ ПРЕЗЕНТАЦИЙ\рамки- для слайдов\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1268760"/>
            <a:ext cx="66967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Georgia" pitchFamily="18" charset="0"/>
              </a:rPr>
              <a:t>      Цель викторины</a:t>
            </a:r>
            <a:r>
              <a:rPr lang="ru-RU" sz="2000" dirty="0" smtClean="0">
                <a:latin typeface="Georgia" pitchFamily="18" charset="0"/>
              </a:rPr>
              <a:t> – формирование интереса к творчеству А. С. Пушкина.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       </a:t>
            </a:r>
            <a:r>
              <a:rPr lang="ru-RU" sz="2000" b="1" dirty="0" smtClean="0">
                <a:latin typeface="Georgia" pitchFamily="18" charset="0"/>
              </a:rPr>
              <a:t>Задачи: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1. Проверить знание детьми сказок А. С. Пушкина.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2. Расширить кругозор воспитанников.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3. Развивать внимание, память, речь и мышление.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4. Воспитывать доброжелательные отношения в детском коллективе.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5. Развитие коммуникативных способностей. 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dirty="0" smtClean="0">
                <a:latin typeface="Georgia" pitchFamily="18" charset="0"/>
              </a:rPr>
              <a:t>6. Формирование навыков работы в команде и групповой сплоченности. 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Дет.сад ЧАЙКА\шаблоны-картинки\ШАБЛОНЫ ДЛЯ ПРЕЗЕНТАЦИЙ\рамки- для слайдов\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Рисунок 5" descr="УЧИТЕЛЬ СЛОВЕСНОСТИ - ПОРТРЕТЫ ПИСАТЕЛЕЙ ХIХ ВЕКА"/>
          <p:cNvPicPr/>
          <p:nvPr/>
        </p:nvPicPr>
        <p:blipFill>
          <a:blip r:embed="rId3" cstate="print"/>
          <a:srcRect l="6738" r="10480" b="18603"/>
          <a:stretch>
            <a:fillRect/>
          </a:stretch>
        </p:blipFill>
        <p:spPr bwMode="auto">
          <a:xfrm>
            <a:off x="179512" y="260648"/>
            <a:ext cx="237626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707904" y="836712"/>
            <a:ext cx="478904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 Сегодня </a:t>
            </a:r>
            <a:r>
              <a:rPr lang="ru-RU" sz="2000" dirty="0">
                <a:latin typeface="Georgia" pitchFamily="18" charset="0"/>
              </a:rPr>
              <a:t>мы с вами отправимся в мир сказок, великого русского поэта, А. С. </a:t>
            </a:r>
            <a:r>
              <a:rPr lang="ru-RU" sz="2000" dirty="0" smtClean="0">
                <a:latin typeface="Georgia" pitchFamily="18" charset="0"/>
              </a:rPr>
              <a:t>Пушкина. </a:t>
            </a:r>
            <a:r>
              <a:rPr lang="ru-RU" sz="2000" dirty="0">
                <a:latin typeface="Georgia" pitchFamily="18" charset="0"/>
              </a:rPr>
              <a:t>А. С. Пушкин родился 6 июня 1799 года, в Москве. Его воспитывала няня Арина Родионовна. Она была искусной сказочницей и рассказчицей. Она </a:t>
            </a:r>
            <a:r>
              <a:rPr lang="ru-RU" sz="2000" dirty="0" smtClean="0">
                <a:latin typeface="Georgia" pitchFamily="18" charset="0"/>
              </a:rPr>
              <a:t>часто </a:t>
            </a:r>
            <a:r>
              <a:rPr lang="ru-RU" sz="2000" dirty="0" err="1" smtClean="0">
                <a:latin typeface="Georgia" pitchFamily="18" charset="0"/>
              </a:rPr>
              <a:t>рассказыва-ла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>
                <a:latin typeface="Georgia" pitchFamily="18" charset="0"/>
              </a:rPr>
              <a:t>маленькому Саше сказки, которые она слышала или сочиняла сама. Её исполнение очаровало будущего великого поэта. В период своего творчества он написал 7 сказок и много стихотворений. И сейчас мы с вами поговорим о творчестве этого великого поэта. Вспомним его сказки. С ними вас знакомили ваши родители и в детском саду мы тоже слушали сказки и стихи Пушкина. </a:t>
            </a:r>
            <a:br>
              <a:rPr lang="ru-RU" sz="2000" dirty="0">
                <a:latin typeface="Georgia" pitchFamily="18" charset="0"/>
              </a:rPr>
            </a:b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Дет.сад ЧАЙКА\шаблоны-картинки\ШАБЛОНЫ ДЛЯ ПРЕЗЕНТАЦИЙ\КАРТИНКИ-ШАБЛОНЫ ДЛЯ ОФОРМЛЕНИЯ РАБОТ\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03648" y="1052736"/>
            <a:ext cx="59766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Georgia" pitchFamily="18" charset="0"/>
              </a:rPr>
            </a:br>
            <a:endParaRPr lang="ru-RU" sz="20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700808"/>
            <a:ext cx="56521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Georgia" pitchFamily="18" charset="0"/>
              </a:rPr>
              <a:t>          Многие </a:t>
            </a:r>
            <a:r>
              <a:rPr lang="ru-RU" sz="2800" b="1" dirty="0">
                <a:latin typeface="Georgia" pitchFamily="18" charset="0"/>
              </a:rPr>
              <a:t>читали сказки </a:t>
            </a:r>
            <a:r>
              <a:rPr lang="ru-RU" sz="2800" b="1" dirty="0" smtClean="0">
                <a:latin typeface="Georgia" pitchFamily="18" charset="0"/>
              </a:rPr>
              <a:t>                </a:t>
            </a:r>
          </a:p>
          <a:p>
            <a:r>
              <a:rPr lang="ru-RU" sz="2800" b="1" dirty="0" smtClean="0">
                <a:latin typeface="Georgia" pitchFamily="18" charset="0"/>
              </a:rPr>
              <a:t>             Пушкина</a:t>
            </a:r>
            <a:r>
              <a:rPr lang="ru-RU" sz="2800" b="1" dirty="0">
                <a:latin typeface="Georgia" pitchFamily="18" charset="0"/>
              </a:rPr>
              <a:t>, а вот </a:t>
            </a:r>
            <a:r>
              <a:rPr lang="ru-RU" sz="2800" b="1" dirty="0" smtClean="0">
                <a:latin typeface="Georgia" pitchFamily="18" charset="0"/>
              </a:rPr>
              <a:t>         </a:t>
            </a:r>
          </a:p>
          <a:p>
            <a:r>
              <a:rPr lang="ru-RU" sz="2800" b="1" dirty="0" smtClean="0">
                <a:latin typeface="Georgia" pitchFamily="18" charset="0"/>
              </a:rPr>
              <a:t>        насколько  хорошо </a:t>
            </a:r>
          </a:p>
          <a:p>
            <a:r>
              <a:rPr lang="ru-RU" sz="2800" b="1" dirty="0">
                <a:latin typeface="Georgia" pitchFamily="18" charset="0"/>
              </a:rPr>
              <a:t> </a:t>
            </a:r>
            <a:r>
              <a:rPr lang="ru-RU" sz="2800" b="1" dirty="0" smtClean="0">
                <a:latin typeface="Georgia" pitchFamily="18" charset="0"/>
              </a:rPr>
              <a:t>      Вы </a:t>
            </a:r>
            <a:r>
              <a:rPr lang="ru-RU" sz="2800" b="1" dirty="0">
                <a:latin typeface="Georgia" pitchFamily="18" charset="0"/>
              </a:rPr>
              <a:t>их помните мы </a:t>
            </a:r>
            <a:endParaRPr lang="ru-RU" sz="2800" b="1" dirty="0" smtClean="0">
              <a:latin typeface="Georgia" pitchFamily="18" charset="0"/>
            </a:endParaRPr>
          </a:p>
          <a:p>
            <a:r>
              <a:rPr lang="ru-RU" sz="2800" b="1" dirty="0" smtClean="0">
                <a:latin typeface="Georgia" pitchFamily="18" charset="0"/>
              </a:rPr>
              <a:t>     узнаем </a:t>
            </a:r>
            <a:r>
              <a:rPr lang="ru-RU" sz="2800" b="1" dirty="0">
                <a:latin typeface="Georgia" pitchFamily="18" charset="0"/>
              </a:rPr>
              <a:t>в конце </a:t>
            </a:r>
            <a:endParaRPr lang="ru-RU" sz="2800" b="1" dirty="0" smtClean="0">
              <a:latin typeface="Georgia" pitchFamily="18" charset="0"/>
            </a:endParaRPr>
          </a:p>
          <a:p>
            <a:r>
              <a:rPr lang="ru-RU" sz="2800" b="1" dirty="0" smtClean="0">
                <a:latin typeface="Georgia" pitchFamily="18" charset="0"/>
              </a:rPr>
              <a:t>  нашей викторины</a:t>
            </a:r>
            <a:r>
              <a:rPr lang="ru-RU" sz="2800" b="1" dirty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89"/>
            <a:ext cx="9144000" cy="6862289"/>
          </a:xfrm>
          <a:prstGeom prst="rect">
            <a:avLst/>
          </a:prstGeom>
          <a:noFill/>
        </p:spPr>
      </p:pic>
      <p:pic>
        <p:nvPicPr>
          <p:cNvPr id="4" name="Рисунок 3" descr="Принтер для дома...какой же лучше и экономичнее??? / Xerox, тонер, Uninet / лазерная печать / тесты принтеров / хороший принтер"/>
          <p:cNvPicPr/>
          <p:nvPr/>
        </p:nvPicPr>
        <p:blipFill>
          <a:blip r:embed="rId3" cstate="print"/>
          <a:srcRect l="16333" t="15500" r="51000" b="2500"/>
          <a:stretch>
            <a:fillRect/>
          </a:stretch>
        </p:blipFill>
        <p:spPr bwMode="auto">
          <a:xfrm rot="737177">
            <a:off x="4067944" y="332656"/>
            <a:ext cx="933450" cy="106908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71601" y="1484784"/>
            <a:ext cx="741682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dirty="0" smtClean="0">
                <a:latin typeface="Georgia" pitchFamily="18" charset="0"/>
              </a:rPr>
              <a:t>1. Из какой сказки отрывок?</a:t>
            </a:r>
            <a:endParaRPr lang="ru-RU" sz="2000" dirty="0" smtClean="0">
              <a:latin typeface="Georgia" pitchFamily="18" charset="0"/>
            </a:endParaRPr>
          </a:p>
          <a:p>
            <a:pPr marL="342900" indent="-342900"/>
            <a:r>
              <a:rPr lang="ru-RU" b="1" dirty="0" smtClean="0"/>
              <a:t>    </a:t>
            </a:r>
            <a:r>
              <a:rPr lang="ru-RU" sz="2000" dirty="0" smtClean="0">
                <a:latin typeface="Georgia" pitchFamily="18" charset="0"/>
              </a:rPr>
              <a:t>«Воротился старик домой. На пороге сидит его старуха, А пред нею разбитое корыто». </a:t>
            </a:r>
            <a:r>
              <a:rPr lang="ru-RU" sz="2000" i="1" dirty="0" smtClean="0">
                <a:latin typeface="Georgia" pitchFamily="18" charset="0"/>
              </a:rPr>
              <a:t>(«</a:t>
            </a:r>
            <a:r>
              <a:rPr lang="ru-RU" i="1" dirty="0" smtClean="0">
                <a:latin typeface="Georgia" pitchFamily="18" charset="0"/>
              </a:rPr>
              <a:t>Сказка о рыбаке и рыбке»)</a:t>
            </a:r>
          </a:p>
          <a:p>
            <a:pPr marL="342900" indent="-342900"/>
            <a:r>
              <a:rPr lang="ru-RU" sz="2000" b="1" i="1" dirty="0" smtClean="0">
                <a:latin typeface="Georgia" pitchFamily="18" charset="0"/>
              </a:rPr>
              <a:t>2</a:t>
            </a:r>
            <a:r>
              <a:rPr lang="ru-RU" sz="2000" i="1" dirty="0" smtClean="0">
                <a:latin typeface="Georgia" pitchFamily="18" charset="0"/>
              </a:rPr>
              <a:t>. </a:t>
            </a:r>
            <a:r>
              <a:rPr lang="ru-RU" sz="2000" b="1" dirty="0" smtClean="0">
                <a:latin typeface="Georgia" pitchFamily="18" charset="0"/>
              </a:rPr>
              <a:t>Какой рыболовной снастью ловил рыбу старик из пушкинской сказки</a:t>
            </a:r>
            <a:r>
              <a:rPr lang="ru-RU" b="1" dirty="0" smtClean="0">
                <a:latin typeface="Georgia" pitchFamily="18" charset="0"/>
              </a:rPr>
              <a:t>?  </a:t>
            </a:r>
            <a:r>
              <a:rPr lang="ru-RU" i="1" dirty="0" smtClean="0">
                <a:latin typeface="Georgia" pitchFamily="18" charset="0"/>
              </a:rPr>
              <a:t>(Неводом).</a:t>
            </a:r>
            <a:endParaRPr lang="ru-RU" sz="2000" i="1" dirty="0" smtClean="0"/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3. Сколько раз закидывал старик невод? </a:t>
            </a:r>
            <a:r>
              <a:rPr lang="ru-RU" i="1" dirty="0" smtClean="0">
                <a:latin typeface="Georgia" pitchFamily="18" charset="0"/>
              </a:rPr>
              <a:t>(три раза)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4. Сколько лет рыбачил старик  у море?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i="1" dirty="0" smtClean="0">
                <a:latin typeface="Georgia" pitchFamily="18" charset="0"/>
              </a:rPr>
              <a:t>(30лет и 3 года) 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5. Кого выловил в третий раз старик? </a:t>
            </a:r>
            <a:r>
              <a:rPr lang="ru-RU" i="1" dirty="0" smtClean="0">
                <a:latin typeface="Georgia" pitchFamily="18" charset="0"/>
              </a:rPr>
              <a:t>(золотую рыбку)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6. Чем закончилась сказка? </a:t>
            </a:r>
            <a:r>
              <a:rPr lang="ru-RU" i="1" dirty="0" smtClean="0">
                <a:latin typeface="Georgia" pitchFamily="18" charset="0"/>
              </a:rPr>
              <a:t>(старуха осталась с разбитым корытом)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7. А почему золотая рыбка отняла все и вернула старухе старое корыто? </a:t>
            </a:r>
            <a:r>
              <a:rPr lang="ru-RU" i="1" dirty="0" smtClean="0">
                <a:latin typeface="Georgia" pitchFamily="18" charset="0"/>
              </a:rPr>
              <a:t>(потому что старуха была злая, коварная, жадная) </a:t>
            </a:r>
          </a:p>
          <a:p>
            <a:pPr marL="342900" indent="-342900"/>
            <a:endParaRPr lang="ru-RU" i="1" dirty="0" smtClean="0">
              <a:latin typeface="Georgia" pitchFamily="18" charset="0"/>
            </a:endParaRPr>
          </a:p>
          <a:p>
            <a:pPr marL="342900" indent="-342900"/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2289"/>
          </a:xfrm>
          <a:prstGeom prst="rect">
            <a:avLst/>
          </a:prstGeom>
          <a:noFill/>
        </p:spPr>
      </p:pic>
      <p:pic>
        <p:nvPicPr>
          <p:cNvPr id="6" name="Picture 2" descr="Эмилия Юлдашева. Эвристический Подход. Расстановки, Сказки, Театры. - Part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92696"/>
            <a:ext cx="7776864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4288"/>
            <a:ext cx="9144001" cy="6862288"/>
          </a:xfrm>
          <a:prstGeom prst="rect">
            <a:avLst/>
          </a:prstGeom>
          <a:noFill/>
        </p:spPr>
      </p:pic>
      <p:pic>
        <p:nvPicPr>
          <p:cNvPr id="3" name="Рисунок 2" descr="Принтер для дома...какой же лучше и экономичнее??? / Xerox, тонер, Uninet / лазерная печать / тесты принтеров / хороший принтер"/>
          <p:cNvPicPr/>
          <p:nvPr/>
        </p:nvPicPr>
        <p:blipFill>
          <a:blip r:embed="rId3" cstate="print"/>
          <a:srcRect l="16333" t="15500" r="51000" b="2500"/>
          <a:stretch>
            <a:fillRect/>
          </a:stretch>
        </p:blipFill>
        <p:spPr bwMode="auto">
          <a:xfrm rot="737177">
            <a:off x="4098994" y="87075"/>
            <a:ext cx="933450" cy="106908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83568" y="1124744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000" b="1" dirty="0" smtClean="0">
                <a:latin typeface="Georgia" pitchFamily="18" charset="0"/>
              </a:rPr>
              <a:t>1. Из какой сказки отрывок? 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    </a:t>
            </a:r>
            <a:r>
              <a:rPr lang="ru-RU" sz="2000" dirty="0" smtClean="0">
                <a:latin typeface="Georgia" pitchFamily="18" charset="0"/>
              </a:rPr>
              <a:t>«Год, другой проходит мирно. Петушок сидит все смирно». </a:t>
            </a:r>
            <a:r>
              <a:rPr lang="ru-RU" i="1" dirty="0" smtClean="0">
                <a:latin typeface="Georgia" pitchFamily="18" charset="0"/>
              </a:rPr>
              <a:t>(Сказка о золотом петушке) 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2. Где жил славный царь </a:t>
            </a:r>
            <a:r>
              <a:rPr lang="ru-RU" sz="2000" b="1" dirty="0" err="1" smtClean="0">
                <a:latin typeface="Georgia" pitchFamily="18" charset="0"/>
              </a:rPr>
              <a:t>Дадон</a:t>
            </a:r>
            <a:r>
              <a:rPr lang="ru-RU" sz="2000" b="1" dirty="0" smtClean="0">
                <a:latin typeface="Georgia" pitchFamily="18" charset="0"/>
              </a:rPr>
              <a:t>? </a:t>
            </a:r>
            <a:r>
              <a:rPr lang="ru-RU" i="1" dirty="0" smtClean="0">
                <a:latin typeface="Georgia" pitchFamily="18" charset="0"/>
              </a:rPr>
              <a:t>(в тридевятом царстве, в тридесятом государстве)</a:t>
            </a:r>
          </a:p>
          <a:p>
            <a:pPr marL="342900" indent="-342900"/>
            <a:r>
              <a:rPr lang="ru-RU" sz="2000" b="1" i="1" dirty="0" smtClean="0">
                <a:latin typeface="Georgia" pitchFamily="18" charset="0"/>
              </a:rPr>
              <a:t>3. </a:t>
            </a:r>
            <a:r>
              <a:rPr lang="ru-RU" sz="2000" b="1" dirty="0" smtClean="0">
                <a:latin typeface="Georgia" pitchFamily="18" charset="0"/>
              </a:rPr>
              <a:t>Кто подарил царю </a:t>
            </a:r>
            <a:r>
              <a:rPr lang="ru-RU" sz="2000" b="1" dirty="0" err="1" smtClean="0">
                <a:latin typeface="Georgia" pitchFamily="18" charset="0"/>
              </a:rPr>
              <a:t>Дадону</a:t>
            </a:r>
            <a:r>
              <a:rPr lang="ru-RU" sz="2000" b="1" dirty="0" smtClean="0">
                <a:latin typeface="Georgia" pitchFamily="18" charset="0"/>
              </a:rPr>
              <a:t> золотого петушка, и что попросил взамен? </a:t>
            </a:r>
            <a:r>
              <a:rPr lang="ru-RU" i="1" dirty="0" smtClean="0">
                <a:latin typeface="Georgia" pitchFamily="18" charset="0"/>
              </a:rPr>
              <a:t>( Мудрец, исполнить его желание )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4. Что сказал мудрец царю отдавая петушка? </a:t>
            </a:r>
            <a:r>
              <a:rPr lang="ru-RU" i="1" dirty="0" smtClean="0">
                <a:latin typeface="Georgia" pitchFamily="18" charset="0"/>
              </a:rPr>
              <a:t>("Посади ты эту птицу, Молвил он царю, - на спицу; Петушок мой золотой Будет верный сторож твой..») </a:t>
            </a:r>
          </a:p>
          <a:p>
            <a:pPr marL="342900" indent="-342900"/>
            <a:r>
              <a:rPr lang="ru-RU" i="1" dirty="0" smtClean="0">
                <a:latin typeface="Georgia" pitchFamily="18" charset="0"/>
              </a:rPr>
              <a:t>5. </a:t>
            </a:r>
            <a:r>
              <a:rPr lang="ru-RU" sz="2000" b="1" dirty="0" smtClean="0">
                <a:latin typeface="Georgia" pitchFamily="18" charset="0"/>
              </a:rPr>
              <a:t>Вспомните как Петушок кричал в случае опасности? </a:t>
            </a:r>
            <a:r>
              <a:rPr lang="ru-RU" i="1" dirty="0" smtClean="0">
                <a:latin typeface="Georgia" pitchFamily="18" charset="0"/>
              </a:rPr>
              <a:t>(«</a:t>
            </a:r>
            <a:r>
              <a:rPr lang="ru-RU" i="1" dirty="0" err="1" smtClean="0">
                <a:latin typeface="Georgia" pitchFamily="18" charset="0"/>
              </a:rPr>
              <a:t>Кири-ку-ку</a:t>
            </a:r>
            <a:r>
              <a:rPr lang="ru-RU" i="1" dirty="0" smtClean="0">
                <a:latin typeface="Georgia" pitchFamily="18" charset="0"/>
              </a:rPr>
              <a:t>. Царствуй, лежа на боку!») </a:t>
            </a:r>
          </a:p>
          <a:p>
            <a:pPr marL="342900" indent="-342900"/>
            <a:r>
              <a:rPr lang="ru-RU" b="1" dirty="0" smtClean="0">
                <a:latin typeface="Georgia" pitchFamily="18" charset="0"/>
              </a:rPr>
              <a:t>5.</a:t>
            </a:r>
            <a:r>
              <a:rPr lang="ru-RU" i="1" dirty="0" smtClean="0">
                <a:latin typeface="Georgia" pitchFamily="18" charset="0"/>
              </a:rPr>
              <a:t> </a:t>
            </a:r>
            <a:r>
              <a:rPr lang="ru-RU" sz="2000" b="1" dirty="0" smtClean="0">
                <a:latin typeface="Georgia" pitchFamily="18" charset="0"/>
              </a:rPr>
              <a:t>Какое было желание мудреца? </a:t>
            </a:r>
            <a:r>
              <a:rPr lang="ru-RU" i="1" dirty="0" smtClean="0">
                <a:latin typeface="Georgia" pitchFamily="18" charset="0"/>
              </a:rPr>
              <a:t>(</a:t>
            </a:r>
            <a:r>
              <a:rPr lang="ru-RU" i="1" dirty="0" err="1" smtClean="0">
                <a:latin typeface="Georgia" pitchFamily="18" charset="0"/>
              </a:rPr>
              <a:t>шаманханская</a:t>
            </a:r>
            <a:r>
              <a:rPr lang="ru-RU" i="1" dirty="0" smtClean="0">
                <a:latin typeface="Georgia" pitchFamily="18" charset="0"/>
              </a:rPr>
              <a:t> царица)</a:t>
            </a:r>
          </a:p>
          <a:p>
            <a:pPr marL="342900" indent="-342900"/>
            <a:r>
              <a:rPr lang="ru-RU" sz="2000" b="1" dirty="0" smtClean="0">
                <a:latin typeface="Georgia" pitchFamily="18" charset="0"/>
              </a:rPr>
              <a:t>6. Что сгубило царя </a:t>
            </a:r>
            <a:r>
              <a:rPr lang="ru-RU" sz="2000" b="1" dirty="0" err="1" smtClean="0">
                <a:latin typeface="Georgia" pitchFamily="18" charset="0"/>
              </a:rPr>
              <a:t>Дадона</a:t>
            </a:r>
            <a:r>
              <a:rPr lang="ru-RU" sz="2000" b="1" dirty="0" smtClean="0">
                <a:latin typeface="Georgia" pitchFamily="18" charset="0"/>
              </a:rPr>
              <a:t>? </a:t>
            </a:r>
            <a:r>
              <a:rPr lang="ru-RU" i="1" dirty="0" smtClean="0">
                <a:latin typeface="Georgia" pitchFamily="18" charset="0"/>
              </a:rPr>
              <a:t>(он не сдержал обещание)</a:t>
            </a:r>
          </a:p>
          <a:p>
            <a:pPr marL="342900" indent="-342900"/>
            <a:r>
              <a:rPr lang="ru-RU" dirty="0" smtClean="0"/>
              <a:t/>
            </a:r>
            <a:br>
              <a:rPr lang="ru-RU" dirty="0" smtClean="0"/>
            </a:br>
            <a:endParaRPr lang="ru-RU" i="1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4288"/>
            <a:ext cx="9144001" cy="6862288"/>
          </a:xfrm>
          <a:prstGeom prst="rect">
            <a:avLst/>
          </a:prstGeom>
          <a:noFill/>
        </p:spPr>
      </p:pic>
      <p:pic>
        <p:nvPicPr>
          <p:cNvPr id="17410" name="Picture 2" descr="СП Книги- все издательства! для всей семьи !по низким ценам! * Sevastopol.inf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692696"/>
            <a:ext cx="6264696" cy="54726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Дет.сад ЧАЙКА\шаблоны-картинки\ШАБЛОНЫ ДЛЯ ПРЕЗЕНТАЦИЙ\рамки- для слайдов\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4288"/>
            <a:ext cx="9144001" cy="6862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27584" y="836712"/>
            <a:ext cx="73448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Georgia" pitchFamily="18" charset="0"/>
              </a:rPr>
              <a:t>Игра разминка «Кто лишний?»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latin typeface="Georgia" pitchFamily="18" charset="0"/>
              </a:rPr>
              <a:t>Ведущий:</a:t>
            </a:r>
            <a:r>
              <a:rPr lang="ru-RU" sz="2000" dirty="0" smtClean="0">
                <a:latin typeface="Georgia" pitchFamily="18" charset="0"/>
              </a:rPr>
              <a:t> Я буду называть героев из разных сказок, а вы слушайте внимательно. Если герой из сказок Пушкина, то вы должны хлопнуть в ладоши. Если названный герои не относятся к произведениям Пушкина – топнуть ногой. Приготовились…</a:t>
            </a:r>
            <a:br>
              <a:rPr lang="ru-RU" sz="2000" dirty="0" smtClean="0">
                <a:latin typeface="Georgia" pitchFamily="18" charset="0"/>
              </a:rPr>
            </a:br>
            <a:r>
              <a:rPr lang="ru-RU" sz="2000" i="1" dirty="0" err="1" smtClean="0">
                <a:latin typeface="Georgia" pitchFamily="18" charset="0"/>
              </a:rPr>
              <a:t>Чебурашка</a:t>
            </a:r>
            <a:r>
              <a:rPr lang="ru-RU" sz="2000" i="1" dirty="0" smtClean="0">
                <a:latin typeface="Georgia" pitchFamily="18" charset="0"/>
              </a:rPr>
              <a:t>, </a:t>
            </a:r>
            <a:r>
              <a:rPr lang="ru-RU" sz="2000" i="1" u="sng" dirty="0" smtClean="0">
                <a:latin typeface="Georgia" pitchFamily="18" charset="0"/>
              </a:rPr>
              <a:t>братья-богатыри</a:t>
            </a:r>
            <a:r>
              <a:rPr lang="ru-RU" sz="2000" i="1" dirty="0" smtClean="0">
                <a:latin typeface="Georgia" pitchFamily="18" charset="0"/>
              </a:rPr>
              <a:t>, лиса, Снегурочка, </a:t>
            </a:r>
            <a:r>
              <a:rPr lang="ru-RU" sz="2000" i="1" u="sng" dirty="0" smtClean="0">
                <a:latin typeface="Georgia" pitchFamily="18" charset="0"/>
              </a:rPr>
              <a:t>комар</a:t>
            </a:r>
            <a:r>
              <a:rPr lang="ru-RU" sz="2000" i="1" dirty="0" smtClean="0">
                <a:latin typeface="Georgia" pitchFamily="18" charset="0"/>
              </a:rPr>
              <a:t>, Конек-Горбунок, </a:t>
            </a:r>
            <a:r>
              <a:rPr lang="ru-RU" sz="2000" i="1" u="sng" dirty="0" smtClean="0">
                <a:latin typeface="Georgia" pitchFamily="18" charset="0"/>
              </a:rPr>
              <a:t>поп</a:t>
            </a:r>
            <a:r>
              <a:rPr lang="ru-RU" sz="2000" i="1" dirty="0" smtClean="0">
                <a:latin typeface="Georgia" pitchFamily="18" charset="0"/>
              </a:rPr>
              <a:t>, Колобок, Журавль, </a:t>
            </a:r>
            <a:r>
              <a:rPr lang="ru-RU" sz="2000" i="1" u="sng" dirty="0" smtClean="0">
                <a:latin typeface="Georgia" pitchFamily="18" charset="0"/>
              </a:rPr>
              <a:t>Царевна-Лебедь</a:t>
            </a:r>
            <a:r>
              <a:rPr lang="ru-RU" sz="2000" i="1" dirty="0" smtClean="0">
                <a:latin typeface="Georgia" pitchFamily="18" charset="0"/>
              </a:rPr>
              <a:t>, кот Леопольд, </a:t>
            </a:r>
            <a:r>
              <a:rPr lang="ru-RU" sz="2000" i="1" u="sng" dirty="0" smtClean="0">
                <a:latin typeface="Georgia" pitchFamily="18" charset="0"/>
              </a:rPr>
              <a:t>царь </a:t>
            </a:r>
            <a:r>
              <a:rPr lang="ru-RU" sz="2000" i="1" u="sng" dirty="0" err="1" smtClean="0">
                <a:latin typeface="Georgia" pitchFamily="18" charset="0"/>
              </a:rPr>
              <a:t>Салтан</a:t>
            </a:r>
            <a:r>
              <a:rPr lang="ru-RU" sz="2000" i="1" dirty="0" smtClean="0">
                <a:latin typeface="Georgia" pitchFamily="18" charset="0"/>
              </a:rPr>
              <a:t>, </a:t>
            </a:r>
            <a:r>
              <a:rPr lang="ru-RU" sz="2000" i="1" dirty="0" err="1" smtClean="0">
                <a:latin typeface="Georgia" pitchFamily="18" charset="0"/>
              </a:rPr>
              <a:t>Карабас-Барабас</a:t>
            </a:r>
            <a:r>
              <a:rPr lang="ru-RU" sz="2000" i="1" dirty="0" smtClean="0">
                <a:latin typeface="Georgia" pitchFamily="18" charset="0"/>
              </a:rPr>
              <a:t>, сестрица </a:t>
            </a:r>
            <a:r>
              <a:rPr lang="ru-RU" sz="2000" i="1" dirty="0" err="1" smtClean="0">
                <a:latin typeface="Georgia" pitchFamily="18" charset="0"/>
              </a:rPr>
              <a:t>Аленушка</a:t>
            </a:r>
            <a:r>
              <a:rPr lang="ru-RU" sz="2000" i="1" dirty="0" smtClean="0">
                <a:latin typeface="Georgia" pitchFamily="18" charset="0"/>
              </a:rPr>
              <a:t>, </a:t>
            </a:r>
            <a:r>
              <a:rPr lang="ru-RU" sz="2000" i="1" u="sng" dirty="0" smtClean="0">
                <a:latin typeface="Georgia" pitchFamily="18" charset="0"/>
              </a:rPr>
              <a:t>рыбка</a:t>
            </a:r>
            <a:r>
              <a:rPr lang="ru-RU" sz="2000" i="1" dirty="0" smtClean="0">
                <a:latin typeface="Georgia" pitchFamily="18" charset="0"/>
              </a:rPr>
              <a:t>, </a:t>
            </a:r>
            <a:r>
              <a:rPr lang="ru-RU" sz="2000" i="1" u="sng" dirty="0" smtClean="0">
                <a:latin typeface="Georgia" pitchFamily="18" charset="0"/>
              </a:rPr>
              <a:t>князь </a:t>
            </a:r>
            <a:r>
              <a:rPr lang="ru-RU" sz="2000" i="1" u="sng" dirty="0" err="1" smtClean="0">
                <a:latin typeface="Georgia" pitchFamily="18" charset="0"/>
              </a:rPr>
              <a:t>Гвидон</a:t>
            </a:r>
            <a:r>
              <a:rPr lang="ru-RU" sz="2000" i="1" dirty="0" smtClean="0">
                <a:latin typeface="Georgia" pitchFamily="18" charset="0"/>
              </a:rPr>
              <a:t>, Баба Яга, </a:t>
            </a:r>
            <a:r>
              <a:rPr lang="ru-RU" sz="2000" i="1" u="sng" dirty="0" err="1" smtClean="0">
                <a:latin typeface="Georgia" pitchFamily="18" charset="0"/>
              </a:rPr>
              <a:t>Балда</a:t>
            </a:r>
            <a:r>
              <a:rPr lang="ru-RU" sz="2000" i="1" dirty="0" smtClean="0">
                <a:latin typeface="Georgia" pitchFamily="18" charset="0"/>
              </a:rPr>
              <a:t>, Курочка Ряба.</a:t>
            </a:r>
            <a:r>
              <a:rPr lang="ru-RU" sz="2000" dirty="0" smtClean="0">
                <a:latin typeface="Georgia" pitchFamily="18" charset="0"/>
              </a:rPr>
              <a:t/>
            </a:r>
            <a:br>
              <a:rPr lang="ru-RU" sz="2000" dirty="0" smtClean="0">
                <a:latin typeface="Georgia" pitchFamily="18" charset="0"/>
              </a:rPr>
            </a:b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800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детей старшего дошкольного возраста</dc:title>
  <dc:creator>дл</dc:creator>
  <cp:lastModifiedBy>дл</cp:lastModifiedBy>
  <cp:revision>69</cp:revision>
  <dcterms:created xsi:type="dcterms:W3CDTF">2015-01-24T08:28:27Z</dcterms:created>
  <dcterms:modified xsi:type="dcterms:W3CDTF">2015-09-10T06:22:59Z</dcterms:modified>
</cp:coreProperties>
</file>