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8692-B90D-4810-AECD-E3321269F29B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B361-2E37-42B2-8239-7FDB73C19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дреева Л М\Рабочий стол\Петербурговедение\643059449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49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5"/>
            <a:ext cx="8358246" cy="21002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БЛОКАДА ЛЕНИНГРАДА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900 дней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500702"/>
            <a:ext cx="8143932" cy="114300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Продовольствие в Ленинграде закончилось. А в городе около 2,5 млн. людей. Чем их кормить? Далеко за кольцом блокады есть продовольствие – мука, мясо, масло. Как их доставить? Только одна дорога связывала блокадный город с Большой землёй. Эта дорога шла по воде.</a:t>
            </a:r>
          </a:p>
        </p:txBody>
      </p:sp>
      <p:pic>
        <p:nvPicPr>
          <p:cNvPr id="19458" name="Picture 2" descr=" Фото 26. Продовольствие в Ленинграде закончилось. А в городе около 2,5 млн. людей. Чем их кормить? Далеко за кольцом блокады есть продовольствие – мука, мясо, масло. Как их доставить? Только одна дорога связывала блокадный город с Большой землёй. Эта дорога шла по воде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785786" y="357166"/>
            <a:ext cx="7500990" cy="507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6000768"/>
            <a:ext cx="7572428" cy="8572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 город везли продовольствие, а обратно вывозили голодных </a:t>
            </a:r>
          </a:p>
          <a:p>
            <a:pPr algn="ctr"/>
            <a:r>
              <a:rPr lang="ru-RU" sz="1800" dirty="0" smtClean="0"/>
              <a:t>детей и стариков.</a:t>
            </a:r>
            <a:endParaRPr lang="ru-RU" sz="1800" dirty="0"/>
          </a:p>
        </p:txBody>
      </p:sp>
      <p:pic>
        <p:nvPicPr>
          <p:cNvPr id="23554" name="Picture 2" descr=" Фото 29. В город везли продо – вольствие, а обратно стариков и голодных детей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08868" cy="540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_1_1_62-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67" b="9267"/>
          <a:stretch>
            <a:fillRect/>
          </a:stretch>
        </p:blipFill>
        <p:spPr>
          <a:xfrm>
            <a:off x="714348" y="3425294"/>
            <a:ext cx="2643206" cy="30041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Андреева Л М\Рабочий стол\Петербурговедение\s_1_1_63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04"/>
            <a:ext cx="2737701" cy="3496118"/>
          </a:xfrm>
          <a:prstGeom prst="rect">
            <a:avLst/>
          </a:prstGeom>
          <a:noFill/>
        </p:spPr>
      </p:pic>
      <p:pic>
        <p:nvPicPr>
          <p:cNvPr id="24579" name="Picture 3" descr="C:\Documents and Settings\Андреева Л М\Рабочий стол\Петербурговедение\5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3236142" cy="2143140"/>
          </a:xfrm>
          <a:prstGeom prst="rect">
            <a:avLst/>
          </a:prstGeom>
          <a:noFill/>
        </p:spPr>
      </p:pic>
      <p:pic>
        <p:nvPicPr>
          <p:cNvPr id="24580" name="Picture 4" descr="C:\Documents and Settings\Андреева Л М\Рабочий стол\Петербурговедение\ca5f37a09ce1bbdd6ee2fe976ec_pr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643314"/>
            <a:ext cx="4071966" cy="3009114"/>
          </a:xfrm>
          <a:prstGeom prst="rect">
            <a:avLst/>
          </a:prstGeom>
          <a:noFill/>
        </p:spPr>
      </p:pic>
      <p:pic>
        <p:nvPicPr>
          <p:cNvPr id="24581" name="Picture 5" descr="C:\Documents and Settings\Андреева Л М\Рабочий стол\Петербурговедение\s_1_1_62-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71480"/>
            <a:ext cx="2694960" cy="1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115430710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667" r="15667"/>
          <a:stretch>
            <a:fillRect/>
          </a:stretch>
        </p:blipFill>
        <p:spPr>
          <a:xfrm>
            <a:off x="571472" y="428605"/>
            <a:ext cx="3905277" cy="2928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Андреева Л М\Рабочий стол\Петербурговедение\1311543071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648" y="1571612"/>
            <a:ext cx="4642288" cy="2390778"/>
          </a:xfrm>
          <a:prstGeom prst="rect">
            <a:avLst/>
          </a:prstGeom>
          <a:noFill/>
        </p:spPr>
      </p:pic>
      <p:pic>
        <p:nvPicPr>
          <p:cNvPr id="25603" name="Picture 3" descr="C:\Documents and Settings\Андреева Л М\Рабочий стол\Петербурговедение\1311542979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5929354" cy="235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57826"/>
            <a:ext cx="8286808" cy="121444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На Ленинград обрушилось свыше 100 тысяч фугасных и зажигательных авиабомб, фашисты выпустили 150 тысяч снарядов. Враги хотели обречь на мучительную смерть как можно больше людей, </a:t>
            </a:r>
            <a:r>
              <a:rPr lang="ru-RU" sz="1800" dirty="0" smtClean="0"/>
              <a:t>оставшихся </a:t>
            </a:r>
            <a:r>
              <a:rPr lang="ru-RU" sz="1800" dirty="0"/>
              <a:t>в живых, взять город голыми руками.</a:t>
            </a:r>
          </a:p>
        </p:txBody>
      </p:sp>
      <p:pic>
        <p:nvPicPr>
          <p:cNvPr id="26626" name="Picture 2" descr="C:\Documents and Settings\Андреева Л М\Рабочий стол\Петербурговедение\трети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22" r="2222"/>
          <a:stretch>
            <a:fillRect/>
          </a:stretch>
        </p:blipFill>
        <p:spPr bwMode="auto">
          <a:xfrm>
            <a:off x="357158" y="2285992"/>
            <a:ext cx="4135969" cy="310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Documents and Settings\Андреева Л М\Рабочий стол\Петербурговедение\s_1_1_63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2428892" cy="30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Андреева Л М\Рабочий стол\Петербурговедение\s_1_1_62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36391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072206"/>
            <a:ext cx="8215370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Самой </a:t>
            </a:r>
            <a:r>
              <a:rPr lang="ru-RU" sz="1800" dirty="0"/>
              <a:t>страшной оказалась зима 1942 года. </a:t>
            </a:r>
          </a:p>
        </p:txBody>
      </p:sp>
      <p:pic>
        <p:nvPicPr>
          <p:cNvPr id="31746" name="Picture 2" descr=" Фото 32. На Ленинград обрушилось свыше 100 тысяч фугасных и зажигательных авиабомб, фашисты выпустили 150 тысяч снарядов. Враги хотели обречь на мучительную смерть как можно больше людей, остав- шихся в живых, взять город голыми руками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200" b="14200"/>
          <a:stretch>
            <a:fillRect/>
          </a:stretch>
        </p:blipFill>
        <p:spPr bwMode="auto">
          <a:xfrm>
            <a:off x="500034" y="357166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Андреева Л М\Рабочий стол\Петербурговедение\159a79922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440" y="2892024"/>
            <a:ext cx="4462312" cy="310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1" name="Picture 1" descr="C:\Documents and Settings\Андреева Л М\Рабочий стол\Петербурговедение\80119de7d6b22b6125ec173b106_pre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34" r="734"/>
          <a:stretch>
            <a:fillRect/>
          </a:stretch>
        </p:blipFill>
        <p:spPr bwMode="auto">
          <a:xfrm>
            <a:off x="500035" y="285729"/>
            <a:ext cx="4000527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Documents and Settings\Андреева Л М\Рабочий стол\Петербурговедение\s_1_1_62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75546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Андреева Л М\Рабочий стол\Петербурговедение\bc3225f5e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86058"/>
            <a:ext cx="4214842" cy="302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Documents and Settings\Андреева Л М\Рабочий стол\Петербурговедение\f7504e4d18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55234"/>
            <a:ext cx="3643338" cy="261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786454"/>
            <a:ext cx="8001056" cy="7143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Только </a:t>
            </a:r>
            <a:r>
              <a:rPr lang="ru-RU" sz="1800" dirty="0" smtClean="0"/>
              <a:t>военно-автомобильная </a:t>
            </a:r>
            <a:r>
              <a:rPr lang="ru-RU" sz="1800" dirty="0"/>
              <a:t>дорога, проложенная по льду Ладожского озера помогла выжить людям</a:t>
            </a:r>
            <a:r>
              <a:rPr lang="ru-RU" sz="1800" dirty="0" smtClean="0"/>
              <a:t>. </a:t>
            </a:r>
            <a:r>
              <a:rPr lang="ru-RU" sz="1800" dirty="0"/>
              <a:t>Не все машины доезжали до берега, многие провали- вались под лёд вместе с продуктами.</a:t>
            </a:r>
          </a:p>
        </p:txBody>
      </p:sp>
      <p:pic>
        <p:nvPicPr>
          <p:cNvPr id="29697" name="Picture 1" descr="C:\Documents and Settings\Андреева Л М\Рабочий стол\Петербурговедение\blokada-leningrada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321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Documents and Settings\Андреева Л М\Рабочий стол\Петербурговедение\blokada-leningrada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773898" cy="264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ндреева Л М\Рабочий стол\Петербурговедение\24cf33dcf4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428868"/>
            <a:ext cx="4452942" cy="307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857892"/>
            <a:ext cx="7786742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Расчищали дорогу с помощью лошадей, по которой шли машины с хлебом.</a:t>
            </a:r>
          </a:p>
        </p:txBody>
      </p:sp>
      <p:pic>
        <p:nvPicPr>
          <p:cNvPr id="28674" name="Picture 2" descr=" Фото 38. Расчищали дорогу с помощью лошадей, по которой шли машины с хлебом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889" r="12889"/>
          <a:stretch>
            <a:fillRect/>
          </a:stretch>
        </p:blipFill>
        <p:spPr bwMode="auto">
          <a:xfrm>
            <a:off x="857224" y="500042"/>
            <a:ext cx="742955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 Фото 44. На улице блокадного Ленинграда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469744" cy="560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защиту города поднялись все его жители: 500 тысяч ленинградцев строили оборонительные сооружения, 300 тысяч ушли добровольцам в народное ополчение, на фронт и в партизанские отряды</a:t>
            </a:r>
          </a:p>
        </p:txBody>
      </p:sp>
      <p:pic>
        <p:nvPicPr>
          <p:cNvPr id="4" name="Содержимое 3" descr="30db82ef486e1facc2ab7cdef9e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94114"/>
            <a:ext cx="6929486" cy="495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572140"/>
            <a:ext cx="8001056" cy="64294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Без воды, без тепла, без света </a:t>
            </a:r>
            <a:r>
              <a:rPr lang="ru-RU" sz="1800" dirty="0" smtClean="0"/>
              <a:t>день </a:t>
            </a:r>
            <a:r>
              <a:rPr lang="ru-RU" sz="1800" dirty="0"/>
              <a:t>похож на чёрную ночь. </a:t>
            </a:r>
            <a:endParaRPr lang="ru-RU" sz="1800" dirty="0" smtClean="0"/>
          </a:p>
          <a:p>
            <a:pPr algn="ctr"/>
            <a:r>
              <a:rPr lang="ru-RU" sz="1800" dirty="0" smtClean="0"/>
              <a:t>Может</a:t>
            </a:r>
            <a:r>
              <a:rPr lang="ru-RU" sz="1800" dirty="0"/>
              <a:t>, в мире силы нету, </a:t>
            </a:r>
            <a:r>
              <a:rPr lang="ru-RU" sz="1800" dirty="0" smtClean="0"/>
              <a:t>чтобы </a:t>
            </a:r>
            <a:r>
              <a:rPr lang="ru-RU" sz="1800" dirty="0"/>
              <a:t>всё это </a:t>
            </a:r>
            <a:r>
              <a:rPr lang="ru-RU" sz="1800" dirty="0" smtClean="0"/>
              <a:t>превозмочь…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2770" name="Picture 2" descr=" Фото 46. Без воды, без тепла, без света День похож на чёрную ночь. Может, в мире силы нету, Чтобы всё это превозмочь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098" r="5098"/>
          <a:stretch>
            <a:fillRect/>
          </a:stretch>
        </p:blipFill>
        <p:spPr bwMode="auto">
          <a:xfrm>
            <a:off x="1071538" y="340105"/>
            <a:ext cx="7143800" cy="50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ндреева Л М\Рабочий стол\Петербурговедение\leningrad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637623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500042"/>
            <a:ext cx="378621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осаждённом </a:t>
            </a:r>
            <a:r>
              <a:rPr lang="ru-RU" sz="1600" dirty="0" smtClean="0"/>
              <a:t>Ленинграде эта </a:t>
            </a:r>
            <a:r>
              <a:rPr lang="ru-RU" sz="1600" dirty="0"/>
              <a:t>девочка жила. В ученической тетради </a:t>
            </a:r>
            <a:r>
              <a:rPr lang="ru-RU" sz="1600" dirty="0" smtClean="0"/>
              <a:t>свой </a:t>
            </a:r>
            <a:r>
              <a:rPr lang="ru-RU" sz="1600" dirty="0"/>
              <a:t>дневник она вела. В дни войны погибла Таня, Таня в памяти </a:t>
            </a:r>
            <a:r>
              <a:rPr lang="ru-RU" sz="1600" dirty="0" smtClean="0"/>
              <a:t>жива. </a:t>
            </a:r>
            <a:r>
              <a:rPr lang="ru-RU" sz="1600" dirty="0"/>
              <a:t>Затаив на миг дыханье, </a:t>
            </a:r>
            <a:r>
              <a:rPr lang="ru-RU" sz="1600" dirty="0" smtClean="0"/>
              <a:t>слышит </a:t>
            </a:r>
            <a:r>
              <a:rPr lang="ru-RU" sz="1600" dirty="0"/>
              <a:t>мир её слова: «Женя умерла 28 декабря в 12 часов 30 минут утра 1941 года. Бабушка умерла 25 января в 3 часа дня 1942 года</a:t>
            </a:r>
            <a:r>
              <a:rPr lang="ru-RU" sz="1600" dirty="0" smtClean="0"/>
              <a:t>..». </a:t>
            </a:r>
            <a:r>
              <a:rPr lang="ru-RU" sz="1600" dirty="0"/>
              <a:t>А в ночи пронзает небо </a:t>
            </a:r>
            <a:r>
              <a:rPr lang="ru-RU" sz="1600" dirty="0" smtClean="0"/>
              <a:t>острый </a:t>
            </a:r>
            <a:r>
              <a:rPr lang="ru-RU" sz="1600" dirty="0"/>
              <a:t>свет прожекторов. Дома нет ни крошки хлеба, </a:t>
            </a:r>
            <a:r>
              <a:rPr lang="ru-RU" sz="1600" dirty="0" smtClean="0"/>
              <a:t>не </a:t>
            </a:r>
            <a:r>
              <a:rPr lang="ru-RU" sz="1600" dirty="0"/>
              <a:t>найдёшь полена дров. От коптилки не согреться </a:t>
            </a:r>
            <a:r>
              <a:rPr lang="ru-RU" sz="1600" dirty="0" smtClean="0"/>
              <a:t>карандаш </a:t>
            </a:r>
            <a:r>
              <a:rPr lang="ru-RU" sz="1600" dirty="0"/>
              <a:t>дрожит в руке, </a:t>
            </a:r>
            <a:r>
              <a:rPr lang="ru-RU" sz="1600" dirty="0" smtClean="0"/>
              <a:t>но </a:t>
            </a:r>
            <a:r>
              <a:rPr lang="ru-RU" sz="1600" dirty="0"/>
              <a:t>выводит кровью сердце </a:t>
            </a:r>
            <a:r>
              <a:rPr lang="ru-RU" sz="1600" dirty="0" smtClean="0"/>
              <a:t>в сокровенном </a:t>
            </a:r>
            <a:r>
              <a:rPr lang="ru-RU" sz="1600" dirty="0"/>
              <a:t>дневнике: «Лека умер 12 марта в 8 часов утра 1942 года. Дядя Вася умер 13 апреля в 2 часа дня 1942 года</a:t>
            </a:r>
            <a:r>
              <a:rPr lang="ru-RU" sz="1600" dirty="0" smtClean="0"/>
              <a:t>»</a:t>
            </a:r>
            <a:r>
              <a:rPr lang="ru-RU" sz="1600" dirty="0"/>
              <a:t> Отшумела, отгремела Орудийная гроза, Только память то и дело Смотрит пристально в глаза. К солнцу тянутся берёзки, Пробивается трава, А на скорбном Пискарёвском Остановят вдруг слова: «Дядя Лёша умер 10 мая в 4 часа дня 1942 года. Мама – 13 мая в 7 часов 30 минут утра 1942 </a:t>
            </a:r>
            <a:r>
              <a:rPr lang="ru-RU" sz="1600" dirty="0" smtClean="0"/>
              <a:t>года»…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 Фото 62. Зимой 1941-1942 г. в городе развелось много крыс. Они нападали на полуголодных и обессилевших стариков и детей. Никаких кошек или собак в городе к этому времени уже не осталось - кто не погиб и не ушел, того съели. Крысы не только уничтожали и без того скудные запасы продоволь-ствия, они были и потенциальными разносчиками чумы. Памятник блокадным кошкам. «3 декабря 1941 года. Сегодня съели жареную кошку. Очень вкусно&quot;, - записал в своем дневнике 10-летний мальчик. Тем не менее некоторые горожане, несмотря на жестокий голод, пожалели своих любимцев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315686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250030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Зимой 1941-1942 г. в городе развелось много крыс. Они нападали на полуголодных и обессилевших стариков и детей. Никаких кошек или собак в городе к этому времени уже не осталось - кто не погиб и не ушел, того съели. Крысы не только уничтожали и без того скудные запасы </a:t>
            </a:r>
            <a:r>
              <a:rPr lang="ru-RU" dirty="0" smtClean="0"/>
              <a:t>продовольствия</a:t>
            </a:r>
            <a:r>
              <a:rPr lang="ru-RU" dirty="0"/>
              <a:t>, они были и потенциальными разносчиками чумы. Памятник блокадным кошкам. «3 декабря 1941 года. Сегодня съели жареную кошку. Очень вкусно", - записал в своем дневнике 10-летний мальчик. Тем не менее некоторые горожане, несмотря на жестокий голод, пожалели своих любимцев.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ндреева Л М\Рабочий стол\Петербурговедение\1311543974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 Фото 82. Прорыв блокады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81243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900 дней жил Ленинград в осаде. 900 дней и ночей шли на Ладоге смертельные бои.</a:t>
            </a:r>
          </a:p>
        </p:txBody>
      </p:sp>
      <p:pic>
        <p:nvPicPr>
          <p:cNvPr id="38914" name="Picture 2" descr=" Фото 84. 900 дней жил Ленинград в осаде. 900 дней и ночей шли на Ладоге смертельные бо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286544" cy="554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64344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 мальчики-ленинградцы. Они встретились на </a:t>
            </a:r>
            <a:r>
              <a:rPr lang="ru-RU" dirty="0" smtClean="0"/>
              <a:t>Дворцовой </a:t>
            </a:r>
            <a:r>
              <a:rPr lang="ru-RU" dirty="0"/>
              <a:t>площади. Два из них были на фронте и </a:t>
            </a:r>
            <a:r>
              <a:rPr lang="ru-RU" dirty="0" smtClean="0"/>
              <a:t>защищали </a:t>
            </a:r>
            <a:r>
              <a:rPr lang="ru-RU" dirty="0"/>
              <a:t>там свой город . За мужество и храбрость их наградили медалями. У мальчика в кепке тоже </a:t>
            </a:r>
            <a:r>
              <a:rPr lang="ru-RU" dirty="0" smtClean="0"/>
              <a:t>медали</a:t>
            </a:r>
            <a:r>
              <a:rPr lang="ru-RU" dirty="0"/>
              <a:t>. Он голодал и мёрз в блокадном Ленинграде, тушил вместе с бойцами зажигательные бомбы, </a:t>
            </a:r>
            <a:r>
              <a:rPr lang="ru-RU" dirty="0" smtClean="0"/>
              <a:t>работал </a:t>
            </a:r>
            <a:r>
              <a:rPr lang="ru-RU" dirty="0"/>
              <a:t>на заводе – делал снаряды. За это его </a:t>
            </a:r>
            <a:r>
              <a:rPr lang="ru-RU" dirty="0" smtClean="0"/>
              <a:t>наградили </a:t>
            </a:r>
            <a:r>
              <a:rPr lang="ru-RU" dirty="0"/>
              <a:t>медалью «За оборону Ленинграда» и медалью за « Доблестный труд в </a:t>
            </a:r>
            <a:r>
              <a:rPr lang="ru-RU" dirty="0" smtClean="0"/>
              <a:t>Великой </a:t>
            </a:r>
            <a:r>
              <a:rPr lang="ru-RU" dirty="0"/>
              <a:t>Отечественной войне 1941-1945гг..».</a:t>
            </a:r>
          </a:p>
        </p:txBody>
      </p:sp>
      <p:pic>
        <p:nvPicPr>
          <p:cNvPr id="40962" name="Picture 2" descr=" Фото 91. Эти мальчики-ленинградцы. Они встретились на Двор- цовой площади. Два из них были на фронте и защища- ли там свой город . За мужество и храбрость их наградили медалями. У мальчика в кепке тоже ме- дали. Он голодал и мёрз в блокадном Ленинграде, тушил вместе с бойцами зажигательные бомбы, ра- ботал на заводе – делал снаряды. За это его награ- дили медалью «За оборону Ленинграда» и медалью за « Доблестный труд в Вели- кой Отечественной войне 1941-1945гг..»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285728"/>
            <a:ext cx="357285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 Фото 87. Блокада снята!!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67566" cy="537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 Фото 92. 930000 участников обороны Ленинграда награждены медалью «За оборону Ленинграда»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4331818" cy="6115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071546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930000 участников обороны Ленинграда </a:t>
            </a:r>
            <a:endParaRPr lang="ru-RU" sz="3600" dirty="0" smtClean="0"/>
          </a:p>
          <a:p>
            <a:pPr algn="ctr"/>
            <a:r>
              <a:rPr lang="ru-RU" sz="3600" dirty="0" smtClean="0"/>
              <a:t>награждены </a:t>
            </a:r>
            <a:r>
              <a:rPr lang="ru-RU" sz="3600" dirty="0"/>
              <a:t>медалью </a:t>
            </a:r>
            <a:endParaRPr lang="ru-RU" sz="3600" dirty="0" smtClean="0"/>
          </a:p>
          <a:p>
            <a:pPr algn="ctr"/>
            <a:r>
              <a:rPr lang="ru-RU" sz="3600" dirty="0" smtClean="0"/>
              <a:t>«</a:t>
            </a:r>
            <a:r>
              <a:rPr lang="ru-RU" sz="3600" dirty="0"/>
              <a:t>За оборону Ленинграда».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Свой город отстояв ценою бед,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сдали </a:t>
            </a:r>
            <a:r>
              <a:rPr lang="ru-RU" sz="2400" dirty="0" smtClean="0"/>
              <a:t>Ленинграда  ленинградцы</a:t>
            </a:r>
          </a:p>
          <a:p>
            <a:r>
              <a:rPr lang="ru-RU" sz="2400" dirty="0" smtClean="0"/>
              <a:t>Да</a:t>
            </a:r>
            <a:r>
              <a:rPr lang="ru-RU" sz="2400" dirty="0"/>
              <a:t>, в нём ключи чужих столиц </a:t>
            </a:r>
            <a:r>
              <a:rPr lang="ru-RU" sz="2400" dirty="0" smtClean="0"/>
              <a:t>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хранятся</a:t>
            </a:r>
            <a:r>
              <a:rPr lang="ru-RU" sz="2400" dirty="0"/>
              <a:t>,- </a:t>
            </a:r>
            <a:endParaRPr lang="ru-RU" sz="2400" dirty="0" smtClean="0"/>
          </a:p>
          <a:p>
            <a:r>
              <a:rPr lang="ru-RU" sz="2400" dirty="0" smtClean="0"/>
              <a:t>Ключей </a:t>
            </a:r>
            <a:r>
              <a:rPr lang="ru-RU" sz="2400" dirty="0"/>
              <a:t>к нему в чужих столицах нет</a:t>
            </a:r>
            <a:r>
              <a:rPr lang="ru-RU" sz="2400" dirty="0" smtClean="0"/>
              <a:t>! </a:t>
            </a:r>
          </a:p>
          <a:p>
            <a:r>
              <a:rPr lang="ru-RU" sz="2400" dirty="0" smtClean="0"/>
              <a:t>Он </a:t>
            </a:r>
            <a:r>
              <a:rPr lang="ru-RU" sz="2400" dirty="0"/>
              <a:t>встал, как страж на сумрачном </a:t>
            </a:r>
            <a:r>
              <a:rPr lang="ru-RU" sz="2400" dirty="0" smtClean="0"/>
              <a:t>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заливе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Вонзая </a:t>
            </a:r>
            <a:r>
              <a:rPr lang="ru-RU" sz="2400" dirty="0"/>
              <a:t>шпили в огненный рассвет. </a:t>
            </a:r>
            <a:endParaRPr lang="ru-RU" sz="2400" dirty="0" smtClean="0"/>
          </a:p>
          <a:p>
            <a:r>
              <a:rPr lang="ru-RU" sz="2400" dirty="0" smtClean="0"/>
              <a:t>Есть </a:t>
            </a:r>
            <a:r>
              <a:rPr lang="ru-RU" sz="2400" dirty="0"/>
              <a:t>города богаче и счастливей, </a:t>
            </a:r>
            <a:endParaRPr lang="ru-RU" sz="2400" dirty="0" smtClean="0"/>
          </a:p>
          <a:p>
            <a:r>
              <a:rPr lang="ru-RU" sz="2400" dirty="0" smtClean="0"/>
              <a:t>Есть </a:t>
            </a:r>
            <a:r>
              <a:rPr lang="ru-RU" sz="2400" dirty="0"/>
              <a:t>и спокойней, но прекрасней – </a:t>
            </a:r>
            <a:r>
              <a:rPr lang="ru-RU" sz="2400" dirty="0" smtClean="0"/>
              <a:t>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нет</a:t>
            </a:r>
            <a:r>
              <a:rPr lang="ru-RU" sz="2400" dirty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3010" name="Picture 2" descr=" Фото 103. Санкт-Петербург. Пискарёвское кладбище. Здесь похоронены воины, защищавшие город и жители, погибшие в блокаду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85794"/>
            <a:ext cx="3268725" cy="485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1d350036c573d5963822f624a6_pre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4" r="734"/>
          <a:stretch>
            <a:fillRect/>
          </a:stretch>
        </p:blipFill>
        <p:spPr>
          <a:xfrm>
            <a:off x="571471" y="612774"/>
            <a:ext cx="8072495" cy="56737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Танки идут на фронт.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8-011-Posmotri-na-kart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41" b="9941"/>
          <a:stretch>
            <a:fillRect/>
          </a:stretch>
        </p:blipFill>
        <p:spPr>
          <a:xfrm>
            <a:off x="642911" y="357166"/>
            <a:ext cx="8072494" cy="60948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54931" y="3244334"/>
            <a:ext cx="223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Танки идут на фронт.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857892"/>
            <a:ext cx="8001056" cy="64294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Враги подошли близко к Ленинграду и теперь могли обстреливать из пушек </a:t>
            </a:r>
            <a:endParaRPr lang="ru-RU" sz="1800" dirty="0" smtClean="0"/>
          </a:p>
          <a:p>
            <a:r>
              <a:rPr lang="ru-RU" sz="1800" dirty="0" smtClean="0"/>
              <a:t>все </a:t>
            </a:r>
            <a:r>
              <a:rPr lang="ru-RU" sz="1800" dirty="0"/>
              <a:t>ленинградские улицы.</a:t>
            </a:r>
          </a:p>
        </p:txBody>
      </p:sp>
      <p:pic>
        <p:nvPicPr>
          <p:cNvPr id="2050" name="Picture 2" descr=" Фото 13. Враги подошли близко к Ленинграду и теперь могли обстреливать из пушек все ленинградские улицы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335" b="10335"/>
          <a:stretch>
            <a:fillRect/>
          </a:stretch>
        </p:blipFill>
        <p:spPr bwMode="auto">
          <a:xfrm>
            <a:off x="1142976" y="357166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 Фото 15. Медный всадник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168" r="8168"/>
          <a:stretch>
            <a:fillRect/>
          </a:stretch>
        </p:blipFill>
        <p:spPr bwMode="auto">
          <a:xfrm>
            <a:off x="500034" y="428604"/>
            <a:ext cx="8215370" cy="602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00002C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571472" y="405168"/>
            <a:ext cx="8143932" cy="6107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ulemet_pro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98" r="1198"/>
          <a:stretch>
            <a:fillRect/>
          </a:stretch>
        </p:blipFill>
        <p:spPr>
          <a:xfrm>
            <a:off x="1071538" y="357166"/>
            <a:ext cx="7072362" cy="5304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8358246" cy="78581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Опустели цеха ленинградских заводов. Многие рабочие ушли на фронт. </a:t>
            </a:r>
            <a:endParaRPr lang="ru-RU" sz="1800" dirty="0" smtClean="0"/>
          </a:p>
          <a:p>
            <a:pPr algn="ctr"/>
            <a:r>
              <a:rPr lang="ru-RU" sz="1800" dirty="0" smtClean="0"/>
              <a:t>К </a:t>
            </a:r>
            <a:r>
              <a:rPr lang="ru-RU" sz="1800" dirty="0"/>
              <a:t>станкам встали их жёны и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В ЭТИ ДНИ 14-летний МАЛЬЧИК ФЁДОР БЫКОВ НАПИСАЛ ОТЦУ НА ФРОНТ: «ДОРОГОЙ ПАПА, Я ТЕПЕРЬ НЕ УЧУСЬ В ШКОЛЕ, А РАБОТАЮ НА ЗАВОДЕ. У НАС В ЦЕХЕ МНОГО РЕБЯТ, МЫ УЧИМСЯ РАБОТАТЬ НА СТАНКАХ. НАШ МАСТЕР ДЯДЯ САША ГОВОРИТ, ЧТО МЫ СВОЕЙ РАБОТОЙ ПОМОЖЕМ ОТСТОЯТЬ ЛЕНИНГРАД ОТ ПРОКЛЯТЫХ ФАШИСТОВ. А МАМА РАБОТАЕТ ТОЖЕ, ТОЛЬКО В ДРУГОМ ЦЕХЕ, ГДЕ ДЕЛАЮТ МИНЫ. ДОРОГОЙ ПАПА! Я ВСЁ ВРЕМЯ ХОЧУ ЕСТЬ, И МАМА ТОЖЕ ВСЁ ВРЕМЯ ХОЧЕТ ЕСТЬ. ПОТОМУ ЧТО ХЛЕБА ТЕПЕРЬ ДАЮТ ОЧЕНЬ МАЛО, МЯСА ВОВСЕ ПОЧТИ НЕТ И МАСЛА ТОЖЕ НЕ БЫВАЕТ. ДОРОГОЙ ПАПА! БЕЙ ФАШИСТОВ! </a:t>
            </a:r>
          </a:p>
          <a:p>
            <a:pPr algn="r">
              <a:buNone/>
            </a:pPr>
            <a:r>
              <a:rPr lang="ru-RU" sz="2400" dirty="0" smtClean="0"/>
              <a:t>ОСТАЮСЬ ТВОЙ СЫН,</a:t>
            </a:r>
          </a:p>
          <a:p>
            <a:pPr algn="r">
              <a:buNone/>
            </a:pPr>
            <a:r>
              <a:rPr lang="ru-RU" sz="2400" dirty="0" smtClean="0"/>
              <a:t>РАБОЧИЙ ЗАВОДА № 5</a:t>
            </a:r>
          </a:p>
          <a:p>
            <a:pPr algn="r">
              <a:buNone/>
            </a:pPr>
            <a:r>
              <a:rPr lang="ru-RU" sz="2400" dirty="0" smtClean="0"/>
              <a:t>ФЁДОР БЫКОВ»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703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БЛОКАДА ЛЕНИНГРАДА</vt:lpstr>
      <vt:lpstr>На защиту города поднялись все его жители: 500 тысяч ленинградцев строили оборонительные сооружения, 300 тысяч ушли добровольцам в народное ополчение, на фронт и в партизанские отряды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Андреева Л М</dc:creator>
  <cp:lastModifiedBy>Андреева Л М</cp:lastModifiedBy>
  <cp:revision>11</cp:revision>
  <dcterms:created xsi:type="dcterms:W3CDTF">2012-01-15T17:36:08Z</dcterms:created>
  <dcterms:modified xsi:type="dcterms:W3CDTF">2012-01-15T19:17:43Z</dcterms:modified>
</cp:coreProperties>
</file>