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2F8-EE98-487F-8043-0E15C55AE675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D70B-865B-470B-AD40-C727B7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2F8-EE98-487F-8043-0E15C55AE675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D70B-865B-470B-AD40-C727B7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2F8-EE98-487F-8043-0E15C55AE675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D70B-865B-470B-AD40-C727B7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2F8-EE98-487F-8043-0E15C55AE675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D70B-865B-470B-AD40-C727B7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2F8-EE98-487F-8043-0E15C55AE675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D70B-865B-470B-AD40-C727B7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2F8-EE98-487F-8043-0E15C55AE675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D70B-865B-470B-AD40-C727B7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2F8-EE98-487F-8043-0E15C55AE675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D70B-865B-470B-AD40-C727B7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2F8-EE98-487F-8043-0E15C55AE675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D70B-865B-470B-AD40-C727B7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2F8-EE98-487F-8043-0E15C55AE675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D70B-865B-470B-AD40-C727B7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2F8-EE98-487F-8043-0E15C55AE675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D70B-865B-470B-AD40-C727B7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2F8-EE98-487F-8043-0E15C55AE675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C4D70B-865B-470B-AD40-C727B78AA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35A2F8-EE98-487F-8043-0E15C55AE675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4D70B-865B-470B-AD40-C727B78AAD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7851648" cy="9858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sz="4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«Картофель – второй хлеб»</a:t>
            </a:r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Выполнили обучающиеся </a:t>
            </a:r>
          </a:p>
          <a:p>
            <a:pPr marL="514350" indent="-514350"/>
            <a:r>
              <a:rPr lang="ru-RU" dirty="0" smtClean="0"/>
              <a:t>4 «А» класса МБОУ СОШ №4</a:t>
            </a:r>
          </a:p>
          <a:p>
            <a:pPr marL="514350" indent="-514350"/>
            <a:r>
              <a:rPr lang="ru-RU" dirty="0" smtClean="0"/>
              <a:t>г. Льгова Курской обл.</a:t>
            </a:r>
          </a:p>
          <a:p>
            <a:pPr marL="514350" indent="-514350"/>
            <a:r>
              <a:rPr lang="ru-RU" dirty="0" smtClean="0"/>
              <a:t>Руководитель: Шестопалова Т.В.</a:t>
            </a:r>
          </a:p>
          <a:p>
            <a:pPr marL="514350" indent="-514350">
              <a:buAutoNum type="arabicPlain" startAt="4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592933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2013 год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571612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Представление материалов . 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Группа  «Эксперты».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93821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Презентация защиты проектов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 descr="IMG_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428868"/>
            <a:ext cx="2667018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14818"/>
            <a:ext cx="2959449" cy="2219587"/>
          </a:xfrm>
          <a:prstGeom prst="snip1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IMG_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214686"/>
            <a:ext cx="2357454" cy="3143272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IMG_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2571744"/>
            <a:ext cx="1857388" cy="1393041"/>
          </a:xfrm>
          <a:prstGeom prst="roundRect">
            <a:avLst>
              <a:gd name="adj" fmla="val 16667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G_00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5000636"/>
            <a:ext cx="1904981" cy="1428736"/>
          </a:xfrm>
          <a:prstGeom prst="roundRect">
            <a:avLst>
              <a:gd name="adj" fmla="val 16667"/>
            </a:avLst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234262" cy="78583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Развлечение «Ах, картошка!»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3714776" cy="278608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285860"/>
            <a:ext cx="4000494" cy="30003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214818"/>
            <a:ext cx="3214710" cy="2411033"/>
          </a:xfrm>
          <a:prstGeom prst="rect">
            <a:avLst/>
          </a:prstGeom>
          <a:ln w="1270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7" y="4607728"/>
            <a:ext cx="2714644" cy="2035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305800" cy="9184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Картофельный банкет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3714744" cy="2786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285860"/>
            <a:ext cx="3429024" cy="2571768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286256"/>
            <a:ext cx="3143240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071942"/>
            <a:ext cx="3357554" cy="2518166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058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Итоги проекта.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582341"/>
            <a:ext cx="57864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В процессе работы над проектом </a:t>
            </a:r>
            <a:r>
              <a:rPr lang="ru-RU" sz="2000" dirty="0" smtClean="0">
                <a:solidFill>
                  <a:srgbClr val="FFC000"/>
                </a:solidFill>
              </a:rPr>
              <a:t>обучающиеся учились  </a:t>
            </a:r>
            <a:r>
              <a:rPr lang="ru-RU" sz="2000" dirty="0">
                <a:solidFill>
                  <a:srgbClr val="FFC000"/>
                </a:solidFill>
              </a:rPr>
              <a:t>развивать умение сравнивать, выделять главное, систематизировать большой объем знаний; </a:t>
            </a:r>
            <a:r>
              <a:rPr lang="ru-RU" sz="2000" dirty="0" smtClean="0">
                <a:solidFill>
                  <a:srgbClr val="FFC000"/>
                </a:solidFill>
              </a:rPr>
              <a:t>учились  </a:t>
            </a:r>
            <a:r>
              <a:rPr lang="ru-RU" sz="2000" dirty="0">
                <a:solidFill>
                  <a:srgbClr val="FFC000"/>
                </a:solidFill>
              </a:rPr>
              <a:t>работать с дополнительной литературой</a:t>
            </a:r>
            <a:r>
              <a:rPr lang="ru-RU" sz="2000" dirty="0" smtClean="0">
                <a:solidFill>
                  <a:srgbClr val="FFC000"/>
                </a:solidFill>
              </a:rPr>
              <a:t>, развивать </a:t>
            </a:r>
            <a:r>
              <a:rPr lang="ru-RU" sz="2000" dirty="0">
                <a:solidFill>
                  <a:srgbClr val="FFC000"/>
                </a:solidFill>
              </a:rPr>
              <a:t>творческое мышление, </a:t>
            </a:r>
            <a:r>
              <a:rPr lang="ru-RU" sz="2000" dirty="0" smtClean="0">
                <a:solidFill>
                  <a:srgbClr val="FFC000"/>
                </a:solidFill>
              </a:rPr>
              <a:t>память, внимание, обогащали </a:t>
            </a:r>
            <a:r>
              <a:rPr lang="ru-RU" sz="2000" dirty="0">
                <a:solidFill>
                  <a:srgbClr val="FFC000"/>
                </a:solidFill>
              </a:rPr>
              <a:t>словарный запас </a:t>
            </a:r>
            <a:r>
              <a:rPr lang="ru-RU" sz="2000" dirty="0" smtClean="0">
                <a:solidFill>
                  <a:srgbClr val="FFC000"/>
                </a:solidFill>
              </a:rPr>
              <a:t>, расширили кругозор.  В ходе работы формировали любовь </a:t>
            </a:r>
            <a:r>
              <a:rPr lang="ru-RU" sz="2000" dirty="0">
                <a:solidFill>
                  <a:srgbClr val="FFC000"/>
                </a:solidFill>
              </a:rPr>
              <a:t>к </a:t>
            </a:r>
            <a:r>
              <a:rPr lang="ru-RU" sz="2000" dirty="0" smtClean="0">
                <a:solidFill>
                  <a:srgbClr val="FFC000"/>
                </a:solidFill>
              </a:rPr>
              <a:t>природе, чувство </a:t>
            </a:r>
            <a:r>
              <a:rPr lang="ru-RU" sz="2000" dirty="0">
                <a:solidFill>
                  <a:srgbClr val="FFC000"/>
                </a:solidFill>
              </a:rPr>
              <a:t>товарищества, ответственности, гуманного отношения друг к другу.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3058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42860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Тема проекта: 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714488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«Картофель – второй хлеб»</a:t>
            </a:r>
          </a:p>
        </p:txBody>
      </p:sp>
      <p:pic>
        <p:nvPicPr>
          <p:cNvPr id="1026" name="Picture 2" descr="http://www.skovorodnik.ru/children/06_potato/i/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3143272" cy="3143272"/>
          </a:xfrm>
          <a:prstGeom prst="ellipse">
            <a:avLst/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://jeside.com/uploads/posts/2011-10/kartofel-zapechennyi-s-curry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3259824" cy="2444868"/>
          </a:xfrm>
          <a:prstGeom prst="rect">
            <a:avLst/>
          </a:prstGeom>
          <a:ln w="1270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Основополагающий вопрос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1214422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Зачем растёт картофель?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928802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Проблемные вопросы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728" y="2643182"/>
          <a:ext cx="6500858" cy="928694"/>
        </p:xfrm>
        <a:graphic>
          <a:graphicData uri="http://schemas.openxmlformats.org/drawingml/2006/table">
            <a:tbl>
              <a:tblPr/>
              <a:tblGrid>
                <a:gridCol w="6500858"/>
              </a:tblGrid>
              <a:tr h="928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Почему картофель – знакомый незнакомец?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Полезен ли картофель? </a:t>
                      </a:r>
                      <a:endParaRPr lang="ru-RU" sz="200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Может </a:t>
                      </a:r>
                      <a:r>
                        <a:rPr lang="ru-RU" sz="20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 картофель служить лечебным средством?</a:t>
                      </a:r>
                    </a:p>
                  </a:txBody>
                  <a:tcPr marL="59922" marR="599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786050" y="3714752"/>
            <a:ext cx="3480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Учебные вопросы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4214819"/>
            <a:ext cx="6858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Откуда к нам пришел картофель?</a:t>
            </a:r>
          </a:p>
          <a:p>
            <a:r>
              <a:rPr lang="ru-RU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Для чего мы употребляем растения в пищу?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План проведения проекта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500174"/>
            <a:ext cx="7715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тап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Организационно-подготовительный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2786058"/>
            <a:ext cx="61436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• Формирование групп учащихся.</a:t>
            </a:r>
          </a:p>
          <a:p>
            <a:r>
              <a:rPr lang="ru-RU" sz="2000" dirty="0">
                <a:solidFill>
                  <a:srgbClr val="FFFF00"/>
                </a:solidFill>
              </a:rPr>
              <a:t>• Составление плана работы.</a:t>
            </a:r>
          </a:p>
          <a:p>
            <a:r>
              <a:rPr lang="ru-RU" sz="2000" dirty="0">
                <a:solidFill>
                  <a:srgbClr val="FFFF00"/>
                </a:solidFill>
              </a:rPr>
              <a:t>• Формулирование вопросов для исследований.</a:t>
            </a:r>
          </a:p>
          <a:p>
            <a:r>
              <a:rPr lang="ru-RU" sz="2000" dirty="0">
                <a:solidFill>
                  <a:srgbClr val="FFFF00"/>
                </a:solidFill>
              </a:rPr>
              <a:t>• Подбор информационный ресурсов для проекта (учитель).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• </a:t>
            </a:r>
            <a:r>
              <a:rPr lang="ru-RU" sz="2000" dirty="0">
                <a:solidFill>
                  <a:srgbClr val="FFFF00"/>
                </a:solidFill>
              </a:rPr>
              <a:t>Создание дидактических материалов (словарь понятий, бланки для разработки планов исследования в группах, критерии оценивания, списка рекомендуемых ресурсов)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428604"/>
            <a:ext cx="3829048" cy="8675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2 этап. Обучающий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00174"/>
            <a:ext cx="80010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• Введение в проблематику </a:t>
            </a:r>
            <a:r>
              <a:rPr lang="ru-RU" sz="2000" dirty="0" smtClean="0">
                <a:solidFill>
                  <a:srgbClr val="FFC000"/>
                </a:solidFill>
              </a:rPr>
              <a:t>проекта</a:t>
            </a:r>
            <a:endParaRPr lang="ru-RU" sz="2000" dirty="0">
              <a:solidFill>
                <a:srgbClr val="FFC000"/>
              </a:solidFill>
            </a:endParaRPr>
          </a:p>
          <a:p>
            <a:r>
              <a:rPr lang="ru-RU" sz="2000" dirty="0">
                <a:solidFill>
                  <a:srgbClr val="FFC000"/>
                </a:solidFill>
              </a:rPr>
              <a:t>• Выявление предварительных знаний детей по теме проекта с помощью теста, листа контроля.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• Формулирование проблемных и частных вопросов проекта, тем исследований. Определение групп по интересам.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• Определение темы исследования каждым учеником и по группам.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• Определение этапов работы над проектом.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• Планирование исследований (цели, гипотеза, методы).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• Совместное планирование проекта для отдельных учеников.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• Знакомство с критериями оценки работ.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3 этап</a:t>
            </a: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Исследовательский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714488"/>
            <a:ext cx="78581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• Работа по группам. Проведение исследований. Сбор информации, а именно: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- </a:t>
            </a:r>
            <a:r>
              <a:rPr lang="ru-RU" sz="2000" dirty="0">
                <a:solidFill>
                  <a:srgbClr val="FFC000"/>
                </a:solidFill>
              </a:rPr>
              <a:t>Самостоятельный поиск информации в Интернет. Знакомство с памяткой по эффективному поиску информации в Интернете, </a:t>
            </a:r>
            <a:r>
              <a:rPr lang="ru-RU" sz="2000" dirty="0" smtClean="0">
                <a:solidFill>
                  <a:srgbClr val="FFC000"/>
                </a:solidFill>
              </a:rPr>
              <a:t>помощь </a:t>
            </a:r>
            <a:r>
              <a:rPr lang="ru-RU" sz="2000" dirty="0">
                <a:solidFill>
                  <a:srgbClr val="FFC000"/>
                </a:solidFill>
              </a:rPr>
              <a:t>в подборе ключевых слов по теме исследования, корректировка плана работы групп.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- Сохранение результатов в формате </a:t>
            </a:r>
            <a:r>
              <a:rPr lang="ru-RU" sz="2000" dirty="0" err="1">
                <a:solidFill>
                  <a:srgbClr val="FFC000"/>
                </a:solidFill>
              </a:rPr>
              <a:t>Word</a:t>
            </a:r>
            <a:r>
              <a:rPr lang="ru-RU" sz="2000" dirty="0">
                <a:solidFill>
                  <a:srgbClr val="FFC000"/>
                </a:solidFill>
              </a:rPr>
              <a:t>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- Работа с печатными материалами.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- Изучение методических материалов, предлагаемых к проекту.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- Составление плана презентации.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- Оформление результатов исследований с помощью выбранного инструмента презентаций.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• </a:t>
            </a:r>
            <a:r>
              <a:rPr lang="ru-RU" sz="2000" dirty="0" err="1">
                <a:solidFill>
                  <a:srgbClr val="FFC000"/>
                </a:solidFill>
              </a:rPr>
              <a:t>Самооценивание</a:t>
            </a:r>
            <a:r>
              <a:rPr lang="ru-RU" sz="2000" dirty="0">
                <a:solidFill>
                  <a:srgbClr val="FFC000"/>
                </a:solidFill>
              </a:rPr>
              <a:t> презентаций участниками проекта.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• </a:t>
            </a:r>
            <a:r>
              <a:rPr lang="ru-RU" sz="2000" dirty="0" err="1">
                <a:solidFill>
                  <a:srgbClr val="FFC000"/>
                </a:solidFill>
              </a:rPr>
              <a:t>Взаимооценка</a:t>
            </a:r>
            <a:r>
              <a:rPr lang="ru-RU" sz="2000" dirty="0">
                <a:solidFill>
                  <a:srgbClr val="FFC000"/>
                </a:solidFill>
              </a:rPr>
              <a:t> работ друг у друга.</a:t>
            </a:r>
          </a:p>
          <a:p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 этап.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Итоговый. Защита проекта. Исследования, проведенные в рамках проекта: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285992"/>
            <a:ext cx="8429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• Презентация результатов проекта </a:t>
            </a:r>
            <a:r>
              <a:rPr lang="ru-RU" sz="2000" dirty="0" smtClean="0">
                <a:solidFill>
                  <a:srgbClr val="FFC000"/>
                </a:solidFill>
              </a:rPr>
              <a:t>(урок с </a:t>
            </a:r>
            <a:r>
              <a:rPr lang="ru-RU" sz="2000" dirty="0">
                <a:solidFill>
                  <a:srgbClr val="FFC000"/>
                </a:solidFill>
              </a:rPr>
              <a:t>обсуждением полученных </a:t>
            </a:r>
            <a:r>
              <a:rPr lang="ru-RU" sz="2000" dirty="0" smtClean="0">
                <a:solidFill>
                  <a:srgbClr val="FFC000"/>
                </a:solidFill>
              </a:rPr>
              <a:t>выводов).</a:t>
            </a:r>
            <a:endParaRPr lang="ru-RU" sz="2000" dirty="0">
              <a:solidFill>
                <a:srgbClr val="FFC000"/>
              </a:solidFill>
            </a:endParaRPr>
          </a:p>
          <a:p>
            <a:r>
              <a:rPr lang="ru-RU" sz="2000" dirty="0">
                <a:solidFill>
                  <a:srgbClr val="FFC000"/>
                </a:solidFill>
              </a:rPr>
              <a:t>- «Первая группа представляет материал «Путешествие картофеля из Америки в Россию» в виде сообщения.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-</a:t>
            </a:r>
            <a:r>
              <a:rPr lang="ru-RU" sz="2000" dirty="0" smtClean="0">
                <a:solidFill>
                  <a:srgbClr val="FFC000"/>
                </a:solidFill>
              </a:rPr>
              <a:t>Вторая группа представляет материал «Пословицы, поговорки и загадки о картофеле»</a:t>
            </a:r>
            <a:endParaRPr lang="ru-RU" sz="2000" dirty="0">
              <a:solidFill>
                <a:srgbClr val="FFC000"/>
              </a:solidFill>
            </a:endParaRPr>
          </a:p>
          <a:p>
            <a:r>
              <a:rPr lang="ru-RU" sz="2000" dirty="0">
                <a:solidFill>
                  <a:srgbClr val="FFC000"/>
                </a:solidFill>
              </a:rPr>
              <a:t>- Третья </a:t>
            </a:r>
            <a:r>
              <a:rPr lang="ru-RU" sz="2000" dirty="0" smtClean="0">
                <a:solidFill>
                  <a:srgbClr val="FFC000"/>
                </a:solidFill>
              </a:rPr>
              <a:t>группа представила  выставку поделок из картофеля.</a:t>
            </a:r>
            <a:endParaRPr lang="ru-RU" sz="2000" dirty="0">
              <a:solidFill>
                <a:srgbClr val="FFC000"/>
              </a:solidFill>
            </a:endParaRPr>
          </a:p>
          <a:p>
            <a:r>
              <a:rPr lang="ru-RU" sz="2000" dirty="0" smtClean="0">
                <a:solidFill>
                  <a:srgbClr val="FFC000"/>
                </a:solidFill>
              </a:rPr>
              <a:t>-</a:t>
            </a:r>
            <a:r>
              <a:rPr lang="ru-RU" sz="2000" dirty="0">
                <a:solidFill>
                  <a:srgbClr val="FFC000"/>
                </a:solidFill>
              </a:rPr>
              <a:t>Подведение общих итогов – презентация с фотографиями учеников, выполняющих задачи проекта, для итогового обзора на стенде разместить </a:t>
            </a:r>
            <a:r>
              <a:rPr lang="ru-RU" sz="2000" dirty="0" err="1">
                <a:solidFill>
                  <a:srgbClr val="FFC000"/>
                </a:solidFill>
              </a:rPr>
              <a:t>фото-материалы</a:t>
            </a:r>
            <a:r>
              <a:rPr lang="ru-RU" sz="2000" dirty="0">
                <a:solidFill>
                  <a:srgbClr val="FFC000"/>
                </a:solidFill>
              </a:rPr>
              <a:t> работы учеников над проектом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05842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Презентация защиты проектов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Представление материалов . Группа  «Историки».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2297">
            <a:off x="523834" y="2568241"/>
            <a:ext cx="2643174" cy="1982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61925">
            <a:off x="6128392" y="2431997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4286256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Презентация защиты проектов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357298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Представление материалов . 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Группа  «Собиратели пословиц».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357430"/>
            <a:ext cx="5715008" cy="4286256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</TotalTime>
  <Words>508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Проект  «Картофель – второй хлеб» </vt:lpstr>
      <vt:lpstr>Слайд 2</vt:lpstr>
      <vt:lpstr>Основополагающий вопрос </vt:lpstr>
      <vt:lpstr>План проведения проекта </vt:lpstr>
      <vt:lpstr>2 этап. Обучающий</vt:lpstr>
      <vt:lpstr>3 этап. Исследовательский</vt:lpstr>
      <vt:lpstr>4 этап. Итоговый. Защита проекта. Исследования, проведенные в рамках проекта:</vt:lpstr>
      <vt:lpstr>Презентация защиты проектов</vt:lpstr>
      <vt:lpstr>Презентация защиты проектов</vt:lpstr>
      <vt:lpstr>Презентация защиты проектов</vt:lpstr>
      <vt:lpstr>Развлечение «Ах, картошка!»</vt:lpstr>
      <vt:lpstr>Картофельный банкет</vt:lpstr>
      <vt:lpstr>Итоги проекта.</vt:lpstr>
      <vt:lpstr>Спасибо за внимание!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2013-11-15T11:02:50Z</dcterms:created>
  <dcterms:modified xsi:type="dcterms:W3CDTF">2013-11-15T13:52:31Z</dcterms:modified>
</cp:coreProperties>
</file>