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5"/>
  </p:handoutMasterIdLst>
  <p:sldIdLst>
    <p:sldId id="256" r:id="rId2"/>
    <p:sldId id="257" r:id="rId3"/>
    <p:sldId id="297" r:id="rId4"/>
    <p:sldId id="258" r:id="rId5"/>
    <p:sldId id="261" r:id="rId6"/>
    <p:sldId id="259" r:id="rId7"/>
    <p:sldId id="260" r:id="rId8"/>
    <p:sldId id="296" r:id="rId9"/>
    <p:sldId id="271" r:id="rId10"/>
    <p:sldId id="272" r:id="rId11"/>
    <p:sldId id="273" r:id="rId12"/>
    <p:sldId id="274" r:id="rId13"/>
    <p:sldId id="269" r:id="rId14"/>
    <p:sldId id="298" r:id="rId15"/>
    <p:sldId id="270" r:id="rId16"/>
    <p:sldId id="275" r:id="rId17"/>
    <p:sldId id="276" r:id="rId18"/>
    <p:sldId id="277" r:id="rId19"/>
    <p:sldId id="279" r:id="rId20"/>
    <p:sldId id="280" r:id="rId21"/>
    <p:sldId id="281" r:id="rId22"/>
    <p:sldId id="282" r:id="rId23"/>
    <p:sldId id="283" r:id="rId24"/>
    <p:sldId id="299" r:id="rId25"/>
    <p:sldId id="314" r:id="rId26"/>
    <p:sldId id="300" r:id="rId27"/>
    <p:sldId id="278" r:id="rId28"/>
    <p:sldId id="284" r:id="rId29"/>
    <p:sldId id="295" r:id="rId30"/>
    <p:sldId id="268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1" r:id="rId42"/>
    <p:sldId id="312" r:id="rId43"/>
    <p:sldId id="313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76" autoAdjust="0"/>
  </p:normalViewPr>
  <p:slideViewPr>
    <p:cSldViewPr>
      <p:cViewPr varScale="1">
        <p:scale>
          <a:sx n="63" d="100"/>
          <a:sy n="63" d="100"/>
        </p:scale>
        <p:origin x="-15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119D41-EC7A-4383-B017-D943AC9D91F7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8C2E30-232B-4DD3-914A-42871A423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7EAE4-AC9E-49E3-B794-6889B79C17E2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490A4-8E14-4EA5-BD57-2198D3D16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59E32-BE52-40F8-8751-EDB08C1CA395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4E883-35B3-45D5-8FA9-F1127675F8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D4125-ADF3-4F6A-9F6E-5791E87899C9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B181E-7783-4A48-9398-6B931E636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7707F-F374-4914-9C72-0F6B114114C9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6CDF3-4F97-4A3A-855F-15BAC185D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CADA5-0B9E-4BD8-AA78-3073B3427FB2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D2B95-59FF-49AD-9BD8-6E7C419C3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C869C-BF8E-486C-94C3-9930B872796A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B96CB-CC20-4305-9863-6D5E49C2E0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DD03-C6D9-4B56-BE19-20B72DFC92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03C3-D33B-4D7D-9511-FFD2A0855183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114E1-40F1-4616-9D4C-C09B1637588B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57D50-DAFA-456C-B506-2BF33F937C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D8F66-15A0-41C7-B0B0-20C3DE8E2F26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19C8-4F58-49B6-9708-7262312E8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D8C41-4A16-4630-9C02-10245ACE390F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1C68B-7BBA-46D1-A9CF-7E88CD321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DEC93-7719-430C-99A6-43E2545A5FBE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E3149-698C-4CF1-BC63-04A3DD570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46216-01D3-48BD-8B65-546A120EA3EB}" type="datetimeFigureOut">
              <a:rPr lang="ru-RU"/>
              <a:pPr>
                <a:defRPr/>
              </a:pPr>
              <a:t>26.08.2015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C06127-9358-4F07-BF09-294C1813B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691" r:id="rId2"/>
    <p:sldLayoutId id="2147483700" r:id="rId3"/>
    <p:sldLayoutId id="2147483692" r:id="rId4"/>
    <p:sldLayoutId id="2147483701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4293096"/>
            <a:ext cx="82296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smtClean="0">
                <a:solidFill>
                  <a:srgbClr val="00B050"/>
                </a:solidFill>
              </a:rPr>
              <a:t>Формирование  технологических приёмов  анализа  информации на этапе  творческого  развития личности. </a:t>
            </a:r>
            <a:r>
              <a:rPr lang="ru-RU" sz="2700">
                <a:solidFill>
                  <a:srgbClr val="0070C0"/>
                </a:solidFill>
              </a:rPr>
              <a:t/>
            </a:r>
            <a:br>
              <a:rPr lang="ru-RU" sz="2700">
                <a:solidFill>
                  <a:srgbClr val="0070C0"/>
                </a:solidFill>
              </a:rPr>
            </a:br>
            <a:r>
              <a:rPr lang="ru-RU" sz="2700" smtClean="0">
                <a:solidFill>
                  <a:srgbClr val="0070C0"/>
                </a:solidFill>
              </a:rPr>
              <a:t> </a:t>
            </a:r>
            <a:r>
              <a:rPr lang="ru-RU" sz="270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0070C0"/>
                </a:solidFill>
              </a:rPr>
              <a:t>Учитель </a:t>
            </a:r>
            <a:r>
              <a:rPr lang="ru-RU" sz="2700" smtClean="0">
                <a:solidFill>
                  <a:srgbClr val="0070C0"/>
                </a:solidFill>
              </a:rPr>
              <a:t>начальных классов </a:t>
            </a:r>
            <a:r>
              <a:rPr lang="ru-RU" sz="2700" err="1" smtClean="0">
                <a:solidFill>
                  <a:srgbClr val="0070C0"/>
                </a:solidFill>
              </a:rPr>
              <a:t>Димурина</a:t>
            </a:r>
            <a:r>
              <a:rPr lang="ru-RU" sz="2700" smtClean="0">
                <a:solidFill>
                  <a:srgbClr val="0070C0"/>
                </a:solidFill>
              </a:rPr>
              <a:t> Лилия Андреевна .  ГБОУ СОШ № 180 Красногвардейского района г. Санкт-Петербурга </a:t>
            </a:r>
            <a:r>
              <a:rPr lang="ru-RU" smtClean="0"/>
              <a:t>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4340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Прямоугольник 4"/>
          <p:cNvSpPr>
            <a:spLocks noChangeArrowheads="1"/>
          </p:cNvSpPr>
          <p:nvPr/>
        </p:nvSpPr>
        <p:spPr bwMode="auto">
          <a:xfrm>
            <a:off x="323850" y="1773238"/>
            <a:ext cx="6678613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 u="sng">
                <a:solidFill>
                  <a:srgbClr val="0070C0"/>
                </a:solidFill>
                <a:latin typeface="Constantia" pitchFamily="18" charset="0"/>
              </a:rPr>
              <a:t>Осмысление содержания</a:t>
            </a:r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> </a:t>
            </a:r>
            <a:br>
              <a:rPr lang="ru-RU" sz="28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/>
            </a:r>
            <a:br>
              <a:rPr lang="ru-RU" sz="28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>  </a:t>
            </a:r>
            <a:r>
              <a:rPr lang="ru-RU" sz="2800" b="1">
                <a:solidFill>
                  <a:srgbClr val="0070C0"/>
                </a:solidFill>
                <a:latin typeface="Constantia" pitchFamily="18" charset="0"/>
              </a:rPr>
              <a:t>Информационная</a:t>
            </a:r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>(получение новой информации по теме.) </a:t>
            </a:r>
            <a:br>
              <a:rPr lang="ru-RU" sz="28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/>
            </a:r>
            <a:br>
              <a:rPr lang="ru-RU" sz="28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>  </a:t>
            </a:r>
            <a:r>
              <a:rPr lang="ru-RU" sz="2800" b="1">
                <a:solidFill>
                  <a:srgbClr val="0070C0"/>
                </a:solidFill>
                <a:latin typeface="Constantia" pitchFamily="18" charset="0"/>
              </a:rPr>
              <a:t>Систематизационная</a:t>
            </a:r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>(классификация полученной информации по категориям знания.)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5364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Прямоугольник 4"/>
          <p:cNvSpPr>
            <a:spLocks noChangeArrowheads="1"/>
          </p:cNvSpPr>
          <p:nvPr/>
        </p:nvSpPr>
        <p:spPr bwMode="auto">
          <a:xfrm>
            <a:off x="323850" y="836613"/>
            <a:ext cx="65341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 u="sng">
                <a:solidFill>
                  <a:srgbClr val="0070C0"/>
                </a:solidFill>
                <a:latin typeface="Constantia" pitchFamily="18" charset="0"/>
              </a:rPr>
              <a:t>Рефлексия</a:t>
            </a: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</a:t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/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 </a:t>
            </a:r>
            <a:r>
              <a:rPr lang="ru-RU" sz="2000" b="1">
                <a:solidFill>
                  <a:srgbClr val="0070C0"/>
                </a:solidFill>
                <a:latin typeface="Constantia" pitchFamily="18" charset="0"/>
              </a:rPr>
              <a:t>Коммуникационная</a:t>
            </a: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(обмен мнениями о новой информации.) </a:t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/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 </a:t>
            </a:r>
            <a:r>
              <a:rPr lang="ru-RU" sz="2000" b="1">
                <a:solidFill>
                  <a:srgbClr val="0070C0"/>
                </a:solidFill>
                <a:latin typeface="Constantia" pitchFamily="18" charset="0"/>
              </a:rPr>
              <a:t>Информационная</a:t>
            </a: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(приобретение нового знания.) </a:t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/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 </a:t>
            </a:r>
            <a:r>
              <a:rPr lang="ru-RU" sz="2000" b="1">
                <a:solidFill>
                  <a:srgbClr val="0070C0"/>
                </a:solidFill>
                <a:latin typeface="Constantia" pitchFamily="18" charset="0"/>
              </a:rPr>
              <a:t>Мотивационная</a:t>
            </a: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(побуждение к дальнейшему расширению информационного поля.) </a:t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/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 </a:t>
            </a:r>
            <a:r>
              <a:rPr lang="ru-RU" sz="2000" b="1">
                <a:solidFill>
                  <a:srgbClr val="0070C0"/>
                </a:solidFill>
                <a:latin typeface="Constantia" pitchFamily="18" charset="0"/>
              </a:rPr>
              <a:t>Оценочная</a:t>
            </a: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(соотнесение новой информации и имеющихся знаний, выработка собственной позиции,  </a:t>
            </a:r>
            <a:br>
              <a:rPr lang="ru-RU" sz="2000">
                <a:solidFill>
                  <a:srgbClr val="0070C0"/>
                </a:solidFill>
                <a:latin typeface="Constantia" pitchFamily="18" charset="0"/>
              </a:rPr>
            </a:b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оценка процесса.)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88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Прямоугольник 4"/>
          <p:cNvSpPr>
            <a:spLocks noChangeArrowheads="1"/>
          </p:cNvSpPr>
          <p:nvPr/>
        </p:nvSpPr>
        <p:spPr bwMode="auto">
          <a:xfrm>
            <a:off x="250825" y="0"/>
            <a:ext cx="6607175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rgbClr val="0070C0"/>
                </a:solidFill>
                <a:latin typeface="Constantia" pitchFamily="18" charset="0"/>
              </a:rPr>
              <a:t>Основные методические приемы </a:t>
            </a:r>
            <a:endParaRPr lang="ru-RU" sz="200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1.           Прием «Кластер»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2.            Таблица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3.           Учебно- мозговой штурм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4.           Интеллектуальная разминка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5.           Зигзаг, зигзаг -2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6.            Прием «Инсерт»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7.           Эссе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8.           Приём «Корзина идей»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9.           Приём «Составление синквейнов» 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10.       Метод контрольных вопросов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11.       Приём «Знаю../Хочу узнать…/Узнал…»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12.       Круги по воде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13.       Ролевой проект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14.       Да - нет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15.       Приём «Чтение с остановками» 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16.       Приём « Взаимоопрос»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17.       Приём «Перепутанные логические цепочки»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18.       Приём « Перекрёстная дискуссия»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7411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395288" y="1341438"/>
            <a:ext cx="646271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Приём кластер («гроздь») - это выделение смысловых единиц текста и графическое их оформление в определенном порядке в виде грозди. Делая какие-то записи, зарисовки для памяти, мы часто интуитивно распределяем их особым образом, компонуем по категориям. «Грозди» — графический прием систематизации материала. Наши мысли уже не громоздятся, а «гроздятся», т. е. располагаются в определенном порядке.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8436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Прямоугольник 4"/>
          <p:cNvSpPr>
            <a:spLocks noChangeArrowheads="1"/>
          </p:cNvSpPr>
          <p:nvPr/>
        </p:nvSpPr>
        <p:spPr bwMode="auto">
          <a:xfrm>
            <a:off x="250825" y="620713"/>
            <a:ext cx="6607175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Как составляется кластер? В центре листа записывается ключевое понятие. От него в разные стороны расходятся стрелки – лучи, которые соединяют это слово с другими, от которых лучи могут ветвиться дальше и дальше. Кластер используется нами на разных этапах урока: - в начале – для стимулирования мыслительной деятельности; - на этапе ознакомления с новым материалом или для закрепления его – для структурирования этого материала; - на этапе обобщения, повторения большой темы – для подведения итогов того, что учащиеся изучили. </a:t>
            </a:r>
            <a:endParaRPr lang="ru-RU" sz="2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60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Прямоугольник 4"/>
          <p:cNvSpPr>
            <a:spLocks noChangeArrowheads="1"/>
          </p:cNvSpPr>
          <p:nvPr/>
        </p:nvSpPr>
        <p:spPr bwMode="auto">
          <a:xfrm>
            <a:off x="179388" y="1844675"/>
            <a:ext cx="65341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Инсерт - приём данной технологии, который  рекомендуют использовать на стадии осмысления содержания, предполагает маркировку текста значками по мере его чтения </a:t>
            </a:r>
            <a:r>
              <a:rPr lang="ru-RU" sz="2400">
                <a:latin typeface="Constantia" pitchFamily="18" charset="0"/>
              </a:rPr>
              <a:t>1. </a:t>
            </a:r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Два значка — « + » (новое) и «v» (уже знал); 2. Три значка — « + » (новое) , «v» (уже знал), «?» (не понял); 3. Четыре значка — « + » (новое) , «v» (уже знал), «?» (не понял) и « - » — думал иначе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484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Прямоугольник 4"/>
          <p:cNvSpPr>
            <a:spLocks noChangeArrowheads="1"/>
          </p:cNvSpPr>
          <p:nvPr/>
        </p:nvSpPr>
        <p:spPr bwMode="auto">
          <a:xfrm>
            <a:off x="0" y="1268413"/>
            <a:ext cx="68580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Во время чтения текста следует рекомендовать обучающимся делать на полях пометки, а после этого заполнить таблицу, в которой значки будут заголовками граф. В таблицу тезисно вносятся сведения из текста. Рассмотрим таблицу при маркировке текста тремя пометами: «v» (уже знал) Поставьте значок «v» на полях, если то о чём вы читаете соответствует вашему знанию. « + » (новое) Поставьте значок «+» на полях, если то о чём вы читаете является для вас новым « ? » (не понял) Поставьте значок «?» на полях, если то о чём вы читаете для вас не совсем понятно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1508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Прямоугольник 4"/>
          <p:cNvSpPr>
            <a:spLocks noChangeArrowheads="1"/>
          </p:cNvSpPr>
          <p:nvPr/>
        </p:nvSpPr>
        <p:spPr bwMode="auto">
          <a:xfrm>
            <a:off x="250825" y="1125538"/>
            <a:ext cx="6607175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Приём «тонких» и «толстых» хорош для уч-ся , которые не умеют различать те вопросы, на которые можно дать однозначный ответ («тонкие» вопросы), и те, на которые ответить столь определенно не представляется возможным («тол- стые» вопросы). Тонкие ? Толстые ? • Кто... • Что... • Когда... • Может... • Будет... • Могли... • Как звали... • Было ли... • Согласны ли вы... • Верно... • Дайте объяснение, почему... • Почему вы думаете... • Почему вы считаете... • В чем разница... • Предположите, что будет, если... • Что, если...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2532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Прямоугольник 5"/>
          <p:cNvSpPr>
            <a:spLocks noChangeArrowheads="1"/>
          </p:cNvSpPr>
          <p:nvPr/>
        </p:nvSpPr>
        <p:spPr bwMode="auto">
          <a:xfrm>
            <a:off x="0" y="1341438"/>
            <a:ext cx="660717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Синквейн  в переводе на русский язык означает – «пять строк», которые выстраиваются пирамидой в определённой последовательности. Правила написания синквейна . Первая строчка-тема одним словом (существительное). Вторая строчка-описание темы в двух словах (два прилагательных). Третья строчка- описание действия (три глагола).Четвёртая строка- фраза,несущая определённый смысл.  . Пятая строчка-ассоциация, синоним темы (обычно существительное). Синквейн  можно использовать по любой теме, на любом уроке. Он позволяет кратко и ёмко выразить мысль, обобщить тему, подвести итог. Его можно использовать как игру и как творческое задание. С его помощью дети учатся кратко выражать свои мысли и эмоции.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3556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Прямоугольник 4"/>
          <p:cNvSpPr>
            <a:spLocks noChangeArrowheads="1"/>
          </p:cNvSpPr>
          <p:nvPr/>
        </p:nvSpPr>
        <p:spPr bwMode="auto">
          <a:xfrm>
            <a:off x="0" y="1989138"/>
            <a:ext cx="68580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70C0"/>
                </a:solidFill>
                <a:latin typeface="Constantia" pitchFamily="18" charset="0"/>
              </a:rPr>
              <a:t>Прием “ Рассказ-предположение по “ключевым” словам”.</a:t>
            </a:r>
            <a:endParaRPr lang="ru-RU" sz="240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По ключевым словам нужно составить рассказ или расставить их в определенной последовательности, а затем, на стадии осмысления искать подтверждение своим предположениям, расширяя материал</a:t>
            </a:r>
            <a:r>
              <a:rPr lang="ru-RU">
                <a:latin typeface="Constantia" pitchFamily="18" charset="0"/>
              </a:rPr>
              <a:t>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1433513"/>
            <a:ext cx="8305800" cy="1981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48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Прямоугольник 5"/>
          <p:cNvSpPr>
            <a:spLocks noChangeArrowheads="1"/>
          </p:cNvSpPr>
          <p:nvPr/>
        </p:nvSpPr>
        <p:spPr bwMode="auto">
          <a:xfrm>
            <a:off x="0" y="1341438"/>
            <a:ext cx="626427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>Педагогическая технология- это совокупность способов организации учебно- познавательного процесса или последовательность определённых действий, операций, связанных с конкретной деятельностью учителя и направленных на достижение поставленных целей (технологическая цепочка).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4580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Прямоугольник 4"/>
          <p:cNvSpPr>
            <a:spLocks noChangeArrowheads="1"/>
          </p:cNvSpPr>
          <p:nvPr/>
        </p:nvSpPr>
        <p:spPr bwMode="auto">
          <a:xfrm>
            <a:off x="0" y="1628775"/>
            <a:ext cx="6858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70C0"/>
                </a:solidFill>
                <a:latin typeface="Constantia" pitchFamily="18" charset="0"/>
              </a:rPr>
              <a:t>Прием “Корзина идей”</a:t>
            </a:r>
            <a:endParaRPr lang="ru-RU" sz="240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Это прием организации индивидуальной и групповой работы учеников на начальной стадии урока. Он позволяет выяснить все, что знают или думают ученики по обсуждаемой теме урока. На доске можно нарисовать значок корзины, в которой условно будет собрано все то, что все ученики вместе знают об изучаемой теме.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(составляется список идей).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5604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Прямоугольник 4"/>
          <p:cNvSpPr>
            <a:spLocks noChangeArrowheads="1"/>
          </p:cNvSpPr>
          <p:nvPr/>
        </p:nvSpPr>
        <p:spPr bwMode="auto">
          <a:xfrm>
            <a:off x="0" y="1720850"/>
            <a:ext cx="685800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70C0"/>
                </a:solidFill>
                <a:latin typeface="Constantia" pitchFamily="18" charset="0"/>
              </a:rPr>
              <a:t>Прием – Игра “ Верите ли вы?” или “Данетка”.</a:t>
            </a:r>
            <a:endParaRPr lang="ru-RU" sz="240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Учитель задает вопросы, на которые обучающиеся должны ответить “да” или “нет”. У каждого на парте таблица, как на доске. Учитель читает вопросы, а ученики ставят в первой строке плюс (да), если согласны с утверждением, и минус (нет), если не согласны. Вторая строка у вас пока останется пустой. В течение урока ученики обращаются к таблице и видят, насколько были правы</a:t>
            </a:r>
            <a:r>
              <a:rPr lang="ru-RU">
                <a:latin typeface="Constanti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6628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Прямоугольник 4"/>
          <p:cNvSpPr>
            <a:spLocks noChangeArrowheads="1"/>
          </p:cNvSpPr>
          <p:nvPr/>
        </p:nvSpPr>
        <p:spPr bwMode="auto">
          <a:xfrm>
            <a:off x="0" y="1582738"/>
            <a:ext cx="68580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70C0"/>
                </a:solidFill>
                <a:latin typeface="Constantia" pitchFamily="18" charset="0"/>
              </a:rPr>
              <a:t>Прием “Верные и неверные высказывания”.</a:t>
            </a:r>
            <a:endParaRPr lang="ru-RU" sz="240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Обучающимся предлагается список утверждений, созданных на основе текста, который они в дальнейшем будут изучать. Учитель просит установить, верны ли данные утверждения, обосновывая свой ответ. После знакомства с основной информацией, возвращаемся к данным утверждениям, и ученики оценивают их достоверность, используя на уроке полученную информацию.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7652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Прямоугольник 4"/>
          <p:cNvSpPr>
            <a:spLocks noChangeArrowheads="1"/>
          </p:cNvSpPr>
          <p:nvPr/>
        </p:nvSpPr>
        <p:spPr bwMode="auto">
          <a:xfrm>
            <a:off x="395288" y="1582738"/>
            <a:ext cx="646271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70C0"/>
                </a:solidFill>
                <a:latin typeface="Constantia" pitchFamily="18" charset="0"/>
              </a:rPr>
              <a:t>Прием “Дерево предсказаний”.</a:t>
            </a:r>
            <a:endParaRPr lang="ru-RU" sz="240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Этот прием помогает строить предположения по поводу развития сюжетной линии в рассказе, повести, тексте.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Правила работы с данным приемом: ствол дерева – тема, ветви – предположения, которые ведутся по двум направлениям – “возможно” и “вероятно” (количество ветвей не ограничено), и листья – обоснование этих предположений, аргументы в пользу того или иного мнения.</a:t>
            </a:r>
            <a:r>
              <a:rPr lang="ru-RU">
                <a:latin typeface="Constantia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Гость\Desktop\large-5670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5085184"/>
            <a:ext cx="82296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mtClean="0">
                <a:solidFill>
                  <a:srgbClr val="002060"/>
                </a:solidFill>
              </a:rPr>
              <a:t>Стадия  вызова.</a:t>
            </a:r>
            <a:r>
              <a:rPr lang="ru-RU" sz="2700" smtClean="0">
                <a:solidFill>
                  <a:srgbClr val="002060"/>
                </a:solidFill>
              </a:rPr>
              <a:t/>
            </a:r>
            <a:br>
              <a:rPr lang="ru-RU" sz="2700" smtClean="0">
                <a:solidFill>
                  <a:srgbClr val="002060"/>
                </a:solidFill>
              </a:rPr>
            </a:br>
            <a:r>
              <a:rPr lang="ru-RU" sz="2700" smtClean="0">
                <a:solidFill>
                  <a:srgbClr val="002060"/>
                </a:solidFill>
              </a:rPr>
              <a:t>Организационная часть урока. </a:t>
            </a:r>
            <a:br>
              <a:rPr lang="ru-RU" sz="2700" smtClean="0">
                <a:solidFill>
                  <a:srgbClr val="002060"/>
                </a:solidFill>
              </a:rPr>
            </a:br>
            <a:r>
              <a:rPr lang="ru-RU" sz="2700" smtClean="0">
                <a:solidFill>
                  <a:srgbClr val="002060"/>
                </a:solidFill>
              </a:rPr>
              <a:t>Введение в тему.</a:t>
            </a:r>
            <a:br>
              <a:rPr lang="ru-RU" sz="2700" smtClean="0">
                <a:solidFill>
                  <a:srgbClr val="002060"/>
                </a:solidFill>
              </a:rPr>
            </a:br>
            <a:r>
              <a:rPr lang="ru-RU" sz="2700" smtClean="0">
                <a:solidFill>
                  <a:srgbClr val="002060"/>
                </a:solidFill>
              </a:rPr>
              <a:t>1. Вопрос классу. </a:t>
            </a:r>
            <a:br>
              <a:rPr lang="ru-RU" sz="2700" smtClean="0">
                <a:solidFill>
                  <a:srgbClr val="002060"/>
                </a:solidFill>
              </a:rPr>
            </a:br>
            <a:r>
              <a:rPr lang="ru-RU" sz="2700" smtClean="0">
                <a:solidFill>
                  <a:srgbClr val="002060"/>
                </a:solidFill>
              </a:rPr>
              <a:t>Ребята</a:t>
            </a:r>
            <a:r>
              <a:rPr lang="ru-RU" sz="3600" smtClean="0">
                <a:solidFill>
                  <a:srgbClr val="002060"/>
                </a:solidFill>
              </a:rPr>
              <a:t> ,</a:t>
            </a:r>
            <a:r>
              <a:rPr lang="ru-RU" sz="2700" smtClean="0">
                <a:solidFill>
                  <a:srgbClr val="002060"/>
                </a:solidFill>
              </a:rPr>
              <a:t>давайте  вспомним ,что мы знаем о  Санкт-Петербурге. Подумайте и запишите это у себя в таблице (каждый вспоминает то , что он уже знает о Санкт-Петербурге.) </a:t>
            </a:r>
            <a:br>
              <a:rPr lang="ru-RU" sz="2700" smtClean="0">
                <a:solidFill>
                  <a:srgbClr val="002060"/>
                </a:solidFill>
              </a:rPr>
            </a:br>
            <a:r>
              <a:rPr lang="ru-RU" sz="2700" smtClean="0">
                <a:solidFill>
                  <a:srgbClr val="002060"/>
                </a:solidFill>
              </a:rPr>
              <a:t>2.Обсуждение в парах. </a:t>
            </a:r>
            <a:br>
              <a:rPr lang="ru-RU" sz="2700" smtClean="0">
                <a:solidFill>
                  <a:srgbClr val="002060"/>
                </a:solidFill>
              </a:rPr>
            </a:br>
            <a:r>
              <a:rPr lang="ru-RU" sz="2700" smtClean="0">
                <a:solidFill>
                  <a:srgbClr val="002060"/>
                </a:solidFill>
              </a:rPr>
              <a:t>-Этот вопрос вы можете обсудить в  парах. При этом все ваши идеи записывайте в тетрадях.  </a:t>
            </a:r>
            <a:br>
              <a:rPr lang="ru-RU" sz="2700" smtClean="0">
                <a:solidFill>
                  <a:srgbClr val="002060"/>
                </a:solidFill>
              </a:rPr>
            </a:br>
            <a:r>
              <a:rPr lang="ru-RU" sz="2700" smtClean="0">
                <a:solidFill>
                  <a:srgbClr val="002060"/>
                </a:solidFill>
              </a:rPr>
              <a:t>3. Обобщение. </a:t>
            </a:r>
            <a:br>
              <a:rPr lang="ru-RU" sz="2700" smtClean="0">
                <a:solidFill>
                  <a:srgbClr val="002060"/>
                </a:solidFill>
              </a:rPr>
            </a:br>
            <a:r>
              <a:rPr lang="ru-RU" sz="2700" smtClean="0">
                <a:solidFill>
                  <a:srgbClr val="002060"/>
                </a:solidFill>
              </a:rPr>
              <a:t>Давайте теперь вместе заполним таблицу на доске( учитель записывает все мнения в таблицу, ребята дополняют свои таблицы записями .)</a:t>
            </a:r>
            <a:r>
              <a:rPr lang="ru-RU" sz="1800" smtClean="0">
                <a:solidFill>
                  <a:srgbClr val="002060"/>
                </a:solidFill>
              </a:rPr>
              <a:t/>
            </a:r>
            <a:br>
              <a:rPr lang="ru-RU" sz="1800" smtClean="0">
                <a:solidFill>
                  <a:srgbClr val="002060"/>
                </a:solidFill>
              </a:rPr>
            </a:br>
            <a:r>
              <a:rPr lang="ru-RU" sz="1800" smtClean="0">
                <a:solidFill>
                  <a:srgbClr val="002060"/>
                </a:solidFill>
              </a:rPr>
              <a:t/>
            </a:r>
            <a:br>
              <a:rPr lang="ru-RU" sz="1800" smtClean="0">
                <a:solidFill>
                  <a:srgbClr val="002060"/>
                </a:solidFill>
              </a:rPr>
            </a:br>
            <a:r>
              <a:rPr lang="ru-RU" sz="1800" smtClean="0">
                <a:solidFill>
                  <a:srgbClr val="002060"/>
                </a:solidFill>
              </a:rPr>
              <a:t>-</a:t>
            </a:r>
            <a:endParaRPr lang="ru-RU" sz="18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Гость\Desktop\large-5670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4653136"/>
            <a:ext cx="82296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smtClean="0">
                <a:solidFill>
                  <a:srgbClr val="002060"/>
                </a:solidFill>
              </a:rPr>
              <a:t>Стадия осмысления. </a:t>
            </a:r>
            <a:r>
              <a:rPr lang="ru-RU" sz="2400" smtClean="0">
                <a:solidFill>
                  <a:srgbClr val="002060"/>
                </a:solidFill>
              </a:rPr>
              <a:t/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Изучение новой темы.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-Теперь я попрошу вас выполнить задание  самостоятельно. Задание на карточках, где предлагается рассмотреть  достопримечательности города и назвать их.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-Подчеркните те памятники ,которые вы не знаете или затрудняетесь назвать.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-Что мы делали?(называли достопримечательности.)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-Где было трудно справиться с заданием? Почему?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Продолжите фразу : Санкт-Петербург-город…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-Откройте учебник и найдите ответ на этот вопрос.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-Посмотрите в свои записи и обменяйтесь информацией в парах. Добавьте в свою таблицу ,что нового вы узнали о нашем городе. </a:t>
            </a:r>
            <a:br>
              <a:rPr lang="ru-RU" sz="2400" smtClean="0">
                <a:solidFill>
                  <a:srgbClr val="002060"/>
                </a:solidFill>
              </a:rPr>
            </a:br>
            <a:endParaRPr lang="ru-RU" sz="24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Гость\Desktop\large-5670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512" y="4797152"/>
            <a:ext cx="8229600" cy="1219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smtClean="0">
                <a:solidFill>
                  <a:srgbClr val="002060"/>
                </a:solidFill>
              </a:rPr>
              <a:t>Стадия рефлексии. </a:t>
            </a:r>
            <a:br>
              <a:rPr lang="ru-RU" sz="32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Мозговая атака: фронтально устно.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-На этом наш урок заканчивается. В течение трёх минут проверьте свои записи и поделитесь друг с другом впечатлениями от выполненных заданий.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-Что нового о Санкт-Петербурге вы узнали сегодня? (дополняется таблица на доске.)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err="1" smtClean="0">
                <a:solidFill>
                  <a:srgbClr val="002060"/>
                </a:solidFill>
              </a:rPr>
              <a:t>_-Как</a:t>
            </a:r>
            <a:r>
              <a:rPr lang="ru-RU" sz="2400" smtClean="0">
                <a:solidFill>
                  <a:srgbClr val="002060"/>
                </a:solidFill>
              </a:rPr>
              <a:t> вы думаете ,этих знаний достаточно, чтобы знать историю города?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-Какая работа тогда нам предстоит на следующем уроке? </a:t>
            </a:r>
            <a:br>
              <a:rPr lang="ru-RU" sz="2400" smtClean="0">
                <a:solidFill>
                  <a:srgbClr val="002060"/>
                </a:solidFill>
              </a:rPr>
            </a:br>
            <a:r>
              <a:rPr lang="ru-RU" sz="2400" smtClean="0">
                <a:solidFill>
                  <a:srgbClr val="002060"/>
                </a:solidFill>
              </a:rPr>
              <a:t>(планируется работа на следующий урок :научиться определять достопримечательности города.)</a:t>
            </a:r>
            <a:endParaRPr lang="ru-RU" sz="32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1748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Прямоугольник 4"/>
          <p:cNvSpPr>
            <a:spLocks noChangeArrowheads="1"/>
          </p:cNvSpPr>
          <p:nvPr/>
        </p:nvSpPr>
        <p:spPr bwMode="auto">
          <a:xfrm>
            <a:off x="0" y="333375"/>
            <a:ext cx="6858000" cy="563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Работа по теории развития критического мышления помогает учащимся приобрести, кроме новых знаний, следующие образовательные результаты: 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• умение работать с увеличивающимся и постоянно обновляющимся информационным потоком в разных областях знаний;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умение пользоваться различными способами интегрирования информации;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умение задавать вопросы, самостоятельно формулировать гипотезу;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умение решать проблемы;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умение вырабатывать собственное мнение на основе осмысления различного опыта, идей и представлений;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2772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5913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Прямоугольник 4"/>
          <p:cNvSpPr>
            <a:spLocks noChangeArrowheads="1"/>
          </p:cNvSpPr>
          <p:nvPr/>
        </p:nvSpPr>
        <p:spPr bwMode="auto">
          <a:xfrm>
            <a:off x="244475" y="-279400"/>
            <a:ext cx="7343775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• умение вырабатывать собственное мнение на основе осмысления различного опыта, идей и представлений;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умение выражать свои мысли (устно и письменно) ясно, уверенно и корректно по отношению к окружающим;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умение аргументировать свою точку зрения и учитывать точки зрения других;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способность самостоятельно заниматься своим обучением 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способность брать на себя ответственность; • способность участвовать в совместном принятии решения; 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способность выстраивать конструктивные взаимоотношения с другими людьми;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 • умение сотрудничать и работать в группе и др.</a:t>
            </a:r>
            <a:endParaRPr lang="ru-RU" sz="24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3796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Прямоугольник 5"/>
          <p:cNvSpPr>
            <a:spLocks noChangeArrowheads="1"/>
          </p:cNvSpPr>
          <p:nvPr/>
        </p:nvSpPr>
        <p:spPr bwMode="auto">
          <a:xfrm>
            <a:off x="250825" y="196850"/>
            <a:ext cx="660717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Литература:</a:t>
            </a:r>
          </a:p>
          <a:p>
            <a:endParaRPr lang="ru-RU" sz="2000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Загашев И.О., Заир-Бек С.И., Муштавинская И.В., Учим детей мыслить критически.-С-Пб: “Альянс “Дельта” совм. С издательством “Речь”, 2003.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Загашев И.О., Заир – Бек С.И. Критическое мышление: технология развития. – СПб: Издательство “Альянс “Дельта”, 2003.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Муштавинская И.В., Трофимчук Г.А. Технология развития критического мышления: Методическое пособие.– СПб: ИРО “Смена”, 2004.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http://www.kmspb.narod.ru./posobie/priem.htm Приемы технологии РКМ.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http://www.kmspb.narod.ru./posobie/nachal.htm Уроки с использованием технологии РКМ. Начальная школа.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http://svetlyschool1.narod.ru/vist_Typina.htm Тяпина В. Н. “Использование методов и приемов технологии развития критического мышления.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172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Прямоугольник 4"/>
          <p:cNvSpPr>
            <a:spLocks noChangeArrowheads="1"/>
          </p:cNvSpPr>
          <p:nvPr/>
        </p:nvSpPr>
        <p:spPr bwMode="auto">
          <a:xfrm>
            <a:off x="565150" y="1484313"/>
            <a:ext cx="631825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В условиях реализации требований ФГОС ООО наиболее актуальными становятся </a:t>
            </a:r>
            <a:r>
              <a:rPr lang="ru-RU" b="1">
                <a:solidFill>
                  <a:srgbClr val="0070C0"/>
                </a:solidFill>
                <a:latin typeface="Constantia" pitchFamily="18" charset="0"/>
              </a:rPr>
              <a:t>технологии: </a:t>
            </a:r>
            <a:endParaRPr lang="ru-RU">
              <a:solidFill>
                <a:srgbClr val="0070C0"/>
              </a:solidFill>
              <a:latin typeface="Constantia" pitchFamily="18" charset="0"/>
            </a:endParaRP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Информационно – коммуникационная технология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Технология развития критического мышления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Проектная технология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Технология развивающего обучения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Здоровьесберегающие технологии  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Технология проблемного обучения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Игровые технологии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Модульная технология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Технология мастерских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Кейс – технология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Технология интегрированного обучения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Педагогика сотрудничества. 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Технологии уровневой дифференциации 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Групповые технологии. </a:t>
            </a:r>
          </a:p>
          <a:p>
            <a:r>
              <a:rPr lang="ru-RU">
                <a:solidFill>
                  <a:srgbClr val="0070C0"/>
                </a:solidFill>
                <a:latin typeface="Constantia" pitchFamily="18" charset="0"/>
              </a:rPr>
              <a:t>v    Традиционные технологии (классно-урочная система)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4820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Прямоугольник 4"/>
          <p:cNvSpPr>
            <a:spLocks noChangeArrowheads="1"/>
          </p:cNvSpPr>
          <p:nvPr/>
        </p:nvSpPr>
        <p:spPr bwMode="auto">
          <a:xfrm>
            <a:off x="179388" y="3105150"/>
            <a:ext cx="667861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solidFill>
                  <a:srgbClr val="0070C0"/>
                </a:solidFill>
                <a:latin typeface="Constantia" pitchFamily="18" charset="0"/>
              </a:rPr>
              <a:t>Творческих успехов и эффективной работы!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5843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6867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7891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8915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9939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0963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1987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3011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4035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196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Прямоугольник 5"/>
          <p:cNvSpPr>
            <a:spLocks noChangeArrowheads="1"/>
          </p:cNvSpPr>
          <p:nvPr/>
        </p:nvSpPr>
        <p:spPr bwMode="auto">
          <a:xfrm>
            <a:off x="468313" y="1844675"/>
            <a:ext cx="638968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Технология развития критического мышления. Критическое мышление – это способность анализировать информацию с позиции логики и личностно-ориентированного подхода с тем, чтобы применять полученные результаты, как к стандартным, так и нестандартным ситуациям, вопросам и проблемам.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5059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6083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7107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8131" name="Picture 2" descr="C:\Users\Гость\Desktop\large-56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849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220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Прямоугольник 4"/>
          <p:cNvSpPr>
            <a:spLocks noChangeArrowheads="1"/>
          </p:cNvSpPr>
          <p:nvPr/>
        </p:nvSpPr>
        <p:spPr bwMode="auto">
          <a:xfrm>
            <a:off x="323850" y="2413000"/>
            <a:ext cx="653415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70C0"/>
                </a:solidFill>
                <a:latin typeface="Constantia" pitchFamily="18" charset="0"/>
              </a:rPr>
              <a:t>Цель технологии – развитие мыслительных навыков учащихся, необходимых не только в учебе, но и в обычной жизни (умение принимать взвешенные решения, работать с информацией, анализировать различные стороны явления).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44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Прямоугольник 4"/>
          <p:cNvSpPr>
            <a:spLocks noChangeArrowheads="1"/>
          </p:cNvSpPr>
          <p:nvPr/>
        </p:nvSpPr>
        <p:spPr bwMode="auto">
          <a:xfrm>
            <a:off x="179388" y="1997075"/>
            <a:ext cx="667861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Основным критерием оценки результата является критичность мышления, которая может быть раскрыта через следующие показатели: Оценка (Где ошибка?) Диагноз (В чём причина?) Самоконтроль (Каковы недостатки?) Критика (Согласны ли вы? Опровергните. Приведите контраргументы) Прогноз (Постройте прогноз).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268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Прямоугольник 4"/>
          <p:cNvSpPr>
            <a:spLocks noChangeArrowheads="1"/>
          </p:cNvSpPr>
          <p:nvPr/>
        </p:nvSpPr>
        <p:spPr bwMode="auto">
          <a:xfrm>
            <a:off x="179388" y="1557338"/>
            <a:ext cx="667861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Конструктивную основу «технологии критического мышления» составляет базовая модель трех стадий организации учебного процесса:  </a:t>
            </a:r>
          </a:p>
          <a:p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·         На этапе </a:t>
            </a:r>
            <a:r>
              <a:rPr lang="ru-RU" sz="2400" b="1" i="1">
                <a:solidFill>
                  <a:srgbClr val="0070C0"/>
                </a:solidFill>
                <a:latin typeface="Constantia" pitchFamily="18" charset="0"/>
              </a:rPr>
              <a:t>вызова</a:t>
            </a:r>
            <a:r>
              <a:rPr lang="ru-RU" sz="2400">
                <a:solidFill>
                  <a:srgbClr val="0070C0"/>
                </a:solidFill>
                <a:latin typeface="Constantia" pitchFamily="18" charset="0"/>
              </a:rPr>
              <a:t> из памяти «вызываются», актуализируются имеющиеся знания и представления об изучаемом, формируется личный интерес, определяются цели рассмотрения той или иной темы.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292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Прямоугольник 4"/>
          <p:cNvSpPr>
            <a:spLocks noChangeArrowheads="1"/>
          </p:cNvSpPr>
          <p:nvPr/>
        </p:nvSpPr>
        <p:spPr bwMode="auto">
          <a:xfrm>
            <a:off x="323850" y="1341438"/>
            <a:ext cx="6605588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На стадии </a:t>
            </a:r>
            <a:r>
              <a:rPr lang="ru-RU" sz="2000" b="1" i="1">
                <a:solidFill>
                  <a:srgbClr val="0070C0"/>
                </a:solidFill>
                <a:latin typeface="Constantia" pitchFamily="18" charset="0"/>
              </a:rPr>
              <a:t>осмысления</a:t>
            </a: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(или реализации смысла), как правило, обучающийся  вступает в контакт с новой информацией. Происходит ее систематизация. Ученик получает возможность задуматься о природе изучаемого объекта, учится формулировать вопросы по мере соотнесения старой и новой информации. Происходит формирование собственной позиции. Очень важно, что уже на этом этапе с помощью ряда приемов уже можно самостоятельно отслеживать процесс понимания материала.</a:t>
            </a:r>
          </a:p>
          <a:p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·        Этап </a:t>
            </a:r>
            <a:r>
              <a:rPr lang="ru-RU" sz="2000" b="1" i="1">
                <a:solidFill>
                  <a:srgbClr val="0070C0"/>
                </a:solidFill>
                <a:latin typeface="Constantia" pitchFamily="18" charset="0"/>
              </a:rPr>
              <a:t>размышления</a:t>
            </a:r>
            <a:r>
              <a:rPr lang="ru-RU" sz="2000">
                <a:solidFill>
                  <a:srgbClr val="0070C0"/>
                </a:solidFill>
                <a:latin typeface="Constantia" pitchFamily="18" charset="0"/>
              </a:rPr>
              <a:t> (рефлексии) характеризуется тем, что учащиеся закрепляют новые знания и активно перестраивают собственные первичные представления с тем, чтобы включить в них новые понятия.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104900" y="2301875"/>
          <a:ext cx="6934200" cy="3017838"/>
        </p:xfrm>
        <a:graphic>
          <a:graphicData uri="http://schemas.openxmlformats.org/drawingml/2006/table">
            <a:tbl>
              <a:tblPr/>
              <a:tblGrid>
                <a:gridCol w="6934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b="1" i="1" u="sng" dirty="0"/>
                        <a:t>Вызов</a:t>
                      </a:r>
                      <a:r>
                        <a:rPr lang="ru-RU" dirty="0"/>
                        <a:t> </a:t>
                      </a:r>
                      <a:br>
                        <a:rPr lang="ru-RU" dirty="0"/>
                      </a:br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/>
                        <a:t>  </a:t>
                      </a:r>
                      <a:r>
                        <a:rPr lang="ru-RU" b="1" dirty="0"/>
                        <a:t>Мотивационная</a:t>
                      </a:r>
                      <a:r>
                        <a:rPr lang="ru-RU" dirty="0"/>
                        <a:t>      (побуждение к работе с новой информацией, пробуждение интереса к теме) </a:t>
                      </a:r>
                      <a:br>
                        <a:rPr lang="ru-RU" dirty="0"/>
                      </a:br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/>
                        <a:t>  </a:t>
                      </a:r>
                      <a:r>
                        <a:rPr lang="ru-RU" b="1" dirty="0"/>
                        <a:t>Информационная </a:t>
                      </a:r>
                      <a:r>
                        <a:rPr lang="ru-RU" dirty="0"/>
                        <a:t>(вызов «на поверхность» имеющихся знании по теме) </a:t>
                      </a:r>
                      <a:br>
                        <a:rPr lang="ru-RU" dirty="0"/>
                      </a:br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/>
                        <a:t>  </a:t>
                      </a:r>
                      <a:r>
                        <a:rPr lang="ru-RU" b="1" dirty="0"/>
                        <a:t>Коммуникационная</a:t>
                      </a:r>
                      <a:br>
                        <a:rPr lang="ru-RU" b="1" dirty="0"/>
                      </a:br>
                      <a:r>
                        <a:rPr lang="ru-RU" dirty="0"/>
                        <a:t>(бесконфликтный обмен мнениями)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317" name="Picture 2" descr="C:\Users\Гость\Desktop\large-56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850" y="1628775"/>
          <a:ext cx="7296150" cy="4483100"/>
        </p:xfrm>
        <a:graphic>
          <a:graphicData uri="http://schemas.openxmlformats.org/drawingml/2006/table">
            <a:tbl>
              <a:tblPr/>
              <a:tblGrid>
                <a:gridCol w="7296472"/>
              </a:tblGrid>
              <a:tr h="44824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b="1" i="1" u="sng" dirty="0">
                          <a:solidFill>
                            <a:srgbClr val="0070C0"/>
                          </a:solidFill>
                        </a:rPr>
                        <a:t>Вызов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 </a:t>
                      </a:r>
                      <a:br>
                        <a:rPr lang="ru-RU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  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</a:rPr>
                        <a:t>Мотивационная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      (побуждение к работе с новой информацией, пробуждение интереса к 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</a:rPr>
                        <a:t>теме.)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 </a:t>
                      </a:r>
                      <a:br>
                        <a:rPr lang="ru-RU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  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</a:rPr>
                        <a:t>Информационная 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(вызов «на поверхность» имеющихся знании по 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</a:rPr>
                        <a:t>теме.)</a:t>
                      </a: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 </a:t>
                      </a:r>
                      <a:br>
                        <a:rPr lang="ru-RU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ru-RU" sz="2400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  </a:t>
                      </a:r>
                      <a:r>
                        <a:rPr lang="ru-RU" sz="2400" b="1" dirty="0">
                          <a:solidFill>
                            <a:srgbClr val="0070C0"/>
                          </a:solidFill>
                        </a:rPr>
                        <a:t>Коммуникационная</a:t>
                      </a:r>
                      <a:br>
                        <a:rPr lang="ru-RU" sz="2400" b="1" dirty="0">
                          <a:solidFill>
                            <a:srgbClr val="0070C0"/>
                          </a:solidFill>
                        </a:rPr>
                      </a:br>
                      <a:r>
                        <a:rPr lang="ru-RU" sz="2400" dirty="0">
                          <a:solidFill>
                            <a:srgbClr val="0070C0"/>
                          </a:solidFill>
                        </a:rPr>
                        <a:t>(бесконфликтный обмен 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</a:rPr>
                        <a:t>мнениями.)</a:t>
                      </a:r>
                      <a:r>
                        <a:rPr lang="ru-RU" sz="1600" dirty="0" smtClean="0"/>
                        <a:t>)</a:t>
                      </a:r>
                      <a:r>
                        <a:rPr lang="ru-RU" sz="1600" dirty="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431</TotalTime>
  <Words>1420</Words>
  <Application>Microsoft Office PowerPoint</Application>
  <PresentationFormat>Экран (4:3)</PresentationFormat>
  <Paragraphs>91</Paragraphs>
  <Slides>43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8" baseType="lpstr">
      <vt:lpstr>Arial</vt:lpstr>
      <vt:lpstr>Constantia</vt:lpstr>
      <vt:lpstr>Wingdings 2</vt:lpstr>
      <vt:lpstr>Calibri</vt:lpstr>
      <vt:lpstr>Бумажная</vt:lpstr>
      <vt:lpstr>Формирование  технологических приёмов  анализа  информации на этапе  творческого  развития личности.   Учитель начальных классов Димурина Лилия Андреевна .  ГБОУ СОШ № 180 Красногвардейского района г. Санкт-Петербурга 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Стадия  вызова. Организационная часть урока.  Введение в тему. 1. Вопрос классу.  Ребята ,давайте  вспомним ,что мы знаем о  Санкт-Петербурге. Подумайте и запишите это у себя в таблице (каждый вспоминает то , что он уже знает о Санкт-Петербурге.)  2.Обсуждение в парах.  -Этот вопрос вы можете обсудить в  парах. При этом все ваши идеи записывайте в тетрадях.   3. Обобщение.  Давайте теперь вместе заполним таблицу на доске( учитель записывает все мнения в таблицу, ребята дополняют свои таблицы записями .)  -</vt:lpstr>
      <vt:lpstr>Стадия осмысления.  Изучение новой темы.  -Теперь я попрошу вас выполнить задание  самостоятельно. Задание на карточках, где предлагается рассмотреть  достопримечательности города и назвать их.  -Подчеркните те памятники ,которые вы не знаете или затрудняетесь назвать.  -Что мы делали?(называли достопримечательности.)  -Где было трудно справиться с заданием? Почему?  Продолжите фразу : Санкт-Петербург-город…  -Откройте учебник и найдите ответ на этот вопрос.  -Посмотрите в свои записи и обменяйтесь информацией в парах. Добавьте в свою таблицу ,что нового вы узнали о нашем городе.  </vt:lpstr>
      <vt:lpstr>Стадия рефлексии.  Мозговая атака: фронтально устно.  -На этом наш урок заканчивается. В течение трёх минут проверьте свои записи и поделитесь друг с другом впечатлениями от выполненных заданий.  -Что нового о Санкт-Петербурге вы узнали сегодня? (дополняется таблица на доске.)  _-Как вы думаете ,этих знаний достаточно, чтобы знать историю города?  -Какая работа тогда нам предстоит на следующем уроке?  (планируется работа на следующий урок :научиться определять достопримечательности города.)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димурина</dc:creator>
  <cp:lastModifiedBy>Лилия</cp:lastModifiedBy>
  <cp:revision>39</cp:revision>
  <dcterms:created xsi:type="dcterms:W3CDTF">2015-08-13T12:27:22Z</dcterms:created>
  <dcterms:modified xsi:type="dcterms:W3CDTF">2015-08-26T20:23:35Z</dcterms:modified>
</cp:coreProperties>
</file>