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2" r:id="rId3"/>
    <p:sldMasterId id="2147483744" r:id="rId4"/>
    <p:sldMasterId id="2147483780" r:id="rId5"/>
  </p:sldMasterIdLst>
  <p:notesMasterIdLst>
    <p:notesMasterId r:id="rId27"/>
  </p:notesMasterIdLst>
  <p:sldIdLst>
    <p:sldId id="265" r:id="rId6"/>
    <p:sldId id="278" r:id="rId7"/>
    <p:sldId id="267" r:id="rId8"/>
    <p:sldId id="257" r:id="rId9"/>
    <p:sldId id="273" r:id="rId10"/>
    <p:sldId id="268" r:id="rId11"/>
    <p:sldId id="264" r:id="rId12"/>
    <p:sldId id="270" r:id="rId13"/>
    <p:sldId id="269" r:id="rId14"/>
    <p:sldId id="272" r:id="rId15"/>
    <p:sldId id="271" r:id="rId16"/>
    <p:sldId id="282" r:id="rId17"/>
    <p:sldId id="260" r:id="rId18"/>
    <p:sldId id="261" r:id="rId19"/>
    <p:sldId id="262" r:id="rId20"/>
    <p:sldId id="283" r:id="rId21"/>
    <p:sldId id="263" r:id="rId22"/>
    <p:sldId id="281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33"/>
    <a:srgbClr val="006600"/>
    <a:srgbClr val="000099"/>
    <a:srgbClr val="0066FF"/>
    <a:srgbClr val="FFFF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60"/>
  </p:normalViewPr>
  <p:slideViewPr>
    <p:cSldViewPr>
      <p:cViewPr>
        <p:scale>
          <a:sx n="50" d="100"/>
          <a:sy n="50" d="100"/>
        </p:scale>
        <p:origin x="-2202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06/relationships/legacyDocTextInfo" Target="legacyDocTextInfo.bin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5" Type="http://schemas.microsoft.com/office/2006/relationships/legacyDiagramText" Target="legacyDiagramText13.bin"/><Relationship Id="rId4" Type="http://schemas.microsoft.com/office/2006/relationships/legacyDiagramText" Target="legacyDiagramText12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937D40-1A44-4EDF-B6BB-42AF0D2DBF94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1B68F6-4813-4C44-AED2-FE26C2BA2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516CEA-1441-4A1C-BAAE-D6C6B3C9CD64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BFC6DD-3B6E-49E4-AFFB-751E4775D6BE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6A692E-D4E1-4AA5-B231-64958CF21CB1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D609-734C-42B9-9CA6-F47540EAFBFD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A4AF5-8CCF-4858-BF1F-69D1B3A753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ED4D8-CBB8-485B-A085-D12D3EE1CEE2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88BC6-6DA3-4027-B668-8221B22A29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04213-A6D9-43CF-B9E9-07E64F86AC48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E423B-10BF-4890-890E-D948793F6F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F164D-D695-4E04-8AB6-5A706CC0B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405D5-301E-46FA-8884-1BF9479535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1C3C-6F29-4D49-A0F9-EE7820945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0DBDC-5A27-4F16-8695-2F8AF4ADAC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6CCA6-14C6-4DCA-9AB1-F821638EE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628C-1D49-4192-9E5B-F785246BF5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F573A-757E-40E7-9DBF-C012E9C9C6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FF1AA-9012-4BFA-AE06-FD7BFB930F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27C7A-DEC3-465F-A21D-41A6BFDAFB50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6AD6-661B-4275-BB36-ED18A545CA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5901-6F29-4F72-ACB5-8E95476A7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F76E-F2BA-41C5-AE0C-DB21EB3D5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2500-02D5-4BAA-96CE-EABC5131F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BAAF-2C32-42C2-B330-F8CB272EEED4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B9EB-CF62-406E-9FBE-639042C311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696A2-AAAA-4950-9F5E-4BBE6FE3FA86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08F4-74B0-4A6C-902F-BF56B8F0D5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791B4-815B-40C4-9D66-CC78DE92E53C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A34A-652E-4533-999B-EFFA28AD73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E4639-FE59-4AA4-B971-9945F8C8D376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6C8B-BD8E-4574-892C-E92A4CA3A9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9BCA8-3F94-4D61-927E-9863D8123C15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3AA1-B52C-4554-8705-3453A30B7A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E7C17-B011-4D44-A02A-64404FBA1ABE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EA472-45BD-444C-B529-D6A2C36282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594C3-44AE-4F7F-B468-E299F27012E3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C7D6E-2A9C-441D-A366-B03E6483E4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6E2BA-F441-45A4-8E16-E5CD1DC9B768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D03A6-5C31-4440-B4D7-3AC9AA6AA5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E8396-5E80-456B-B502-D7F012AE86D6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B9AB0-BD63-4118-97CE-442188C1E4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B2402-81E0-4506-BC8C-C27C151E881C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7C4D5-602A-4F67-8451-0373EB8DB2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0A290-6536-4EC7-B4E7-E76C10EB01E7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551DF-0227-49EC-A1B1-69A67281CD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958A-67E7-4BCE-9B54-E2A300A1970B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03C64-A0A8-40A5-BB5B-6F729BDB66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5C00-FB0A-4354-8742-BEF37C84EE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70B86-4796-4866-9FF6-BA8F1114C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C920C-3290-4952-B536-0D3A9D495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A74DF-1E0F-4386-9EA3-B5D4B54FC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2135D-4F41-463C-895F-CB78CDEF1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686E4-C140-471B-9293-D76213FB72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D7975-5ED9-4E2E-82BF-26DF1FC22C35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E7581-5471-4CA8-9DCE-4F213FE30B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11EEA-60C4-4A8C-9984-5D1FF88DF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2530-BE62-46E1-BF22-BF4290025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88A9E-5855-47EB-B133-33124326F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8225C-189A-4130-8AC0-502549C93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3832-2F72-448F-9099-873EF7640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77DA-D8D4-41A9-B75F-263074559CD0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EBA19-9598-405D-9717-5CA0A9F276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4D153-45C2-488E-9FC3-17650C3DC0D3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49106-15F7-4570-8DBC-B12FBA3094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2C4DC-6833-4F01-9F54-0B75A114726A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3025D-FC4E-4B03-B889-D53C9256BD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212DA-4400-443E-B281-FAE4DCFDAECD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5DAD9-BA9A-4B36-AB21-1049A62651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B6C5A-6E41-4C52-9347-0C7D67F3C77F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83470-3A4F-439A-B892-4E70A02DA9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4E0B2-2BEA-42F6-8FDE-DEBA7734E679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C8CA0-F60B-4C31-978A-7B85D6B88A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AE73-161A-476A-9B1A-45FCDEE81172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E205F-8A0B-4AF6-A3E3-C81473B7AC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D7D3D-8921-46A3-A32B-1B7E272B858C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7C972-140A-422F-863E-3CFA50EBE2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A3D5B-EC12-41B9-BFCF-012B61182F2B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998E1-A097-42F3-8C8C-58C16F189B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1A387-195C-4F1D-B04C-C2E61A1D4D97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32FC8-4B01-44D7-B119-021D2000F5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6971A-0CB0-46E8-BDDC-73D3AA945BCA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7341E-666C-4940-99D5-A0A0CB2AF4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B74F-D93D-4FBA-B031-73AB67B19E43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4F1D-2868-4543-B5EF-D4D94BA9FA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DF5E7-917A-4D58-A42E-9BFA4704AA11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BEC7E-E765-4F12-B17C-3A1A2E6F63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26E92-CBA1-44B7-9A18-A1573872B674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CA5F1-D514-4312-8895-98B1D6CD1A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BB52-F90D-4A25-B5EA-086EF3AF49FA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38FD-4620-4ACD-8A1D-C7E667DC5A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4D202-17F4-4F0B-9D4B-C1CCD7EFB738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2BD1F-E21A-498D-A4C9-5FC6C6A0B2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42DE7636-3D3F-43BB-AAB6-F167EA041DA8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C229225F-A2E3-4D6F-A5FE-FA825E6901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ransition advClick="0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292781B1-01A4-4657-9AB1-249E42DBD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transition advClick="0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AF3B6607-9241-43E6-ABF9-DCCEC7A7F8B2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1FE16F9B-7DF9-4C94-B7A6-979A4F00D1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transition advClick="0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6CBDE2AC-FFD6-412E-9A81-8CF9A00D8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ransition advClick="0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314C9180-D454-4A1F-A4EE-BD178D7BA31F}" type="datetimeFigureOut">
              <a:rPr lang="ru-RU"/>
              <a:pPr>
                <a:defRPr/>
              </a:pPr>
              <a:t>03.09.2015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0905924-94C8-45E5-B921-9F5569C4C4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</p:sldLayoutIdLst>
  <p:transition advClick="0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horisme.ru/by-authors/russo/?q=897" TargetMode="External"/><Relationship Id="rId2" Type="http://schemas.openxmlformats.org/officeDocument/2006/relationships/hyperlink" Target="http://ru.wikipedia.org/wiki/%D0%9B%D0%B5%D0%B2_%D0%9D%D0%B8%D0%BA%D0%BE%D0%BB%D0%B0%D0%B5%D0%B2%D0%B8%D1%87_%D0%A2%D0%BE%D0%BB%D1%81%D1%82%D0%BE%D0%B9" TargetMode="External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TextBox 4"/>
          <p:cNvGrpSpPr>
            <a:grpSpLocks/>
          </p:cNvGrpSpPr>
          <p:nvPr/>
        </p:nvGrpSpPr>
        <p:grpSpPr bwMode="auto">
          <a:xfrm>
            <a:off x="1187450" y="692150"/>
            <a:ext cx="7273925" cy="5040313"/>
            <a:chOff x="3782" y="3302"/>
            <a:chExt cx="1748" cy="742"/>
          </a:xfrm>
        </p:grpSpPr>
        <p:pic>
          <p:nvPicPr>
            <p:cNvPr id="15365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82" y="3302"/>
              <a:ext cx="1748" cy="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6" name="Text Box 4"/>
            <p:cNvSpPr txBox="1">
              <a:spLocks noChangeArrowheads="1"/>
            </p:cNvSpPr>
            <p:nvPr/>
          </p:nvSpPr>
          <p:spPr bwMode="auto">
            <a:xfrm>
              <a:off x="3857" y="3362"/>
              <a:ext cx="1589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altLang="ru-RU">
                <a:solidFill>
                  <a:srgbClr val="006600"/>
                </a:solidFill>
              </a:endParaRPr>
            </a:p>
          </p:txBody>
        </p:sp>
      </p:grpSp>
      <p:sp>
        <p:nvSpPr>
          <p:cNvPr id="15363" name="Rectangle 15"/>
          <p:cNvSpPr>
            <a:spLocks noChangeArrowheads="1"/>
          </p:cNvSpPr>
          <p:nvPr/>
        </p:nvSpPr>
        <p:spPr bwMode="auto">
          <a:xfrm>
            <a:off x="4427538" y="1557338"/>
            <a:ext cx="3573462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 dirty="0" err="1">
                <a:solidFill>
                  <a:srgbClr val="006600"/>
                </a:solidFill>
                <a:latin typeface="Monotype Corsiva" pitchFamily="66" charset="0"/>
              </a:rPr>
              <a:t>Портфолио</a:t>
            </a:r>
            <a:endParaRPr lang="ru-RU" altLang="ru-RU" sz="3600" b="1" dirty="0">
              <a:solidFill>
                <a:srgbClr val="006600"/>
              </a:solidFill>
              <a:latin typeface="Monotype Corsiva" pitchFamily="66" charset="0"/>
            </a:endParaRPr>
          </a:p>
          <a:p>
            <a:pPr algn="ctr"/>
            <a:r>
              <a:rPr lang="ru-RU" altLang="ru-RU" sz="2800" b="1" dirty="0">
                <a:solidFill>
                  <a:srgbClr val="006600"/>
                </a:solidFill>
                <a:latin typeface="Monotype Corsiva" pitchFamily="66" charset="0"/>
              </a:rPr>
              <a:t>учителя начальных классов</a:t>
            </a:r>
          </a:p>
          <a:p>
            <a:pPr algn="ctr"/>
            <a:r>
              <a:rPr lang="ru-RU" altLang="ru-RU" sz="2800" b="1" dirty="0">
                <a:solidFill>
                  <a:srgbClr val="006600"/>
                </a:solidFill>
                <a:latin typeface="Monotype Corsiva" pitchFamily="66" charset="0"/>
              </a:rPr>
              <a:t>МБОУ СОШ №4</a:t>
            </a:r>
          </a:p>
          <a:p>
            <a:pPr algn="ctr"/>
            <a:r>
              <a:rPr lang="ru-RU" altLang="ru-RU" sz="2800" b="1" dirty="0">
                <a:solidFill>
                  <a:srgbClr val="006600"/>
                </a:solidFill>
                <a:latin typeface="Monotype Corsiva" pitchFamily="66" charset="0"/>
              </a:rPr>
              <a:t>г. Рассказово</a:t>
            </a:r>
          </a:p>
          <a:p>
            <a:pPr algn="ctr"/>
            <a:r>
              <a:rPr lang="ru-RU" altLang="ru-RU" sz="2800" b="1" dirty="0">
                <a:solidFill>
                  <a:srgbClr val="006600"/>
                </a:solidFill>
                <a:latin typeface="Monotype Corsiva" pitchFamily="66" charset="0"/>
              </a:rPr>
              <a:t>Максимовой </a:t>
            </a:r>
          </a:p>
          <a:p>
            <a:pPr algn="ctr"/>
            <a:r>
              <a:rPr lang="ru-RU" altLang="ru-RU" sz="2800" b="1" dirty="0">
                <a:solidFill>
                  <a:srgbClr val="006600"/>
                </a:solidFill>
                <a:latin typeface="Monotype Corsiva" pitchFamily="66" charset="0"/>
              </a:rPr>
              <a:t>Ирины Владимировны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ru-RU" altLang="ru-RU" sz="3200" dirty="0">
                <a:latin typeface="Monotype Corsiva" pitchFamily="66" charset="0"/>
              </a:rPr>
              <a:t> </a:t>
            </a:r>
          </a:p>
        </p:txBody>
      </p:sp>
      <p:pic>
        <p:nvPicPr>
          <p:cNvPr id="15364" name="Picture 16" descr="DSCF5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285860"/>
            <a:ext cx="220662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8" name="Organization Chart 6"/>
          <p:cNvGraphicFramePr>
            <a:graphicFrameLocks/>
          </p:cNvGraphicFramePr>
          <p:nvPr/>
        </p:nvGraphicFramePr>
        <p:xfrm>
          <a:off x="314325" y="533400"/>
          <a:ext cx="8372475" cy="559752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01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WordArt 6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22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Boyarsky"/>
              </a:rPr>
              <a:t>Результативность работы по внедрению </a:t>
            </a:r>
          </a:p>
          <a:p>
            <a:pPr algn="ctr"/>
            <a:r>
              <a:rPr lang="ru-RU" sz="3600" b="1" i="1" kern="1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Boyarsky"/>
              </a:rPr>
              <a:t>ИКТ в учебно-воспитательный процесс</a:t>
            </a: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250825" y="1989138"/>
            <a:ext cx="813752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>
                <a:solidFill>
                  <a:srgbClr val="CC6600"/>
                </a:solidFill>
              </a:rPr>
              <a:t>Проведение уроков с использованием ИКТ.</a:t>
            </a:r>
          </a:p>
          <a:p>
            <a:pPr>
              <a:buFontTx/>
              <a:buChar char="•"/>
            </a:pPr>
            <a:endParaRPr lang="ru-RU" b="1">
              <a:solidFill>
                <a:srgbClr val="CC6600"/>
              </a:solidFill>
            </a:endParaRPr>
          </a:p>
          <a:p>
            <a:pPr>
              <a:buFontTx/>
              <a:buChar char="•"/>
            </a:pPr>
            <a:r>
              <a:rPr lang="ru-RU" b="1">
                <a:solidFill>
                  <a:srgbClr val="CC6600"/>
                </a:solidFill>
              </a:rPr>
              <a:t>Применение ИКТ во внеклассной работе.</a:t>
            </a:r>
          </a:p>
          <a:p>
            <a:pPr>
              <a:buFontTx/>
              <a:buChar char="•"/>
            </a:pPr>
            <a:endParaRPr lang="ru-RU" b="1">
              <a:solidFill>
                <a:srgbClr val="CC6600"/>
              </a:solidFill>
            </a:endParaRPr>
          </a:p>
          <a:p>
            <a:pPr>
              <a:buFontTx/>
              <a:buChar char="•"/>
            </a:pPr>
            <a:r>
              <a:rPr lang="ru-RU" b="1">
                <a:solidFill>
                  <a:srgbClr val="CC6600"/>
                </a:solidFill>
              </a:rPr>
              <a:t>Создание базы информационных технологий по темам на уроках русского языка, математики,  окружающего мира, литературного чтения, изобразительного искусства и во внеклассной работе.</a:t>
            </a:r>
          </a:p>
          <a:p>
            <a:pPr>
              <a:buFontTx/>
              <a:buChar char="•"/>
            </a:pPr>
            <a:endParaRPr lang="ru-RU" b="1">
              <a:solidFill>
                <a:srgbClr val="CC6600"/>
              </a:solidFill>
            </a:endParaRPr>
          </a:p>
          <a:p>
            <a:pPr>
              <a:buFontTx/>
              <a:buChar char="•"/>
            </a:pPr>
            <a:r>
              <a:rPr lang="ru-RU" b="1">
                <a:solidFill>
                  <a:srgbClr val="CC6600"/>
                </a:solidFill>
              </a:rPr>
              <a:t>Проектная деятельность.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WordArt 6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22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latin typeface="Times New Roman"/>
                <a:cs typeface="Times New Roman"/>
              </a:rPr>
              <a:t>Результаты педагогической деятельности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214313" y="1500188"/>
            <a:ext cx="81375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Динамика достижений учащихся</a:t>
            </a:r>
          </a:p>
          <a:p>
            <a:pPr>
              <a:defRPr/>
            </a:pPr>
            <a:endParaRPr lang="ru-RU" sz="32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>
              <a:defRPr/>
            </a:pPr>
            <a:endParaRPr lang="ru-RU" sz="32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2071688"/>
          <a:ext cx="8001056" cy="358152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49911"/>
                <a:gridCol w="1160195"/>
                <a:gridCol w="1466241"/>
                <a:gridCol w="4124709"/>
              </a:tblGrid>
              <a:tr h="971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2012-2013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учебный год 1класс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2013-2014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учебный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2класс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2014-2015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учебный год 3класс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</a:tr>
              <a:tr h="2413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отметок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 стабильно 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</a:tr>
              <a:tr h="26949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отметок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 стабильно 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</a:tr>
              <a:tr h="20642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Литературное чтение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отметок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 по литературному чтению остается стабильно высоким на протяжении всех лет обучения, умеют абстрактно мыслить, владеют всеми видами пересказа.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32" marR="58932" marT="0" marB="0" horzOverflow="overflow"/>
                </a:tc>
              </a:tr>
            </a:tbl>
          </a:graphicData>
        </a:graphic>
      </p:graphicFrame>
      <p:sp>
        <p:nvSpPr>
          <p:cNvPr id="24622" name="Прямоугольник 6"/>
          <p:cNvSpPr>
            <a:spLocks noChangeArrowheads="1"/>
          </p:cNvSpPr>
          <p:nvPr/>
        </p:nvSpPr>
        <p:spPr bwMode="auto">
          <a:xfrm>
            <a:off x="571500" y="5643563"/>
            <a:ext cx="8001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400" b="1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40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 Наблюдается стабильный уровень качества знаний учащихся. Неуспевающих по предметам нет. 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258888" y="404813"/>
            <a:ext cx="6246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006600"/>
                </a:solidFill>
              </a:rPr>
              <a:t>На муниципальном, региональном  федеральном уровне награждена  грамотами и благодарностями:</a:t>
            </a:r>
            <a:endParaRPr lang="ru-RU" b="1">
              <a:solidFill>
                <a:srgbClr val="006600"/>
              </a:solidFill>
            </a:endParaRPr>
          </a:p>
        </p:txBody>
      </p:sp>
      <p:graphicFrame>
        <p:nvGraphicFramePr>
          <p:cNvPr id="16958" name="Group 574"/>
          <p:cNvGraphicFramePr>
            <a:graphicFrameLocks noGrp="1"/>
          </p:cNvGraphicFramePr>
          <p:nvPr/>
        </p:nvGraphicFramePr>
        <p:xfrm>
          <a:off x="323850" y="1314450"/>
          <a:ext cx="8135938" cy="5052415"/>
        </p:xfrm>
        <a:graphic>
          <a:graphicData uri="http://schemas.openxmlformats.org/drawingml/2006/table">
            <a:tbl>
              <a:tblPr/>
              <a:tblGrid>
                <a:gridCol w="855663"/>
                <a:gridCol w="2143125"/>
                <a:gridCol w="2295525"/>
                <a:gridCol w="1836737"/>
                <a:gridCol w="1004888"/>
              </a:tblGrid>
              <a:tr h="5121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2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Благодарственное письмо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добросовестный труд и умелую организацию летнего отдыха и оздоровления детей и подростков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Зав. отделом образования М.А. Цикунова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Благодарственное письмо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подготовку и проведение урока-мастерской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Наша Родина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семинаре заместителей директоров по воспитательной работе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МОУ СОШ№1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6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Благодарность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подготовку обучающихся к школьной научно-практической конференции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науки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2008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МОУ сош №1 И.П. Рагимова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8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достигнутые успехи в обучении и воспитании подрастающего поколения и в связи с профессиональным праздником Днем учителя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Глава города В.В.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Кубышкина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8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Благодарность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преданность делу научного познания и способность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заразить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учащихся интересом к проблеме исследования, проявленные при защите учебно-исследовательских работ.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МОУ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№1 И.П. Рагимова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10" name="Group 202"/>
          <p:cNvGraphicFramePr>
            <a:graphicFrameLocks noGrp="1"/>
          </p:cNvGraphicFramePr>
          <p:nvPr/>
        </p:nvGraphicFramePr>
        <p:xfrm>
          <a:off x="214282" y="1071546"/>
          <a:ext cx="8351837" cy="5603590"/>
        </p:xfrm>
        <a:graphic>
          <a:graphicData uri="http://schemas.openxmlformats.org/drawingml/2006/table">
            <a:tbl>
              <a:tblPr/>
              <a:tblGrid>
                <a:gridCol w="879475"/>
                <a:gridCol w="2198687"/>
                <a:gridCol w="2357438"/>
                <a:gridCol w="1884362"/>
                <a:gridCol w="10318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Благодарственное письмо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достижение высоких результатов в трудовой деятельности и в связи с профессиональным праздником - Днем учителя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Тамбовская областная Дума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организацию и проведение конкурса по языкознанию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Медвежонок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 регионального оргкомитета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В.А. Каряев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достигнутые успехи в обучении и воспитании подрастающего поколения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МОУ СОШ №4 А.Н. Подшивалин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7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Благодарственное письмо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Благодарность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активное участие в городском конкурсе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юношеского творчества по пожарной безопасности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многолетний добросовестный труд в системе образования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За подготовку учащихся к школьной научно-практической конференции «Юный исследователь»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Рассказовского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местного отделения ВДПО Т.Н. Худякова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 управления народного образования Н. Е. Астафьева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школы МБОУ СОШ №4 Л. А.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Болтнева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6" name="Rectangle 200"/>
          <p:cNvSpPr>
            <a:spLocks noChangeArrowheads="1"/>
          </p:cNvSpPr>
          <p:nvPr/>
        </p:nvSpPr>
        <p:spPr bwMode="auto">
          <a:xfrm>
            <a:off x="250825" y="188913"/>
            <a:ext cx="8486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006600"/>
                </a:solidFill>
              </a:rPr>
              <a:t>На муниципальном, региональном  федеральном уровне награждена  грамотами и благодарностями:</a:t>
            </a:r>
            <a:endParaRPr lang="ru-RU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313" y="908050"/>
            <a:ext cx="8434387" cy="519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Участие в конференциях, конкурсах и грантах</a:t>
            </a:r>
            <a:r>
              <a:rPr lang="ru-RU"/>
              <a:t> 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900113" y="2565400"/>
            <a:ext cx="6524625" cy="3294063"/>
          </a:xfrm>
          <a:prstGeom prst="foldedCorner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CC6600"/>
                </a:solidFill>
              </a:rPr>
              <a:t>Победитель областного конкурса «Народный учитель Тамбовской области – 2013»</a:t>
            </a:r>
          </a:p>
          <a:p>
            <a:pPr>
              <a:defRPr/>
            </a:pPr>
            <a:endParaRPr lang="ru-RU" sz="3600" b="1">
              <a:solidFill>
                <a:srgbClr val="CC6600"/>
              </a:solidFill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WordArt 6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22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Результаты внеурочной деятельности</a:t>
            </a: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250825" y="1989138"/>
            <a:ext cx="81375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В своей  внеурочной работе стремлюсь развивать творчество учащихся, личность ребенка во всех ее аспектах: сохранение здоровья, развитие интеллекта и познавательных способностей, социально – личностную адаптацию в урочной и внеурочной деятельности. Данное направление в работе с детьми – неотъемлемая составляющая система моей  педагогической деятельности.  </a:t>
            </a:r>
          </a:p>
          <a:p>
            <a:pPr algn="just"/>
            <a:r>
              <a:rPr lang="ru-RU" sz="2400" b="1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Активно сотрудничаю с  учреждениями культуры: музеи области, городская  библиотека, драмтеатр г. Тамбова, кинотеатр «Смена». За  творческие успехи классный коллектив отмечен  грамотами, дипломами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42988" y="357188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участия учеников и воспитанников в олимпиадах, конференциях, конкурсах, соревнованиях, грантах</a:t>
            </a:r>
          </a:p>
        </p:txBody>
      </p:sp>
      <p:sp>
        <p:nvSpPr>
          <p:cNvPr id="28675" name="Rectangle 451"/>
          <p:cNvSpPr>
            <a:spLocks noChangeArrowheads="1"/>
          </p:cNvSpPr>
          <p:nvPr/>
        </p:nvSpPr>
        <p:spPr bwMode="auto">
          <a:xfrm>
            <a:off x="0" y="7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20351" name="Group 895"/>
          <p:cNvGraphicFramePr>
            <a:graphicFrameLocks noGrp="1"/>
          </p:cNvGraphicFramePr>
          <p:nvPr/>
        </p:nvGraphicFramePr>
        <p:xfrm>
          <a:off x="250825" y="1196975"/>
          <a:ext cx="8569325" cy="5164138"/>
        </p:xfrm>
        <a:graphic>
          <a:graphicData uri="http://schemas.openxmlformats.org/drawingml/2006/table">
            <a:tbl>
              <a:tblPr/>
              <a:tblGrid>
                <a:gridCol w="649288"/>
                <a:gridCol w="2925762"/>
                <a:gridCol w="1949450"/>
                <a:gridCol w="1747838"/>
                <a:gridCol w="1296987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(муниципальный, региональный,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 участника; класс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row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чтецов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Классики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детям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Киреев Андрей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финала конкурса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медвежонок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языкознание для всех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Киреев Андрей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 место по школе)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медвежонок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языкознание для всех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Рудчик Елена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место по школе)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медвежонок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языкознание для всех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Калашникова Ангелина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 место по школе)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медвежонок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языкознание для всех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Федосеева Карина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 место по школе)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Творческий конкурс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Лучшая новогодняя елочная игрушка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Кургузов Максим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победитель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rowSpan="7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каллиграфического письма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Золотое перо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Киреев Андрей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каллиграфического письма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Золотое перо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Смолянов Дмитрий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Научно-практическая конференция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Юный исследователь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Калашникова Ангелина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 место)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Научно-практическая конференция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Юный исследователь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Баранов Арсений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Научно-практическая конференция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Юный исследователь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Колесников Александр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дорожного движения глазами юного пешехода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Баранов Арсений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дорожного движения глазами юного пешехода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Колесников Александр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57" name="Rectangle 890"/>
          <p:cNvSpPr>
            <a:spLocks noChangeArrowheads="1"/>
          </p:cNvSpPr>
          <p:nvPr/>
        </p:nvSpPr>
        <p:spPr bwMode="auto">
          <a:xfrm>
            <a:off x="0" y="678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42988" y="357188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участия учеников и воспитанников в олимпиадах, конференциях, конкурсах, соревнованиях, грантах</a:t>
            </a:r>
          </a:p>
        </p:txBody>
      </p:sp>
      <p:sp>
        <p:nvSpPr>
          <p:cNvPr id="29699" name="Rectangle 451"/>
          <p:cNvSpPr>
            <a:spLocks noChangeArrowheads="1"/>
          </p:cNvSpPr>
          <p:nvPr/>
        </p:nvSpPr>
        <p:spPr bwMode="auto">
          <a:xfrm>
            <a:off x="0" y="7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9700" name="Rectangle 890"/>
          <p:cNvSpPr>
            <a:spLocks noChangeArrowheads="1"/>
          </p:cNvSpPr>
          <p:nvPr/>
        </p:nvSpPr>
        <p:spPr bwMode="auto">
          <a:xfrm>
            <a:off x="0" y="678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313" y="1214438"/>
          <a:ext cx="8643999" cy="5315840"/>
        </p:xfrm>
        <a:graphic>
          <a:graphicData uri="http://schemas.openxmlformats.org/drawingml/2006/table">
            <a:tbl>
              <a:tblPr/>
              <a:tblGrid>
                <a:gridCol w="2361922"/>
                <a:gridCol w="2290483"/>
                <a:gridCol w="1592810"/>
                <a:gridCol w="1239691"/>
                <a:gridCol w="1159093"/>
              </a:tblGrid>
              <a:tr h="4371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Год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Наименование мероприятия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Уровень (муниципальный, региональный,федеральный)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Фамилия, имя участника; класс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Результат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06">
                <a:tc row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Конкурс чтецов «Классики – детям»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школьный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Калашникова Ангелина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Рудчик Елена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диплом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диплом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Конкурс «Русский медвежонок – языкознание для всех»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региональный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Киреев Андрей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призер (1 место по школе)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Конкурс «Русский медвежонок – языкознание для всех»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региональный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Рудчик Елена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участник (4 место по школе)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Конкурс «Кенгуру – 2015»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региональный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Киреев Андрей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Рудчик Елена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Павлов Иван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призер  (1 место по школе)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(2 место по школе)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 (3 место по школе)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Конкурс «Самый оригинальный вязаный носок»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Межрегиональный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Колесников Александр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Баранов Арсений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диплом участник 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диплом участник а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Смотр песни и строя «Слава России»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школьный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команда 3а класса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 2 место, грамота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43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 b="1">
                        <a:solidFill>
                          <a:srgbClr val="FF9933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Интеллектуальный конкурс  «Своя игра»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школьный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команда 3а класса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1 место, грамота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Научно-практическая конференция «Эрудит»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школьный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Калашникова Ангелина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Победитель, 1 место, грамота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Научно-практическая конференция «Эрудит»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школьный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Баранов Арсений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2 место, грамота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Конкурс «Открытка для ветерана»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муниципальный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Колесников Александр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Победитель, 1 место, грамота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Интеллектуально-творческий конкурс «Муравей» 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Баранов Арсений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rgbClr val="FF99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Финалист, грамота</a:t>
                      </a:r>
                    </a:p>
                  </a:txBody>
                  <a:tcPr marL="46341" marR="46341" marT="23170" marB="231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77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WordArt 5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7639050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Boyarsky"/>
              </a:rPr>
              <a:t>Внеурочная деятельность</a:t>
            </a:r>
          </a:p>
        </p:txBody>
      </p:sp>
      <p:pic>
        <p:nvPicPr>
          <p:cNvPr id="30723" name="Picture 16" descr="D:\Ирина\Мои фотографии\День здоровья 2015\SDC1292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20078" flipH="1">
            <a:off x="6408738" y="1338263"/>
            <a:ext cx="2352675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17" descr="D:\Ирина\Мои фотографии\8 Марта. Фото\SDC1296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143250" y="114300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8" descr="D:\Ирина\Мои фотографии\103_PANA\P103034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71813" y="3500438"/>
            <a:ext cx="2714625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19" descr="D:\Ирина\Мои фотографии\Музей Асеева\SDC12999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42875" y="3857625"/>
            <a:ext cx="235743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20" descr="D:\Ирина\Мои фотографии\Музей Асеева\SDC13042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429375" y="3929063"/>
            <a:ext cx="2262188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21" descr="D:\Ирина\Мои фотографии\Мы помним, мы гордимся!\SDC13120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 rot="10306087" flipV="1">
            <a:off x="331788" y="1235075"/>
            <a:ext cx="2420937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146175" y="285750"/>
            <a:ext cx="6954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600" b="1">
              <a:solidFill>
                <a:srgbClr val="006600"/>
              </a:solidFill>
            </a:endParaRPr>
          </a:p>
        </p:txBody>
      </p:sp>
      <p:sp>
        <p:nvSpPr>
          <p:cNvPr id="26" name="AutoShape 52"/>
          <p:cNvSpPr>
            <a:spLocks noChangeArrowheads="1"/>
          </p:cNvSpPr>
          <p:nvPr/>
        </p:nvSpPr>
        <p:spPr bwMode="gray">
          <a:xfrm>
            <a:off x="1577975" y="1008063"/>
            <a:ext cx="3467100" cy="352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tint val="2117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indent="396000">
              <a:defRPr/>
            </a:pPr>
            <a:r>
              <a:rPr lang="ru-RU" sz="24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Общие сведения</a:t>
            </a:r>
          </a:p>
        </p:txBody>
      </p:sp>
      <p:grpSp>
        <p:nvGrpSpPr>
          <p:cNvPr id="16388" name="Group 51"/>
          <p:cNvGrpSpPr>
            <a:grpSpLocks/>
          </p:cNvGrpSpPr>
          <p:nvPr/>
        </p:nvGrpSpPr>
        <p:grpSpPr bwMode="auto">
          <a:xfrm>
            <a:off x="1550988" y="1603375"/>
            <a:ext cx="5156200" cy="609600"/>
            <a:chOff x="1640" y="1586"/>
            <a:chExt cx="3461" cy="406"/>
          </a:xfrm>
        </p:grpSpPr>
        <p:sp>
          <p:nvSpPr>
            <p:cNvPr id="28" name="AutoShape 52"/>
            <p:cNvSpPr>
              <a:spLocks noChangeArrowheads="1"/>
            </p:cNvSpPr>
            <p:nvPr/>
          </p:nvSpPr>
          <p:spPr bwMode="gray">
            <a:xfrm>
              <a:off x="1640" y="1586"/>
              <a:ext cx="3461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>
                    <a:lumMod val="90000"/>
                  </a:schemeClr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indent="396000">
                <a:defRPr/>
              </a:pPr>
              <a:r>
                <a:rPr lang="ru-RU" sz="2400" dirty="0">
                  <a:solidFill>
                    <a:srgbClr val="CC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rPr>
                <a:t>Педагогическая деятельность</a:t>
              </a:r>
              <a:endParaRPr lang="en-US" sz="24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9" name="Text Box 54"/>
            <p:cNvSpPr txBox="1">
              <a:spLocks noChangeArrowheads="1"/>
            </p:cNvSpPr>
            <p:nvPr/>
          </p:nvSpPr>
          <p:spPr bwMode="gray">
            <a:xfrm>
              <a:off x="1935" y="1644"/>
              <a:ext cx="3157" cy="3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</p:grpSp>
      <p:grpSp>
        <p:nvGrpSpPr>
          <p:cNvPr id="16389" name="Group 56"/>
          <p:cNvGrpSpPr>
            <a:grpSpLocks/>
          </p:cNvGrpSpPr>
          <p:nvPr/>
        </p:nvGrpSpPr>
        <p:grpSpPr bwMode="auto">
          <a:xfrm>
            <a:off x="884238" y="2241550"/>
            <a:ext cx="6369050" cy="685800"/>
            <a:chOff x="1296" y="1824"/>
            <a:chExt cx="4012" cy="432"/>
          </a:xfrm>
        </p:grpSpPr>
        <p:sp>
          <p:nvSpPr>
            <p:cNvPr id="31" name="AutoShape 57"/>
            <p:cNvSpPr>
              <a:spLocks noChangeArrowheads="1"/>
            </p:cNvSpPr>
            <p:nvPr/>
          </p:nvSpPr>
          <p:spPr bwMode="gray">
            <a:xfrm>
              <a:off x="1644" y="1891"/>
              <a:ext cx="3664" cy="28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indent="396000">
                <a:defRPr/>
              </a:pPr>
              <a:r>
                <a:rPr lang="ru-RU" sz="2400" dirty="0">
                  <a:solidFill>
                    <a:srgbClr val="CC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rPr>
                <a:t>Результаты педагогической деятельности</a:t>
              </a:r>
              <a:endParaRPr lang="en-US" sz="24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32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5">
                <a:lumMod val="75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08" name="Text Box 6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6600"/>
                  </a:solidFill>
                </a:rPr>
                <a:t>3</a:t>
              </a:r>
            </a:p>
          </p:txBody>
        </p:sp>
      </p:grpSp>
      <p:grpSp>
        <p:nvGrpSpPr>
          <p:cNvPr id="16390" name="Group 61"/>
          <p:cNvGrpSpPr>
            <a:grpSpLocks/>
          </p:cNvGrpSpPr>
          <p:nvPr/>
        </p:nvGrpSpPr>
        <p:grpSpPr bwMode="auto">
          <a:xfrm>
            <a:off x="958850" y="3597275"/>
            <a:ext cx="6967538" cy="685800"/>
            <a:chOff x="1296" y="1824"/>
            <a:chExt cx="4389" cy="432"/>
          </a:xfrm>
        </p:grpSpPr>
        <p:sp>
          <p:nvSpPr>
            <p:cNvPr id="35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4149" cy="2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3"/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indent="396000">
                <a:defRPr/>
              </a:pPr>
              <a:r>
                <a:rPr lang="ru-RU" sz="2400" dirty="0">
                  <a:solidFill>
                    <a:srgbClr val="CC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rPr>
                <a:t>Оценка профессиональной деятельности</a:t>
              </a:r>
              <a:endParaRPr lang="en-US" sz="24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36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05" name="Text Box 65"/>
            <p:cNvSpPr txBox="1">
              <a:spLocks noChangeArrowheads="1"/>
            </p:cNvSpPr>
            <p:nvPr/>
          </p:nvSpPr>
          <p:spPr bwMode="gray">
            <a:xfrm>
              <a:off x="1392" y="1886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6600"/>
                  </a:solidFill>
                </a:rPr>
                <a:t>5</a:t>
              </a:r>
            </a:p>
          </p:txBody>
        </p:sp>
      </p:grpSp>
      <p:grpSp>
        <p:nvGrpSpPr>
          <p:cNvPr id="16391" name="Group 61"/>
          <p:cNvGrpSpPr>
            <a:grpSpLocks/>
          </p:cNvGrpSpPr>
          <p:nvPr/>
        </p:nvGrpSpPr>
        <p:grpSpPr bwMode="auto">
          <a:xfrm>
            <a:off x="1011238" y="4303713"/>
            <a:ext cx="7666037" cy="685800"/>
            <a:chOff x="1296" y="1824"/>
            <a:chExt cx="4693" cy="432"/>
          </a:xfrm>
        </p:grpSpPr>
        <p:sp>
          <p:nvSpPr>
            <p:cNvPr id="39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4453" cy="27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indent="396000">
                <a:defRPr/>
              </a:pPr>
              <a:r>
                <a:rPr lang="ru-RU" sz="2400" dirty="0">
                  <a:solidFill>
                    <a:srgbClr val="FF99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rPr>
                <a:t>Учебно-материальная база</a:t>
              </a:r>
              <a:endPara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40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5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402" name="Text Box 65"/>
            <p:cNvSpPr txBox="1">
              <a:spLocks noChangeArrowheads="1"/>
            </p:cNvSpPr>
            <p:nvPr/>
          </p:nvSpPr>
          <p:spPr bwMode="gray">
            <a:xfrm>
              <a:off x="1395" y="1886"/>
              <a:ext cx="21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6600"/>
                  </a:solidFill>
                </a:rPr>
                <a:t>6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892175" y="1496176"/>
            <a:ext cx="685800" cy="685800"/>
            <a:chOff x="1302" y="1824"/>
            <a:chExt cx="432" cy="432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</p:grpSpPr>
        <p:sp>
          <p:nvSpPr>
            <p:cNvPr id="43" name="AutoShape 48"/>
            <p:cNvSpPr>
              <a:spLocks noChangeArrowheads="1"/>
            </p:cNvSpPr>
            <p:nvPr/>
          </p:nvSpPr>
          <p:spPr bwMode="gray">
            <a:xfrm>
              <a:off x="1302" y="1824"/>
              <a:ext cx="432" cy="432"/>
            </a:xfrm>
            <a:prstGeom prst="diamond">
              <a:avLst/>
            </a:prstGeom>
            <a:solidFill>
              <a:schemeClr val="accent1">
                <a:lumMod val="9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400" dirty="0">
                  <a:solidFill>
                    <a:srgbClr val="006600"/>
                  </a:solidFill>
                  <a:latin typeface="Arial" panose="020B0604020202020204" pitchFamily="34" charset="0"/>
                </a:rPr>
                <a:t>2</a:t>
              </a:r>
              <a:endParaRPr lang="en-US" sz="2400" dirty="0">
                <a:solidFill>
                  <a:srgbClr val="0066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6393" name="Group 56"/>
          <p:cNvGrpSpPr>
            <a:grpSpLocks/>
          </p:cNvGrpSpPr>
          <p:nvPr/>
        </p:nvGrpSpPr>
        <p:grpSpPr bwMode="auto">
          <a:xfrm>
            <a:off x="927100" y="2903538"/>
            <a:ext cx="6597650" cy="685800"/>
            <a:chOff x="1296" y="1824"/>
            <a:chExt cx="4012" cy="432"/>
          </a:xfrm>
        </p:grpSpPr>
        <p:sp>
          <p:nvSpPr>
            <p:cNvPr id="46" name="AutoShape 57"/>
            <p:cNvSpPr>
              <a:spLocks noChangeArrowheads="1"/>
            </p:cNvSpPr>
            <p:nvPr/>
          </p:nvSpPr>
          <p:spPr bwMode="gray">
            <a:xfrm>
              <a:off x="1644" y="1891"/>
              <a:ext cx="3664" cy="28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indent="396000">
                <a:defRPr/>
              </a:pPr>
              <a:r>
                <a:rPr lang="ru-RU" sz="2400" dirty="0">
                  <a:solidFill>
                    <a:srgbClr val="CC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</a:rPr>
                <a:t>Внеурочная деятельность</a:t>
              </a:r>
              <a:endParaRPr lang="en-US" sz="24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47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5">
                <a:lumMod val="75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399" name="Text Box 60"/>
            <p:cNvSpPr txBox="1">
              <a:spLocks noChangeArrowheads="1"/>
            </p:cNvSpPr>
            <p:nvPr/>
          </p:nvSpPr>
          <p:spPr bwMode="gray">
            <a:xfrm>
              <a:off x="1396" y="1886"/>
              <a:ext cx="21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6600"/>
                  </a:solidFill>
                </a:rPr>
                <a:t>4</a:t>
              </a:r>
            </a:p>
          </p:txBody>
        </p:sp>
      </p:grpSp>
      <p:sp>
        <p:nvSpPr>
          <p:cNvPr id="16394" name="Text Box 50"/>
          <p:cNvSpPr txBox="1">
            <a:spLocks noChangeArrowheads="1"/>
          </p:cNvSpPr>
          <p:nvPr/>
        </p:nvSpPr>
        <p:spPr bwMode="gray">
          <a:xfrm>
            <a:off x="1028700" y="9191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16395" name="Text Box 50"/>
          <p:cNvSpPr txBox="1">
            <a:spLocks noChangeArrowheads="1"/>
          </p:cNvSpPr>
          <p:nvPr/>
        </p:nvSpPr>
        <p:spPr bwMode="gray">
          <a:xfrm>
            <a:off x="1181100" y="10715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6396" name="Прямоугольник 50"/>
          <p:cNvSpPr>
            <a:spLocks noChangeArrowheads="1"/>
          </p:cNvSpPr>
          <p:nvPr/>
        </p:nvSpPr>
        <p:spPr bwMode="auto">
          <a:xfrm>
            <a:off x="714375" y="5000625"/>
            <a:ext cx="800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Данное «ПОРТФОЛИО» рассказывает о педагогической деятельности учителя начальных классов за с 2012 по 2015 учебные</a:t>
            </a:r>
            <a:r>
              <a:rPr lang="en-US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годы и  предназначено для того, чтобы систематизировать опыт, накопленный за этот период, сделать  объективную оценку профессионального уровня, а также определить направления дальнейшего  развития</a:t>
            </a:r>
            <a:r>
              <a:rPr lang="ru-RU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WordArt 5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229600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Boyarsky"/>
              </a:rPr>
              <a:t>Работа с родителями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838200" y="1752600"/>
            <a:ext cx="2057400" cy="68580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CC6600"/>
                </a:solidFill>
              </a:rPr>
              <a:t>Родительские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solidFill>
                  <a:srgbClr val="CC6600"/>
                </a:solidFill>
              </a:rPr>
              <a:t>собрания</a:t>
            </a: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3429000" y="1905000"/>
            <a:ext cx="2057400" cy="669925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Консультации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для родителей</a:t>
            </a: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5867400" y="1773238"/>
            <a:ext cx="2438400" cy="727075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900" b="1">
                <a:solidFill>
                  <a:srgbClr val="CC6600"/>
                </a:solidFill>
              </a:rPr>
              <a:t>Индивидуальные</a:t>
            </a:r>
          </a:p>
          <a:p>
            <a:pPr algn="ctr"/>
            <a:r>
              <a:rPr lang="ru-RU" sz="1900" b="1">
                <a:solidFill>
                  <a:srgbClr val="CC6600"/>
                </a:solidFill>
              </a:rPr>
              <a:t>беседы</a:t>
            </a: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3492500" y="3068638"/>
            <a:ext cx="1797050" cy="101600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900" b="1">
                <a:solidFill>
                  <a:srgbClr val="CC6600"/>
                </a:solidFill>
              </a:rPr>
              <a:t>Организация</a:t>
            </a:r>
          </a:p>
          <a:p>
            <a:pPr algn="ctr"/>
            <a:r>
              <a:rPr lang="ru-RU" sz="1900" b="1">
                <a:solidFill>
                  <a:srgbClr val="CC6600"/>
                </a:solidFill>
              </a:rPr>
              <a:t>совместных</a:t>
            </a:r>
          </a:p>
          <a:p>
            <a:pPr algn="ctr"/>
            <a:r>
              <a:rPr lang="ru-RU" sz="1900" b="1">
                <a:solidFill>
                  <a:srgbClr val="CC6600"/>
                </a:solidFill>
              </a:rPr>
              <a:t>праздников</a:t>
            </a:r>
          </a:p>
        </p:txBody>
      </p:sp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5867400" y="2997200"/>
            <a:ext cx="2370138" cy="95885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Анкетирование и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тестирование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родителей</a:t>
            </a:r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755650" y="2924175"/>
            <a:ext cx="2209800" cy="95885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Заседания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родительского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комитета</a:t>
            </a:r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395288" y="4508500"/>
            <a:ext cx="3657600" cy="669925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Совместное посещение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музеев, театров, выставок </a:t>
            </a: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4500563" y="4605338"/>
            <a:ext cx="3816350" cy="43815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1900" b="1">
                <a:solidFill>
                  <a:srgbClr val="CC6600"/>
                </a:solidFill>
              </a:rPr>
              <a:t>Памятки для родителей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319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319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319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6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8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nimBg="1"/>
      <p:bldP spid="93192" grpId="0" build="p" animBg="1"/>
      <p:bldP spid="93194" grpId="0" animBg="1"/>
      <p:bldP spid="93195" grpId="0" animBg="1"/>
      <p:bldP spid="93196" grpId="0" animBg="1"/>
      <p:bldP spid="93198" grpId="0" animBg="1"/>
      <p:bldP spid="931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533400" y="685800"/>
            <a:ext cx="8229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4000" i="1">
                <a:solidFill>
                  <a:srgbClr val="993300"/>
                </a:solidFill>
                <a:latin typeface="Times New Roman" pitchFamily="18" charset="0"/>
              </a:rPr>
              <a:t/>
            </a:r>
            <a:br>
              <a:rPr lang="ru-RU" sz="4000" i="1">
                <a:solidFill>
                  <a:srgbClr val="993300"/>
                </a:solidFill>
                <a:latin typeface="Times New Roman" pitchFamily="18" charset="0"/>
              </a:rPr>
            </a:br>
            <a:endParaRPr lang="ru-RU" sz="2000" b="1" i="1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94214" name="WordArt 6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22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Boyarsky"/>
              </a:rPr>
              <a:t>Перспективное планирование…</a:t>
            </a:r>
          </a:p>
        </p:txBody>
      </p:sp>
      <p:sp>
        <p:nvSpPr>
          <p:cNvPr id="94215" name="AutoShape 6"/>
          <p:cNvSpPr>
            <a:spLocks noChangeArrowheads="1"/>
          </p:cNvSpPr>
          <p:nvPr/>
        </p:nvSpPr>
        <p:spPr bwMode="gray">
          <a:xfrm>
            <a:off x="250825" y="5229225"/>
            <a:ext cx="4191000" cy="1143000"/>
          </a:xfrm>
          <a:prstGeom prst="bevel">
            <a:avLst>
              <a:gd name="adj" fmla="val 1263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ru-RU" i="1">
              <a:solidFill>
                <a:srgbClr val="993300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ru-RU" sz="2000" b="1" i="1">
                <a:solidFill>
                  <a:srgbClr val="993300"/>
                </a:solidFill>
              </a:rPr>
              <a:t>Освоить  ИКТ на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000" b="1" i="1">
                <a:solidFill>
                  <a:srgbClr val="993300"/>
                </a:solidFill>
              </a:rPr>
              <a:t>профессиональном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000" b="1" i="1">
                <a:solidFill>
                  <a:srgbClr val="993300"/>
                </a:solidFill>
              </a:rPr>
              <a:t>педагогическом уровне</a:t>
            </a:r>
          </a:p>
          <a:p>
            <a:endParaRPr lang="ru-RU" sz="2000" b="1" i="1">
              <a:solidFill>
                <a:srgbClr val="993300"/>
              </a:solidFill>
              <a:cs typeface="Arial" charset="0"/>
            </a:endParaRPr>
          </a:p>
        </p:txBody>
      </p:sp>
      <p:sp>
        <p:nvSpPr>
          <p:cNvPr id="94216" name="AutoShape 6"/>
          <p:cNvSpPr>
            <a:spLocks noChangeArrowheads="1"/>
          </p:cNvSpPr>
          <p:nvPr/>
        </p:nvSpPr>
        <p:spPr bwMode="gray">
          <a:xfrm>
            <a:off x="1908175" y="3716338"/>
            <a:ext cx="4214813" cy="1143000"/>
          </a:xfrm>
          <a:prstGeom prst="bevel">
            <a:avLst>
              <a:gd name="adj" fmla="val 1263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i="1">
              <a:solidFill>
                <a:srgbClr val="993300"/>
              </a:solidFill>
            </a:endParaRPr>
          </a:p>
          <a:p>
            <a:pPr algn="ctr"/>
            <a:r>
              <a:rPr lang="ru-RU" sz="2000" b="1" i="1">
                <a:solidFill>
                  <a:srgbClr val="993300"/>
                </a:solidFill>
              </a:rPr>
              <a:t>Повышать эффективность</a:t>
            </a:r>
          </a:p>
          <a:p>
            <a:pPr algn="ctr"/>
            <a:r>
              <a:rPr lang="ru-RU" sz="2000" b="1" i="1">
                <a:solidFill>
                  <a:srgbClr val="993300"/>
                </a:solidFill>
              </a:rPr>
              <a:t> использования ИКТ- технологии</a:t>
            </a:r>
          </a:p>
          <a:p>
            <a:pPr algn="ctr"/>
            <a:endParaRPr lang="ru-RU" sz="2000" b="1" i="1">
              <a:solidFill>
                <a:srgbClr val="993300"/>
              </a:solidFill>
            </a:endParaRPr>
          </a:p>
        </p:txBody>
      </p:sp>
      <p:sp>
        <p:nvSpPr>
          <p:cNvPr id="94217" name="AutoShape 6"/>
          <p:cNvSpPr>
            <a:spLocks noChangeArrowheads="1"/>
          </p:cNvSpPr>
          <p:nvPr/>
        </p:nvSpPr>
        <p:spPr bwMode="gray">
          <a:xfrm>
            <a:off x="3995738" y="2060575"/>
            <a:ext cx="4214812" cy="1143000"/>
          </a:xfrm>
          <a:prstGeom prst="bevel">
            <a:avLst>
              <a:gd name="adj" fmla="val 1263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i="1">
              <a:solidFill>
                <a:srgbClr val="993300"/>
              </a:solidFill>
            </a:endParaRPr>
          </a:p>
          <a:p>
            <a:pPr algn="ctr"/>
            <a:r>
              <a:rPr lang="ru-RU" sz="2000" b="1" i="1">
                <a:solidFill>
                  <a:srgbClr val="993300"/>
                </a:solidFill>
              </a:rPr>
              <a:t>Повышать эффективность</a:t>
            </a:r>
          </a:p>
          <a:p>
            <a:pPr algn="ctr"/>
            <a:r>
              <a:rPr lang="ru-RU" sz="2000" b="1" i="1">
                <a:solidFill>
                  <a:srgbClr val="993300"/>
                </a:solidFill>
              </a:rPr>
              <a:t> использования ИКТ- технологии</a:t>
            </a:r>
          </a:p>
          <a:p>
            <a:pPr algn="ctr"/>
            <a:endParaRPr lang="ru-RU" sz="2000" b="1" i="1">
              <a:solidFill>
                <a:srgbClr val="993300"/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628775"/>
            <a:ext cx="18542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/>
      <p:bldP spid="94215" grpId="0" animBg="1"/>
      <p:bldP spid="94216" grpId="0" animBg="1"/>
      <p:bldP spid="942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146175" y="285750"/>
            <a:ext cx="6954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006600"/>
                </a:solidFill>
              </a:rPr>
              <a:t>Общие сведения об учителе:</a:t>
            </a:r>
            <a:endParaRPr lang="ru-RU" sz="3600" b="1">
              <a:solidFill>
                <a:srgbClr val="006600"/>
              </a:solidFill>
            </a:endParaRPr>
          </a:p>
        </p:txBody>
      </p:sp>
      <p:grpSp>
        <p:nvGrpSpPr>
          <p:cNvPr id="17411" name="Group 11"/>
          <p:cNvGrpSpPr>
            <a:grpSpLocks/>
          </p:cNvGrpSpPr>
          <p:nvPr/>
        </p:nvGrpSpPr>
        <p:grpSpPr bwMode="auto">
          <a:xfrm>
            <a:off x="785813" y="1285875"/>
            <a:ext cx="7786687" cy="1868488"/>
            <a:chOff x="1997" y="1314"/>
            <a:chExt cx="1889" cy="1009"/>
          </a:xfrm>
        </p:grpSpPr>
        <p:grpSp>
          <p:nvGrpSpPr>
            <p:cNvPr id="17416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anose="020B0604020202020204" pitchFamily="34" charset="0"/>
                </a:endParaRPr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panose="020B0604020202020204" pitchFamily="34" charset="0"/>
              </a:endParaRPr>
            </a:p>
          </p:txBody>
        </p:sp>
      </p:grpSp>
      <p:sp>
        <p:nvSpPr>
          <p:cNvPr id="17412" name="Прямоугольник 12"/>
          <p:cNvSpPr>
            <a:spLocks noChangeArrowheads="1"/>
          </p:cNvSpPr>
          <p:nvPr/>
        </p:nvSpPr>
        <p:spPr bwMode="auto">
          <a:xfrm>
            <a:off x="1785938" y="1500188"/>
            <a:ext cx="5929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CC6600"/>
                </a:solidFill>
                <a:latin typeface="Monotype Corsiva" pitchFamily="66" charset="0"/>
              </a:rPr>
              <a:t>Закончила ТГПИ по специальности «Педагогика и методика начального обучения».</a:t>
            </a: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928688" y="3214688"/>
            <a:ext cx="2643187" cy="2071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по специальности </a:t>
            </a:r>
          </a:p>
          <a:p>
            <a:pPr algn="ctr">
              <a:defRPr/>
            </a:pPr>
            <a:r>
              <a:rPr lang="ru-RU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«Учитель</a:t>
            </a:r>
          </a:p>
          <a:p>
            <a:pPr algn="ctr">
              <a:defRPr/>
            </a:pPr>
            <a:r>
              <a:rPr lang="ru-RU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начальных классов»</a:t>
            </a: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5357813" y="3143250"/>
            <a:ext cx="2643187" cy="2071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стаж работы- </a:t>
            </a:r>
          </a:p>
          <a:p>
            <a:pPr algn="ctr">
              <a:defRPr/>
            </a:pPr>
            <a:r>
              <a:rPr lang="ru-RU" sz="2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21 год</a:t>
            </a:r>
          </a:p>
          <a:p>
            <a:pPr algn="ctr">
              <a:defRPr/>
            </a:pPr>
            <a:endParaRPr lang="ru-RU" sz="28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143000" y="5399088"/>
            <a:ext cx="6929438" cy="7270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Первая квалификационная категория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146175" y="285750"/>
            <a:ext cx="6954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006600"/>
                </a:solidFill>
              </a:rPr>
              <a:t>Моя школа:</a:t>
            </a:r>
            <a:endParaRPr lang="ru-RU" sz="3600" b="1">
              <a:solidFill>
                <a:srgbClr val="006600"/>
              </a:solidFill>
            </a:endParaRPr>
          </a:p>
        </p:txBody>
      </p:sp>
      <p:sp>
        <p:nvSpPr>
          <p:cNvPr id="18435" name="Rectangle 12"/>
          <p:cNvSpPr>
            <a:spLocks noChangeArrowheads="1"/>
          </p:cNvSpPr>
          <p:nvPr/>
        </p:nvSpPr>
        <p:spPr bwMode="auto">
          <a:xfrm>
            <a:off x="1042988" y="2276475"/>
            <a:ext cx="1944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993300"/>
                </a:solidFill>
                <a:latin typeface="Times New Roman" pitchFamily="18" charset="0"/>
              </a:rPr>
              <a:t>Место </a:t>
            </a:r>
          </a:p>
          <a:p>
            <a:r>
              <a:rPr lang="ru-RU" sz="3200" b="1" i="1">
                <a:solidFill>
                  <a:srgbClr val="993300"/>
                </a:solidFill>
                <a:latin typeface="Times New Roman" pitchFamily="18" charset="0"/>
              </a:rPr>
              <a:t>   работы </a:t>
            </a:r>
          </a:p>
          <a:p>
            <a:r>
              <a:rPr lang="ru-RU" sz="3200" b="1" i="1">
                <a:solidFill>
                  <a:srgbClr val="993300"/>
                </a:solidFill>
                <a:latin typeface="Times New Roman" pitchFamily="18" charset="0"/>
              </a:rPr>
              <a:t>     с 2003     </a:t>
            </a:r>
          </a:p>
          <a:p>
            <a:r>
              <a:rPr lang="ru-RU" sz="3200" b="1" i="1">
                <a:solidFill>
                  <a:srgbClr val="993300"/>
                </a:solidFill>
                <a:latin typeface="Times New Roman" pitchFamily="18" charset="0"/>
              </a:rPr>
              <a:t>         года</a:t>
            </a:r>
          </a:p>
        </p:txBody>
      </p:sp>
      <p:sp>
        <p:nvSpPr>
          <p:cNvPr id="18436" name="Rectangle 13"/>
          <p:cNvSpPr>
            <a:spLocks noChangeArrowheads="1"/>
          </p:cNvSpPr>
          <p:nvPr/>
        </p:nvSpPr>
        <p:spPr bwMode="auto">
          <a:xfrm>
            <a:off x="285750" y="981075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C6600"/>
                </a:solidFill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1600" b="1">
                <a:solidFill>
                  <a:srgbClr val="CC6600"/>
                </a:solidFill>
              </a:rPr>
              <a:t>СРЕДНЯЯ ОБЩЕОБРАЗОВАТЕЛЬНАЯ ШКОЛА № 4</a:t>
            </a:r>
          </a:p>
          <a:p>
            <a:pPr algn="ctr"/>
            <a:r>
              <a:rPr lang="ru-RU" sz="1600" b="1">
                <a:solidFill>
                  <a:srgbClr val="CC6600"/>
                </a:solidFill>
              </a:rPr>
              <a:t> г. РАССКАЗОВО</a:t>
            </a:r>
          </a:p>
        </p:txBody>
      </p:sp>
      <p:pic>
        <p:nvPicPr>
          <p:cNvPr id="18437" name="Picture 1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2428875"/>
            <a:ext cx="42672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75" y="357188"/>
            <a:ext cx="39671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Курсовая подготовка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1000125"/>
          <a:ext cx="7643812" cy="5452246"/>
        </p:xfrm>
        <a:graphic>
          <a:graphicData uri="http://schemas.openxmlformats.org/drawingml/2006/table">
            <a:tbl>
              <a:tblPr/>
              <a:tblGrid>
                <a:gridCol w="4471987"/>
                <a:gridCol w="1390650"/>
                <a:gridCol w="17811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Cambria Math" pitchFamily="18" charset="0"/>
                          <a:ea typeface="Times New Roman" pitchFamily="18" charset="0"/>
                          <a:cs typeface="Arial" charset="0"/>
                        </a:rPr>
                        <a:t>Тема курсовой подготовки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Cambria Math" pitchFamily="18" charset="0"/>
                          <a:ea typeface="Times New Roman" pitchFamily="18" charset="0"/>
                          <a:cs typeface="Arial" charset="0"/>
                        </a:rPr>
                        <a:t>Дата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Cambria Math" pitchFamily="18" charset="0"/>
                          <a:ea typeface="Times New Roman" pitchFamily="18" charset="0"/>
                          <a:cs typeface="Arial" charset="0"/>
                        </a:rPr>
                        <a:t>База обучения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CE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Intel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« Обучение для будущего»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2009 г.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Тамбов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8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«Компетентностно – ориентированное образование в начальной школе»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2010 г.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«ТОГОАУ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ДПО ИПК РО»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«Актуальные проблемы преподавания курсов по православной культуре в общеобразовательной школе»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2012 г.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Духовная семинария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 ИПК РО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«Обеспечение современного качества начального общего образования в условиях реализации ФГОС»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 г.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ТОИПК РО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0222" marR="60222" marT="30111" marB="30111" horzOverflow="overflow">
                    <a:lnL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F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WordArt 6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696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Boyarsky"/>
              </a:rPr>
              <a:t>Моя педагогическая философия</a:t>
            </a: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755650" y="1773238"/>
            <a:ext cx="76676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ru-RU" altLang="ja-JP" b="1">
                <a:solidFill>
                  <a:srgbClr val="CC6600"/>
                </a:solidFill>
              </a:rPr>
              <a:t>«</a:t>
            </a:r>
            <a:r>
              <a:rPr lang="ru-RU" altLang="ja-JP" sz="2400" b="1">
                <a:solidFill>
                  <a:srgbClr val="CC6600"/>
                </a:solidFill>
              </a:rPr>
              <a:t>Если учитель имеет только любовь к делу, он будет хороший учитель. Если учитель имеет только любовь к ученику, как отец, мать, он будет лучше того учителя, который прочел все книги, но не имеет любви ни к делу, ни к ученикам. Если учитель соединяет в себе любовь к делу и к ученикам, он - совершенный учитель.»  - </a:t>
            </a:r>
            <a:r>
              <a:rPr lang="ru-RU" altLang="ja-JP" sz="2400" b="1">
                <a:solidFill>
                  <a:srgbClr val="006600"/>
                </a:solidFill>
                <a:hlinkClick r:id="rId2"/>
              </a:rPr>
              <a:t>Лев  Николаевич Толстой</a:t>
            </a:r>
            <a:r>
              <a:rPr lang="ru-RU" altLang="ja-JP" sz="2400" b="1">
                <a:solidFill>
                  <a:srgbClr val="CC6600"/>
                </a:solidFill>
              </a:rPr>
              <a:t/>
            </a:r>
            <a:br>
              <a:rPr lang="ru-RU" altLang="ja-JP" sz="2400" b="1">
                <a:solidFill>
                  <a:srgbClr val="CC6600"/>
                </a:solidFill>
              </a:rPr>
            </a:br>
            <a:r>
              <a:rPr lang="ru-RU" altLang="ja-JP" sz="2400" b="1">
                <a:solidFill>
                  <a:srgbClr val="CC6600"/>
                </a:solidFill>
              </a:rPr>
              <a:t/>
            </a:r>
            <a:br>
              <a:rPr lang="ru-RU" altLang="ja-JP" sz="2400" b="1">
                <a:solidFill>
                  <a:srgbClr val="CC6600"/>
                </a:solidFill>
              </a:rPr>
            </a:br>
            <a:r>
              <a:rPr lang="ru-RU" altLang="ja-JP" sz="2400" b="1">
                <a:solidFill>
                  <a:srgbClr val="CC6600"/>
                </a:solidFill>
              </a:rPr>
              <a:t>    «</a:t>
            </a:r>
            <a:r>
              <a:rPr lang="ru-RU" sz="2400" b="1">
                <a:solidFill>
                  <a:srgbClr val="CC6600"/>
                </a:solidFill>
              </a:rPr>
              <a:t>Скучные уроки годны лишь на то, чтобы внушить ненависть и к тем, кто их преподает, и ко всему преподаваемому».   </a:t>
            </a:r>
            <a:r>
              <a:rPr lang="ru-RU" sz="2400" b="1">
                <a:solidFill>
                  <a:srgbClr val="006600"/>
                </a:solidFill>
                <a:hlinkClick r:id="rId3"/>
              </a:rPr>
              <a:t>Руссо Жан-Жак</a:t>
            </a:r>
            <a:endParaRPr lang="ru-RU" sz="24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042988" y="188913"/>
            <a:ext cx="7650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Symbol" pitchFamily="18" charset="2"/>
              <a:buNone/>
            </a:pPr>
            <a:r>
              <a:rPr lang="ru-RU" sz="2800" b="1">
                <a:solidFill>
                  <a:srgbClr val="006600"/>
                </a:solidFill>
              </a:rPr>
              <a:t>Проблема педагогического исследования</a:t>
            </a:r>
          </a:p>
        </p:txBody>
      </p:sp>
      <p:sp>
        <p:nvSpPr>
          <p:cNvPr id="6" name="TextBox 5"/>
          <p:cNvSpPr>
            <a:spLocks noChangeArrowheads="1"/>
          </p:cNvSpPr>
          <p:nvPr/>
        </p:nvSpPr>
        <p:spPr bwMode="auto">
          <a:xfrm>
            <a:off x="755650" y="698500"/>
            <a:ext cx="7777163" cy="5311775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FFFF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6600"/>
                </a:solidFill>
              </a:rPr>
              <a:t>Тема:</a:t>
            </a:r>
            <a:r>
              <a:rPr lang="ru-RU" b="1"/>
              <a:t> </a:t>
            </a:r>
            <a:r>
              <a:rPr lang="ru-RU" b="1">
                <a:solidFill>
                  <a:srgbClr val="CC6600"/>
                </a:solidFill>
              </a:rPr>
              <a:t>«Использование современных образовательных технологий в формировании ключевых компетентностей младшего школьника».</a:t>
            </a:r>
          </a:p>
          <a:p>
            <a:r>
              <a:rPr lang="ru-RU" sz="1600" b="1">
                <a:solidFill>
                  <a:srgbClr val="FF9933"/>
                </a:solidFill>
              </a:rPr>
              <a:t>Целью своей педагогической деятельности считаю создание условий для формирования и  развития ключевых и предметных компетентностей младших школьников средствами современного урока и внеурочной деятельности. </a:t>
            </a:r>
          </a:p>
          <a:p>
            <a:r>
              <a:rPr lang="ru-RU" sz="1600" b="1">
                <a:solidFill>
                  <a:srgbClr val="FF9933"/>
                </a:solidFill>
              </a:rPr>
              <a:t> К основным задачам педагогической деятельности отношу   использование на практике современных  педагогических технологий;</a:t>
            </a:r>
          </a:p>
          <a:p>
            <a:r>
              <a:rPr lang="ru-RU" sz="1600" b="1">
                <a:solidFill>
                  <a:srgbClr val="FF9933"/>
                </a:solidFill>
              </a:rPr>
              <a:t>создание системы урочной и внеурочной деятельности для формирования ключевых компетентностей младших школьников;</a:t>
            </a:r>
          </a:p>
          <a:p>
            <a:r>
              <a:rPr lang="ru-RU" sz="1600" b="1">
                <a:solidFill>
                  <a:srgbClr val="FF9933"/>
                </a:solidFill>
              </a:rPr>
              <a:t> осуществление мониторинга развития компетентной личности младших школьников и предъявление результатов работы для внешней экспертизы;</a:t>
            </a:r>
          </a:p>
          <a:p>
            <a:r>
              <a:rPr lang="ru-RU" sz="1600" b="1">
                <a:solidFill>
                  <a:srgbClr val="FF9933"/>
                </a:solidFill>
              </a:rPr>
              <a:t>обеспечение ресурсной базы для реализации  компетентностного подхода на уроках и во внеурочной деятельности (профессионализм учителя, учебно-методический комплект, учебный кабинет) .</a:t>
            </a:r>
            <a:r>
              <a:rPr lang="ru-RU" sz="1600">
                <a:solidFill>
                  <a:srgbClr val="FF9933"/>
                </a:solidFill>
              </a:rPr>
              <a:t> </a:t>
            </a:r>
            <a:endParaRPr lang="ru-RU" sz="1600" b="1">
              <a:solidFill>
                <a:srgbClr val="FF9933"/>
              </a:solidFill>
            </a:endParaRPr>
          </a:p>
          <a:p>
            <a:endParaRPr lang="ru-RU" sz="1600" b="1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71" name="Organization Chart 7"/>
          <p:cNvGraphicFramePr>
            <a:graphicFrameLocks/>
          </p:cNvGraphicFramePr>
          <p:nvPr/>
        </p:nvGraphicFramePr>
        <p:xfrm>
          <a:off x="266700" y="333375"/>
          <a:ext cx="8574088" cy="62325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880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042988" y="0"/>
            <a:ext cx="76501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Symbol" pitchFamily="18" charset="2"/>
              <a:buNone/>
            </a:pPr>
            <a:r>
              <a:rPr lang="ru-RU" sz="3600" b="1">
                <a:solidFill>
                  <a:srgbClr val="006600"/>
                </a:solidFill>
              </a:rPr>
              <a:t>Работа в методическом      </a:t>
            </a:r>
            <a:br>
              <a:rPr lang="ru-RU" sz="3600" b="1">
                <a:solidFill>
                  <a:srgbClr val="006600"/>
                </a:solidFill>
              </a:rPr>
            </a:br>
            <a:r>
              <a:rPr lang="ru-RU" sz="3600" b="1">
                <a:solidFill>
                  <a:srgbClr val="006600"/>
                </a:solidFill>
              </a:rPr>
              <a:t>   объединении:</a:t>
            </a:r>
            <a:r>
              <a:rPr lang="ru-RU" sz="3600" b="1">
                <a:solidFill>
                  <a:srgbClr val="993300"/>
                </a:solidFill>
              </a:rPr>
              <a:t/>
            </a:r>
            <a:br>
              <a:rPr lang="ru-RU" sz="3600" b="1">
                <a:solidFill>
                  <a:srgbClr val="993300"/>
                </a:solidFill>
              </a:rPr>
            </a:br>
            <a:endParaRPr lang="ru-RU" sz="3600" b="1">
              <a:solidFill>
                <a:srgbClr val="993300"/>
              </a:solidFill>
            </a:endParaRP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0" y="1285875"/>
            <a:ext cx="2952750" cy="3313113"/>
          </a:xfrm>
          <a:prstGeom prst="flowChartDocumen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>
                <a:solidFill>
                  <a:srgbClr val="CC6600"/>
                </a:solidFill>
              </a:rPr>
              <a:t>2012-2013 </a:t>
            </a:r>
            <a:r>
              <a:rPr lang="ru-RU" b="1" dirty="0" err="1">
                <a:solidFill>
                  <a:srgbClr val="CC6600"/>
                </a:solidFill>
              </a:rPr>
              <a:t>уч</a:t>
            </a:r>
            <a:r>
              <a:rPr lang="ru-RU" b="1" dirty="0">
                <a:solidFill>
                  <a:srgbClr val="CC6600"/>
                </a:solidFill>
              </a:rPr>
              <a:t>. г.</a:t>
            </a:r>
          </a:p>
          <a:p>
            <a:r>
              <a:rPr lang="ru-RU" b="1" i="1" u="sng" dirty="0">
                <a:solidFill>
                  <a:srgbClr val="FF9933"/>
                </a:solidFill>
              </a:rPr>
              <a:t>«Современные </a:t>
            </a:r>
          </a:p>
          <a:p>
            <a:r>
              <a:rPr lang="ru-RU" b="1" i="1" u="sng" dirty="0">
                <a:solidFill>
                  <a:srgbClr val="FF9933"/>
                </a:solidFill>
              </a:rPr>
              <a:t>подходы</a:t>
            </a:r>
          </a:p>
          <a:p>
            <a:r>
              <a:rPr lang="ru-RU" b="1" i="1" u="sng" dirty="0">
                <a:solidFill>
                  <a:srgbClr val="FF9933"/>
                </a:solidFill>
              </a:rPr>
              <a:t> к оцениванию</a:t>
            </a:r>
          </a:p>
          <a:p>
            <a:r>
              <a:rPr lang="ru-RU" b="1" i="1" u="sng" dirty="0">
                <a:solidFill>
                  <a:srgbClr val="FF9933"/>
                </a:solidFill>
              </a:rPr>
              <a:t> учебных </a:t>
            </a:r>
          </a:p>
          <a:p>
            <a:r>
              <a:rPr lang="ru-RU" b="1" i="1" u="sng" dirty="0">
                <a:solidFill>
                  <a:srgbClr val="FF9933"/>
                </a:solidFill>
              </a:rPr>
              <a:t>достижений </a:t>
            </a:r>
          </a:p>
          <a:p>
            <a:r>
              <a:rPr lang="ru-RU" b="1" i="1" u="sng" dirty="0">
                <a:solidFill>
                  <a:srgbClr val="FF9933"/>
                </a:solidFill>
              </a:rPr>
              <a:t>учащихся»</a:t>
            </a:r>
          </a:p>
          <a:p>
            <a:r>
              <a:rPr lang="ru-RU" b="1" i="1" u="sng" dirty="0">
                <a:solidFill>
                  <a:srgbClr val="CC6600"/>
                </a:solidFill>
              </a:rPr>
              <a:t>ШМО</a:t>
            </a:r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auto">
          <a:xfrm>
            <a:off x="1928813" y="1714500"/>
            <a:ext cx="2643187" cy="2881313"/>
          </a:xfrm>
          <a:prstGeom prst="flowChart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CC6600"/>
                </a:solidFill>
              </a:rPr>
              <a:t>2013-2014 уч. г.</a:t>
            </a:r>
          </a:p>
          <a:p>
            <a:r>
              <a:rPr lang="ru-RU" b="1" i="1" u="sng">
                <a:solidFill>
                  <a:srgbClr val="FF9933"/>
                </a:solidFill>
              </a:rPr>
              <a:t>«Формирование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ключевых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компетенций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младших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школьников»</a:t>
            </a:r>
          </a:p>
          <a:p>
            <a:r>
              <a:rPr lang="ru-RU" b="1" i="1" u="sng">
                <a:solidFill>
                  <a:srgbClr val="CC6600"/>
                </a:solidFill>
              </a:rPr>
              <a:t>ГМО</a:t>
            </a:r>
            <a:r>
              <a:rPr lang="ru-RU">
                <a:solidFill>
                  <a:srgbClr val="FF9933"/>
                </a:solidFill>
              </a:rPr>
              <a:t> </a:t>
            </a: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3857625" y="2143125"/>
            <a:ext cx="2808288" cy="3500438"/>
          </a:xfrm>
          <a:prstGeom prst="flowChartDocumen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900" b="1">
              <a:solidFill>
                <a:schemeClr val="bg1"/>
              </a:solidFill>
            </a:endParaRPr>
          </a:p>
          <a:p>
            <a:endParaRPr lang="ru-RU" sz="900" b="1">
              <a:solidFill>
                <a:schemeClr val="bg1"/>
              </a:solidFill>
            </a:endParaRPr>
          </a:p>
          <a:p>
            <a:endParaRPr lang="ru-RU" sz="900" b="1">
              <a:solidFill>
                <a:schemeClr val="bg1"/>
              </a:solidFill>
            </a:endParaRPr>
          </a:p>
          <a:p>
            <a:r>
              <a:rPr lang="ru-RU" b="1">
                <a:solidFill>
                  <a:srgbClr val="CC6600"/>
                </a:solidFill>
              </a:rPr>
              <a:t>2014-2015уч. г.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Анализ работы</a:t>
            </a:r>
          </a:p>
          <a:p>
            <a:r>
              <a:rPr lang="ru-RU" b="1" i="1" u="sng">
                <a:solidFill>
                  <a:srgbClr val="FF9933"/>
                </a:solidFill>
              </a:rPr>
              <a:t> ГМО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учителей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начальных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классов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за 2013-2014 г.</a:t>
            </a:r>
          </a:p>
          <a:p>
            <a:r>
              <a:rPr lang="ru-RU" b="1" i="1" u="sng">
                <a:solidFill>
                  <a:srgbClr val="FF9933"/>
                </a:solidFill>
              </a:rPr>
              <a:t> Планирование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работы 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на 2014-2015 г</a:t>
            </a:r>
            <a:r>
              <a:rPr lang="ru-RU">
                <a:solidFill>
                  <a:srgbClr val="FF9933"/>
                </a:solidFill>
              </a:rPr>
              <a:t>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715000" y="2928938"/>
            <a:ext cx="3071813" cy="3571875"/>
          </a:xfrm>
          <a:prstGeom prst="flowChartDocumen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CC6600"/>
                </a:solidFill>
              </a:rPr>
              <a:t>2014-2015уч. г.</a:t>
            </a:r>
          </a:p>
          <a:p>
            <a:r>
              <a:rPr lang="ru-RU" b="1" i="1" u="sng">
                <a:solidFill>
                  <a:srgbClr val="FF9933"/>
                </a:solidFill>
              </a:rPr>
              <a:t>Работа с одаренными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детьми  (по подготовке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к олимпиадам, конкурсам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по вовлечению  их в 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проектную деятельность</a:t>
            </a:r>
          </a:p>
          <a:p>
            <a:r>
              <a:rPr lang="ru-RU" b="1" i="1" u="sng">
                <a:solidFill>
                  <a:srgbClr val="FF9933"/>
                </a:solidFill>
              </a:rPr>
              <a:t>и ее сопровождению.</a:t>
            </a:r>
          </a:p>
          <a:p>
            <a:r>
              <a:rPr lang="ru-RU" b="1" i="1" u="sng">
                <a:solidFill>
                  <a:srgbClr val="CC6600"/>
                </a:solidFill>
              </a:rPr>
              <a:t>ГМО</a:t>
            </a:r>
            <a:endParaRPr lang="ru-RU">
              <a:solidFill>
                <a:srgbClr val="CC6600"/>
              </a:solidFill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  <p:bldP spid="87046" grpId="0" animBg="1"/>
      <p:bldP spid="87047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зеленый">
  <a:themeElements>
    <a:clrScheme name="Другая 41">
      <a:dk1>
        <a:srgbClr val="000000"/>
      </a:dk1>
      <a:lt1>
        <a:srgbClr val="E7EFBD"/>
      </a:lt1>
      <a:dk2>
        <a:srgbClr val="000000"/>
      </a:dk2>
      <a:lt2>
        <a:srgbClr val="808080"/>
      </a:lt2>
      <a:accent1>
        <a:srgbClr val="E7F3CE"/>
      </a:accent1>
      <a:accent2>
        <a:srgbClr val="CEDB6B"/>
      </a:accent2>
      <a:accent3>
        <a:srgbClr val="F1F6DB"/>
      </a:accent3>
      <a:accent4>
        <a:srgbClr val="000000"/>
      </a:accent4>
      <a:accent5>
        <a:srgbClr val="F1F8E3"/>
      </a:accent5>
      <a:accent6>
        <a:srgbClr val="BAC660"/>
      </a:accent6>
      <a:hlink>
        <a:srgbClr val="000000"/>
      </a:hlink>
      <a:folHlink>
        <a:srgbClr val="646C26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1F6DB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1F6DB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1F6DB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1F6DB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FFFFF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FFFFF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FFFFF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ind_0011_slide</Template>
  <TotalTime>732</TotalTime>
  <Words>1556</Words>
  <Application>Microsoft Office PowerPoint</Application>
  <PresentationFormat>Экран (4:3)</PresentationFormat>
  <Paragraphs>414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21</vt:i4>
      </vt:variant>
    </vt:vector>
  </HeadingPairs>
  <TitlesOfParts>
    <vt:vector size="34" baseType="lpstr">
      <vt:lpstr>Arial</vt:lpstr>
      <vt:lpstr>Calibri</vt:lpstr>
      <vt:lpstr>Monotype Corsiva</vt:lpstr>
      <vt:lpstr>Times New Roman</vt:lpstr>
      <vt:lpstr>Garamond</vt:lpstr>
      <vt:lpstr>Cambria Math</vt:lpstr>
      <vt:lpstr>Wingdings</vt:lpstr>
      <vt:lpstr>Symbol</vt:lpstr>
      <vt:lpstr>ind_0011_slide</vt:lpstr>
      <vt:lpstr>1_Default Design</vt:lpstr>
      <vt:lpstr>1_ind_0011_slide</vt:lpstr>
      <vt:lpstr>2_Default Design</vt:lpstr>
      <vt:lpstr>зеленый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74</cp:revision>
  <dcterms:created xsi:type="dcterms:W3CDTF">2010-02-18T13:23:46Z</dcterms:created>
  <dcterms:modified xsi:type="dcterms:W3CDTF">2015-09-03T17:05:32Z</dcterms:modified>
</cp:coreProperties>
</file>