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3" r:id="rId6"/>
    <p:sldId id="262" r:id="rId7"/>
    <p:sldId id="265" r:id="rId8"/>
    <p:sldId id="263" r:id="rId9"/>
    <p:sldId id="267" r:id="rId10"/>
    <p:sldId id="275" r:id="rId11"/>
    <p:sldId id="276" r:id="rId12"/>
    <p:sldId id="268" r:id="rId13"/>
    <p:sldId id="270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D69C"/>
    <a:srgbClr val="2BB4C7"/>
    <a:srgbClr val="9380BA"/>
    <a:srgbClr val="FFFF00"/>
    <a:srgbClr val="4F81BD"/>
    <a:srgbClr val="385D8A"/>
    <a:srgbClr val="6A7ABE"/>
    <a:srgbClr val="FFC000"/>
    <a:srgbClr val="000000"/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DDCA-F646-4E8F-BAF4-872F3C997FDE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5784" y="274638"/>
            <a:ext cx="9644130" cy="5940444"/>
          </a:xfrm>
        </p:spPr>
        <p:txBody>
          <a:bodyPr/>
          <a:lstStyle/>
          <a:p>
            <a:r>
              <a:rPr lang="ru-RU" b="1" dirty="0" smtClean="0"/>
              <a:t>Мы услышали звонок.</a:t>
            </a:r>
            <a:br>
              <a:rPr lang="ru-RU" b="1" dirty="0" smtClean="0"/>
            </a:br>
            <a:r>
              <a:rPr lang="ru-RU" b="1" dirty="0" smtClean="0"/>
              <a:t>Пора уже начать урок.</a:t>
            </a:r>
            <a:br>
              <a:rPr lang="ru-RU" b="1" dirty="0" smtClean="0"/>
            </a:br>
            <a:r>
              <a:rPr lang="ru-RU" b="1" dirty="0" smtClean="0"/>
              <a:t>Проверим дружно, всё ль в порядке:</a:t>
            </a:r>
            <a:br>
              <a:rPr lang="ru-RU" b="1" dirty="0" smtClean="0"/>
            </a:br>
            <a:r>
              <a:rPr lang="ru-RU" b="1" dirty="0" smtClean="0"/>
              <a:t>Ручки, карандаш, тетрадки?</a:t>
            </a:r>
            <a:br>
              <a:rPr lang="ru-RU" b="1" dirty="0" smtClean="0"/>
            </a:br>
            <a:r>
              <a:rPr lang="ru-RU" b="1" dirty="0" smtClean="0"/>
              <a:t>Что же, время нас не ждёт.</a:t>
            </a:r>
            <a:br>
              <a:rPr lang="ru-RU" b="1" dirty="0" smtClean="0"/>
            </a:br>
            <a:r>
              <a:rPr lang="ru-RU" b="1" dirty="0" smtClean="0"/>
              <a:t>Соберёмся и …ВПЕРЁД!</a:t>
            </a:r>
            <a:endParaRPr lang="ru-RU" b="1" dirty="0"/>
          </a:p>
        </p:txBody>
      </p:sp>
      <p:pic>
        <p:nvPicPr>
          <p:cNvPr id="6" name="Picture 2" descr="Звонок"/>
          <p:cNvPicPr>
            <a:picLocks noChangeAspect="1" noChangeArrowheads="1" noCrop="1"/>
          </p:cNvPicPr>
          <p:nvPr/>
        </p:nvPicPr>
        <p:blipFill>
          <a:blip r:embed="rId2">
            <a:lum contrast="41000"/>
          </a:blip>
          <a:srcRect/>
          <a:stretch>
            <a:fillRect/>
          </a:stretch>
        </p:blipFill>
        <p:spPr bwMode="auto">
          <a:xfrm>
            <a:off x="0" y="357166"/>
            <a:ext cx="2143140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3116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 в </a:t>
            </a:r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</a:t>
            </a:r>
          </a:p>
          <a:p>
            <a:pPr algn="ctr"/>
            <a:r>
              <a:rPr lang="ru-RU" sz="4800" b="1" dirty="0" smtClean="0"/>
              <a:t>Имеют окончания:</a:t>
            </a:r>
          </a:p>
          <a:p>
            <a:pPr algn="ctr"/>
            <a:r>
              <a:rPr lang="ru-RU" sz="4800" b="1" dirty="0" smtClean="0"/>
              <a:t>1скл.            2 скл.            3 скл.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           - у, - ю            - и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E:\Мои рисунки\анимации\anim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071702" cy="192882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082660"/>
          </a:xfrm>
        </p:spPr>
        <p:txBody>
          <a:bodyPr>
            <a:noAutofit/>
          </a:bodyPr>
          <a:lstStyle/>
          <a:p>
            <a:r>
              <a:rPr lang="ru-RU" sz="7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endParaRPr lang="ru-RU" sz="7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3116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 в П</a:t>
            </a:r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</a:t>
            </a:r>
          </a:p>
          <a:p>
            <a:pPr algn="ctr"/>
            <a:r>
              <a:rPr lang="ru-RU" sz="4800" b="1" dirty="0" smtClean="0"/>
              <a:t>Имеют окончания:</a:t>
            </a:r>
          </a:p>
          <a:p>
            <a:pPr algn="ctr"/>
            <a:r>
              <a:rPr lang="ru-RU" sz="4800" b="1" dirty="0" smtClean="0"/>
              <a:t>1скл.            2 скл.            3 </a:t>
            </a:r>
            <a:r>
              <a:rPr lang="ru-RU" sz="4800" b="1" dirty="0" err="1" smtClean="0"/>
              <a:t>скл</a:t>
            </a:r>
            <a:r>
              <a:rPr lang="ru-RU" sz="4800" b="1" dirty="0" smtClean="0"/>
              <a:t>.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              -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- и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E:\Мои рисунки\анимации\anim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071702" cy="192882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082660"/>
          </a:xfrm>
        </p:spPr>
        <p:txBody>
          <a:bodyPr>
            <a:noAutofit/>
          </a:bodyPr>
          <a:lstStyle/>
          <a:p>
            <a:r>
              <a:rPr lang="ru-RU" sz="7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endParaRPr lang="ru-RU" sz="7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75000">
              <a:schemeClr val="accent1">
                <a:lumMod val="75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900882" cy="1725602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60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Мои рисунки\анимации\d0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0" y="4643446"/>
            <a:ext cx="1238250" cy="1809750"/>
          </a:xfrm>
          <a:prstGeom prst="rect">
            <a:avLst/>
          </a:prstGeom>
          <a:noFill/>
        </p:spPr>
      </p:pic>
      <p:pic>
        <p:nvPicPr>
          <p:cNvPr id="3075" name="Picture 3" descr="E:\Мои рисунки\анимации\kniga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1500198" cy="164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143116"/>
            <a:ext cx="6858048" cy="328614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стр.116 упр. 217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 конверт,</a:t>
            </a:r>
          </a:p>
          <a:p>
            <a:pPr algn="ctr"/>
            <a:r>
              <a:rPr lang="ru-RU" sz="5400" b="1" smtClean="0">
                <a:solidFill>
                  <a:srgbClr val="FFC000"/>
                </a:solidFill>
              </a:rPr>
              <a:t>разно </a:t>
            </a:r>
            <a:r>
              <a:rPr lang="ru-RU" sz="5400" b="1" dirty="0" smtClean="0">
                <a:solidFill>
                  <a:srgbClr val="FFC000"/>
                </a:solidFill>
              </a:rPr>
              <a:t>уровневые задания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6000">
              <a:schemeClr val="accent2">
                <a:lumMod val="60000"/>
                <a:lumOff val="40000"/>
              </a:schemeClr>
            </a:gs>
            <a:gs pos="47000">
              <a:srgbClr val="9999FF"/>
            </a:gs>
            <a:gs pos="60001">
              <a:schemeClr val="accent2">
                <a:lumMod val="60000"/>
                <a:lumOff val="40000"/>
              </a:schemeClr>
            </a:gs>
            <a:gs pos="71001">
              <a:srgbClr val="3333CC"/>
            </a:gs>
            <a:gs pos="81000">
              <a:schemeClr val="accent2">
                <a:lumMod val="60000"/>
                <a:lumOff val="40000"/>
              </a:schemeClr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5784" y="1643050"/>
            <a:ext cx="9644130" cy="5214950"/>
          </a:xfrm>
        </p:spPr>
        <p:txBody>
          <a:bodyPr/>
          <a:lstStyle/>
          <a:p>
            <a:r>
              <a:rPr lang="ru-RU" b="1" dirty="0" smtClean="0"/>
              <a:t>Мы услышали звонок.</a:t>
            </a:r>
            <a:br>
              <a:rPr lang="ru-RU" b="1" dirty="0" smtClean="0"/>
            </a:br>
            <a:r>
              <a:rPr lang="ru-RU" b="1" dirty="0" smtClean="0"/>
              <a:t>Пора закончить наш урок.</a:t>
            </a:r>
            <a:br>
              <a:rPr lang="ru-RU" b="1" dirty="0" smtClean="0"/>
            </a:br>
            <a:r>
              <a:rPr lang="ru-RU" b="1" dirty="0" smtClean="0"/>
              <a:t>Всем спасибо за старание!</a:t>
            </a:r>
            <a:br>
              <a:rPr lang="ru-RU" b="1" dirty="0" smtClean="0"/>
            </a:br>
            <a:r>
              <a:rPr lang="ru-RU" b="1" dirty="0" smtClean="0"/>
              <a:t>Урок окончен. До свидания!</a:t>
            </a:r>
            <a:endParaRPr lang="ru-RU" b="1" dirty="0"/>
          </a:p>
        </p:txBody>
      </p:sp>
      <p:pic>
        <p:nvPicPr>
          <p:cNvPr id="6" name="Picture 2" descr="Звонок"/>
          <p:cNvPicPr>
            <a:picLocks noChangeAspect="1" noChangeArrowheads="1" noCrop="1"/>
          </p:cNvPicPr>
          <p:nvPr/>
        </p:nvPicPr>
        <p:blipFill>
          <a:blip r:embed="rId2">
            <a:lum contrast="41000"/>
          </a:blip>
          <a:srcRect/>
          <a:stretch>
            <a:fillRect/>
          </a:stretch>
        </p:blipFill>
        <p:spPr bwMode="auto">
          <a:xfrm>
            <a:off x="0" y="357166"/>
            <a:ext cx="2143140" cy="2000240"/>
          </a:xfrm>
          <a:prstGeom prst="rect">
            <a:avLst/>
          </a:prstGeom>
          <a:noFill/>
        </p:spPr>
      </p:pic>
      <p:pic>
        <p:nvPicPr>
          <p:cNvPr id="2050" name="Picture 2" descr="E:\Мои рисунки\анимации\DUCK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0042"/>
            <a:ext cx="1714512" cy="23002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094558">
            <a:off x="857224" y="1428736"/>
            <a:ext cx="7303602" cy="923330"/>
          </a:xfrm>
          <a:prstGeom prst="rect">
            <a:avLst/>
          </a:prstGeom>
          <a:noFill/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 !</a:t>
            </a:r>
          </a:p>
        </p:txBody>
      </p:sp>
      <p:pic>
        <p:nvPicPr>
          <p:cNvPr id="24579" name="Picture 2" descr="E:\Картинки\Роза4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66957">
            <a:off x="5459413" y="3027363"/>
            <a:ext cx="2400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Мои рисунки\Заставка\Природа\Natur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5760000" cy="432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142984"/>
            <a:ext cx="5000660" cy="1285884"/>
          </a:xfrm>
          <a:prstGeom prst="rect">
            <a:avLst/>
          </a:prstGeom>
          <a:solidFill>
            <a:srgbClr val="C0504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пройти по дорожке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E:\Мои рисунки\наша планета\16809_1024_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5760000" cy="432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1571612"/>
            <a:ext cx="5000660" cy="142876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подбежать к реке</a:t>
            </a:r>
            <a:endParaRPr lang="ru-RU" sz="3200" b="1" dirty="0"/>
          </a:p>
        </p:txBody>
      </p:sp>
      <p:pic>
        <p:nvPicPr>
          <p:cNvPr id="2052" name="Picture 4" descr="E:\Мои рисунки\наша планета\76372_1024_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5760000" cy="432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612" y="2428868"/>
            <a:ext cx="4000528" cy="135732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подъехали к берегу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3" name="Picture 5" descr="E:\Мои рисунки\наша планета\56859_1024_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71480"/>
            <a:ext cx="5760000" cy="432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86050" y="714356"/>
            <a:ext cx="4000528" cy="71438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наклониться к цветку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E:\Мои рисунки\gorod\IMG_03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28604"/>
            <a:ext cx="5760000" cy="4320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71736" y="3929066"/>
            <a:ext cx="3929090" cy="10001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шагать по тени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6" name="Picture 8" descr="E:\Мои рисунки\gorod\IMG_0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857364"/>
            <a:ext cx="5857916" cy="439343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428860" y="3714752"/>
            <a:ext cx="4500594" cy="114300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прислониться  к окну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37257 -0.2863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9931 0.1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0.10487 " pathEditMode="relative" ptsTypes="AA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2593E-6 L -0.19688 -0.24143 " pathEditMode="relative" ptsTypes="AA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24409 0.1351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31216 0.1666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5503 -0.3044 " pathEditMode="relative" ptsTypes="AA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30695 0.1729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7639 -0.2548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2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56E-17 L 0.23646 0.2282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0087 -0.13541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6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2283 -0.30439 " pathEditMode="relative" ptsTypes="AA">
                                      <p:cBhvr>
                                        <p:cTn id="10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1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8778E-17 L 0.33854 -0.28356 " pathEditMode="relative" ptsTypes="AA">
                                      <p:cBhvr>
                                        <p:cTn id="1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0.22726 0.00093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5" grpId="1" build="allAtOnce" animBg="1"/>
      <p:bldP spid="7" grpId="0" uiExpand="1" build="allAtOnce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6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1142984"/>
            <a:ext cx="7772400" cy="23574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Правописание безударных окончаний существительных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2357430"/>
            <a:ext cx="7772400" cy="4071966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endParaRPr lang="ru-RU" sz="4400" b="1" dirty="0">
              <a:solidFill>
                <a:schemeClr val="tx1"/>
              </a:solidFill>
            </a:endParaRPr>
          </a:p>
          <a:p>
            <a:pPr algn="ctr"/>
            <a:r>
              <a:rPr lang="ru-RU" sz="9800" b="1" dirty="0" smtClean="0">
                <a:solidFill>
                  <a:schemeClr val="tx1"/>
                </a:solidFill>
              </a:rPr>
              <a:t>пройти по дорожке</a:t>
            </a:r>
          </a:p>
          <a:p>
            <a:pPr algn="ctr"/>
            <a:r>
              <a:rPr lang="ru-RU" sz="9800" b="1" dirty="0" smtClean="0">
                <a:solidFill>
                  <a:schemeClr val="tx1"/>
                </a:solidFill>
              </a:rPr>
              <a:t>подъехали к берегу</a:t>
            </a:r>
          </a:p>
          <a:p>
            <a:pPr algn="ctr"/>
            <a:r>
              <a:rPr lang="ru-RU" sz="9800" b="1" dirty="0" smtClean="0">
                <a:solidFill>
                  <a:schemeClr val="tx1"/>
                </a:solidFill>
              </a:rPr>
              <a:t>шагать по тени</a:t>
            </a:r>
            <a:endParaRPr lang="ru-RU" sz="9800" b="1" dirty="0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6429388" y="3286124"/>
            <a:ext cx="142876" cy="428628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6072198" y="5214950"/>
            <a:ext cx="142876" cy="428628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>
            <a:off x="6286512" y="4286256"/>
            <a:ext cx="133352" cy="428628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7500958" y="3857628"/>
            <a:ext cx="500066" cy="64294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7500958" y="4786322"/>
            <a:ext cx="500066" cy="64294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6643702" y="5715016"/>
            <a:ext cx="500066" cy="64294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00042"/>
            <a:ext cx="7572428" cy="135732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u="sng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643998" cy="5214974"/>
          </a:xfrm>
          <a:solidFill>
            <a:srgbClr val="FFFF00">
              <a:alpha val="41961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ru-RU" sz="5400" b="1" u="sng" dirty="0" smtClean="0">
                <a:solidFill>
                  <a:srgbClr val="002060"/>
                </a:solidFill>
              </a:rPr>
              <a:t>Существительные в дат. п.</a:t>
            </a:r>
          </a:p>
          <a:p>
            <a:r>
              <a:rPr lang="ru-RU" sz="3500" b="1" dirty="0">
                <a:solidFill>
                  <a:schemeClr val="tx1"/>
                </a:solidFill>
              </a:rPr>
              <a:t>О</a:t>
            </a:r>
            <a:r>
              <a:rPr lang="ru-RU" sz="3500" b="1" dirty="0" smtClean="0">
                <a:solidFill>
                  <a:schemeClr val="tx1"/>
                </a:solidFill>
              </a:rPr>
              <a:t>твечают на вопросы:</a:t>
            </a:r>
          </a:p>
          <a:p>
            <a:r>
              <a:rPr lang="ru-RU" sz="5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кому?  чему?</a:t>
            </a:r>
          </a:p>
          <a:p>
            <a:r>
              <a:rPr lang="ru-RU" sz="3500" b="1" dirty="0" smtClean="0">
                <a:solidFill>
                  <a:schemeClr val="tx1"/>
                </a:solidFill>
              </a:rPr>
              <a:t>Употребляются с предлогами:</a:t>
            </a:r>
          </a:p>
          <a:p>
            <a:r>
              <a:rPr lang="ru-RU" sz="5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к,  по.</a:t>
            </a:r>
          </a:p>
          <a:p>
            <a:r>
              <a:rPr lang="ru-RU" sz="3500" b="1" dirty="0" smtClean="0">
                <a:solidFill>
                  <a:schemeClr val="tx1"/>
                </a:solidFill>
              </a:rPr>
              <a:t>Имеют окончания:</a:t>
            </a:r>
          </a:p>
          <a:p>
            <a:r>
              <a:rPr lang="ru-RU" sz="5200" b="1" dirty="0" smtClean="0">
                <a:solidFill>
                  <a:schemeClr val="tx1"/>
                </a:solidFill>
              </a:rPr>
              <a:t>1скл.            2 скл.            3 скл.</a:t>
            </a:r>
          </a:p>
          <a:p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               - у, - ю              - и</a:t>
            </a:r>
            <a:endParaRPr lang="ru-RU" sz="5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6425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00FF"/>
                </a:solidFill>
              </a:rPr>
              <a:t>Склонение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имён существительных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95288" y="1412875"/>
            <a:ext cx="3382962" cy="1655763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66FF"/>
                </a:solidFill>
              </a:rPr>
              <a:t>1 склонение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95288" y="5013325"/>
            <a:ext cx="3382962" cy="1655763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66FF"/>
                </a:solidFill>
              </a:rPr>
              <a:t>3 склонение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95288" y="3213100"/>
            <a:ext cx="3382962" cy="1655763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66FF"/>
                </a:solidFill>
              </a:rPr>
              <a:t>2 склонение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11188" y="1341438"/>
            <a:ext cx="2808287" cy="1346200"/>
            <a:chOff x="521" y="935"/>
            <a:chExt cx="1769" cy="84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21" y="1207"/>
              <a:ext cx="1769" cy="576"/>
              <a:chOff x="0" y="2976"/>
              <a:chExt cx="1769" cy="576"/>
            </a:xfrm>
          </p:grpSpPr>
          <p:sp>
            <p:nvSpPr>
              <p:cNvPr id="11290" name="Rectangle 8"/>
              <p:cNvSpPr>
                <a:spLocks noChangeArrowheads="1"/>
              </p:cNvSpPr>
              <p:nvPr/>
            </p:nvSpPr>
            <p:spPr bwMode="auto">
              <a:xfrm>
                <a:off x="0" y="2976"/>
                <a:ext cx="1769" cy="576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i="1">
                    <a:solidFill>
                      <a:srgbClr val="0000FF"/>
                    </a:solidFill>
                  </a:rPr>
                  <a:t>Ж.р. +  М.р.</a:t>
                </a:r>
              </a:p>
              <a:p>
                <a:pPr algn="ctr"/>
                <a:endParaRPr lang="ru-RU" sz="2000" b="1" i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291" name="Rectangle 9"/>
              <p:cNvSpPr>
                <a:spLocks noChangeArrowheads="1"/>
              </p:cNvSpPr>
              <p:nvPr/>
            </p:nvSpPr>
            <p:spPr bwMode="auto">
              <a:xfrm>
                <a:off x="521" y="3294"/>
                <a:ext cx="182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i="1">
                    <a:solidFill>
                      <a:srgbClr val="009900"/>
                    </a:solidFill>
                  </a:rPr>
                  <a:t>-а</a:t>
                </a:r>
              </a:p>
            </p:txBody>
          </p:sp>
          <p:sp>
            <p:nvSpPr>
              <p:cNvPr id="11292" name="Rectangle 10"/>
              <p:cNvSpPr>
                <a:spLocks noChangeArrowheads="1"/>
              </p:cNvSpPr>
              <p:nvPr/>
            </p:nvSpPr>
            <p:spPr bwMode="auto">
              <a:xfrm>
                <a:off x="975" y="3294"/>
                <a:ext cx="182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i="1">
                    <a:solidFill>
                      <a:srgbClr val="009900"/>
                    </a:solidFill>
                  </a:rPr>
                  <a:t>-я</a:t>
                </a:r>
              </a:p>
            </p:txBody>
          </p:sp>
        </p:grpSp>
        <p:sp>
          <p:nvSpPr>
            <p:cNvPr id="11289" name="Text Box 23"/>
            <p:cNvSpPr txBox="1">
              <a:spLocks noChangeArrowheads="1"/>
            </p:cNvSpPr>
            <p:nvPr/>
          </p:nvSpPr>
          <p:spPr bwMode="auto">
            <a:xfrm>
              <a:off x="975" y="935"/>
              <a:ext cx="8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>
                  <a:solidFill>
                    <a:srgbClr val="0066FF"/>
                  </a:solidFill>
                </a:rPr>
                <a:t>1 склонение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11188" y="4929188"/>
            <a:ext cx="2808287" cy="1503362"/>
            <a:chOff x="567" y="2878"/>
            <a:chExt cx="1769" cy="947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567" y="3249"/>
              <a:ext cx="1769" cy="576"/>
              <a:chOff x="340" y="3566"/>
              <a:chExt cx="1769" cy="576"/>
            </a:xfrm>
          </p:grpSpPr>
          <p:sp>
            <p:nvSpPr>
              <p:cNvPr id="11286" name="Rectangle 18"/>
              <p:cNvSpPr>
                <a:spLocks noChangeArrowheads="1"/>
              </p:cNvSpPr>
              <p:nvPr/>
            </p:nvSpPr>
            <p:spPr bwMode="auto">
              <a:xfrm>
                <a:off x="340" y="3566"/>
                <a:ext cx="1769" cy="576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i="1">
                    <a:solidFill>
                      <a:srgbClr val="0000FF"/>
                    </a:solidFill>
                  </a:rPr>
                  <a:t>Ж.р.</a:t>
                </a:r>
              </a:p>
              <a:p>
                <a:pPr algn="ctr"/>
                <a:endParaRPr lang="ru-RU" sz="2000" b="1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287" name="Rectangle 19"/>
              <p:cNvSpPr>
                <a:spLocks noChangeArrowheads="1"/>
              </p:cNvSpPr>
              <p:nvPr/>
            </p:nvSpPr>
            <p:spPr bwMode="auto">
              <a:xfrm>
                <a:off x="1111" y="3884"/>
                <a:ext cx="182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000" b="1" i="1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11285" name="Text Box 27"/>
            <p:cNvSpPr txBox="1">
              <a:spLocks noChangeArrowheads="1"/>
            </p:cNvSpPr>
            <p:nvPr/>
          </p:nvSpPr>
          <p:spPr bwMode="auto">
            <a:xfrm>
              <a:off x="1127" y="2878"/>
              <a:ext cx="9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>
                  <a:solidFill>
                    <a:srgbClr val="0066FF"/>
                  </a:solidFill>
                </a:rPr>
                <a:t>       3</a:t>
              </a:r>
            </a:p>
            <a:p>
              <a:r>
                <a:rPr lang="ru-RU" sz="1600" b="1" i="1">
                  <a:solidFill>
                    <a:srgbClr val="0066FF"/>
                  </a:solidFill>
                </a:rPr>
                <a:t>склонение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84213" y="3141663"/>
            <a:ext cx="2808287" cy="1490662"/>
            <a:chOff x="476" y="1979"/>
            <a:chExt cx="1769" cy="939"/>
          </a:xfrm>
        </p:grpSpPr>
        <p:sp>
          <p:nvSpPr>
            <p:cNvPr id="11279" name="Rectangle 13"/>
            <p:cNvSpPr>
              <a:spLocks noChangeArrowheads="1"/>
            </p:cNvSpPr>
            <p:nvPr/>
          </p:nvSpPr>
          <p:spPr bwMode="auto">
            <a:xfrm>
              <a:off x="476" y="2342"/>
              <a:ext cx="1769" cy="57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i="1">
                  <a:solidFill>
                    <a:srgbClr val="0000FF"/>
                  </a:solidFill>
                </a:rPr>
                <a:t>М.р. +  Ср.р.</a:t>
              </a:r>
            </a:p>
            <a:p>
              <a:pPr algn="ctr"/>
              <a:endParaRPr lang="ru-RU" sz="2000" b="1" i="1">
                <a:solidFill>
                  <a:srgbClr val="0000FF"/>
                </a:solidFill>
              </a:endParaRPr>
            </a:p>
          </p:txBody>
        </p:sp>
        <p:sp>
          <p:nvSpPr>
            <p:cNvPr id="11280" name="Rectangle 14"/>
            <p:cNvSpPr>
              <a:spLocks noChangeArrowheads="1"/>
            </p:cNvSpPr>
            <p:nvPr/>
          </p:nvSpPr>
          <p:spPr bwMode="auto">
            <a:xfrm>
              <a:off x="1429" y="2659"/>
              <a:ext cx="182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i="1">
                  <a:solidFill>
                    <a:srgbClr val="009900"/>
                  </a:solidFill>
                </a:rPr>
                <a:t>-о</a:t>
              </a:r>
            </a:p>
          </p:txBody>
        </p:sp>
        <p:sp>
          <p:nvSpPr>
            <p:cNvPr id="11281" name="Rectangle 15"/>
            <p:cNvSpPr>
              <a:spLocks noChangeArrowheads="1"/>
            </p:cNvSpPr>
            <p:nvPr/>
          </p:nvSpPr>
          <p:spPr bwMode="auto">
            <a:xfrm>
              <a:off x="1746" y="2659"/>
              <a:ext cx="182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i="1">
                  <a:solidFill>
                    <a:srgbClr val="009900"/>
                  </a:solidFill>
                </a:rPr>
                <a:t>-е</a:t>
              </a:r>
            </a:p>
          </p:txBody>
        </p:sp>
        <p:sp>
          <p:nvSpPr>
            <p:cNvPr id="11282" name="Text Box 25"/>
            <p:cNvSpPr txBox="1">
              <a:spLocks noChangeArrowheads="1"/>
            </p:cNvSpPr>
            <p:nvPr/>
          </p:nvSpPr>
          <p:spPr bwMode="auto">
            <a:xfrm>
              <a:off x="884" y="1979"/>
              <a:ext cx="8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>
                  <a:solidFill>
                    <a:srgbClr val="0066FF"/>
                  </a:solidFill>
                </a:rPr>
                <a:t>2 склонение</a:t>
              </a:r>
            </a:p>
          </p:txBody>
        </p:sp>
        <p:sp>
          <p:nvSpPr>
            <p:cNvPr id="11283" name="Rectangle 40"/>
            <p:cNvSpPr>
              <a:spLocks noChangeArrowheads="1"/>
            </p:cNvSpPr>
            <p:nvPr/>
          </p:nvSpPr>
          <p:spPr bwMode="auto">
            <a:xfrm>
              <a:off x="930" y="2659"/>
              <a:ext cx="182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 b="1" i="1">
                <a:solidFill>
                  <a:srgbClr val="009900"/>
                </a:solidFill>
              </a:endParaRPr>
            </a:p>
          </p:txBody>
        </p:sp>
      </p:grp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7858125" y="1500188"/>
            <a:ext cx="89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лиса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6443663" y="1989138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дерево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7885113" y="2565400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кот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6804025" y="32131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лошадь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6948488" y="4652963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FF"/>
                </a:solidFill>
              </a:rPr>
              <a:t> </a:t>
            </a:r>
            <a:r>
              <a:rPr lang="ru-RU" sz="2400" b="1" i="1">
                <a:solidFill>
                  <a:srgbClr val="0000FF"/>
                </a:solidFill>
              </a:rPr>
              <a:t>дядя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7956550" y="5300663"/>
            <a:ext cx="96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рожь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56647E-6 L -0.40174 0.046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0.22011 " pathEditMode="relative" ptsTypes="AA">
                                      <p:cBhvr>
                                        <p:cTn id="56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1387E-6 L -0.3974 0.20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51445E-7 L -0.30278 0.31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4335E-6 L -0.30365 -0.320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955 0.10497 " pathEditMode="relative" ptsTypes="AA">
                                      <p:cBhvr>
                                        <p:cTn id="72" dur="2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81" grpId="0"/>
      <p:bldP spid="23581" grpId="1"/>
      <p:bldP spid="23582" grpId="0"/>
      <p:bldP spid="23582" grpId="1"/>
      <p:bldP spid="23583" grpId="0"/>
      <p:bldP spid="23583" grpId="1"/>
      <p:bldP spid="23584" grpId="0"/>
      <p:bldP spid="23584" grpId="1"/>
      <p:bldP spid="23594" grpId="0"/>
      <p:bldP spid="23594" grpId="1"/>
      <p:bldP spid="23596" grpId="0"/>
      <p:bldP spid="2359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75000">
              <a:schemeClr val="tx2">
                <a:lumMod val="40000"/>
                <a:lumOff val="6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401161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 (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где? по чему?</a:t>
            </a:r>
            <a:r>
              <a:rPr lang="ru-RU" sz="2400" b="1" dirty="0" smtClean="0">
                <a:solidFill>
                  <a:srgbClr val="002060"/>
                </a:solidFill>
              </a:rPr>
              <a:t>)    </a:t>
            </a:r>
            <a:r>
              <a:rPr lang="ru-RU" sz="2800" b="1" dirty="0" smtClean="0"/>
              <a:t>по улице (</a:t>
            </a:r>
            <a:r>
              <a:rPr lang="ru-RU" sz="2400" b="1" dirty="0" smtClean="0"/>
              <a:t>1 скл.),</a:t>
            </a:r>
            <a:r>
              <a:rPr lang="ru-RU" sz="2800" b="1" dirty="0" smtClean="0"/>
              <a:t>по площади (</a:t>
            </a:r>
            <a:r>
              <a:rPr lang="ru-RU" sz="2400" b="1" dirty="0" smtClean="0"/>
              <a:t>3 скл.).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Плыл (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где?  по чему?) </a:t>
            </a:r>
            <a:r>
              <a:rPr lang="ru-RU" sz="2400" b="1" dirty="0" smtClean="0"/>
              <a:t>      </a:t>
            </a:r>
            <a:r>
              <a:rPr lang="ru-RU" sz="2800" b="1" dirty="0" smtClean="0"/>
              <a:t>по речке (</a:t>
            </a:r>
            <a:r>
              <a:rPr lang="ru-RU" sz="2400" b="1" dirty="0" smtClean="0"/>
              <a:t>1 скл.) </a:t>
            </a:r>
            <a:r>
              <a:rPr lang="ru-RU" sz="2800" b="1" dirty="0" smtClean="0"/>
              <a:t>по морю ( </a:t>
            </a:r>
            <a:r>
              <a:rPr lang="ru-RU" sz="2400" b="1" dirty="0" smtClean="0"/>
              <a:t>2 скл.).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Подошёл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к чему?)          </a:t>
            </a:r>
            <a:r>
              <a:rPr lang="ru-RU" sz="2800" b="1" dirty="0" smtClean="0"/>
              <a:t>к берёзе </a:t>
            </a:r>
            <a:r>
              <a:rPr lang="ru-RU" sz="2400" b="1" dirty="0" smtClean="0"/>
              <a:t>( 1 скл.), </a:t>
            </a:r>
            <a:r>
              <a:rPr lang="ru-RU" sz="2800" b="1" dirty="0" smtClean="0"/>
              <a:t>к сирени </a:t>
            </a:r>
            <a:r>
              <a:rPr lang="ru-RU" sz="2400" b="1" dirty="0" smtClean="0"/>
              <a:t>( 3 скл).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Поднялся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по чему?)</a:t>
            </a:r>
            <a:r>
              <a:rPr lang="ru-RU" sz="2400" b="1" dirty="0" smtClean="0"/>
              <a:t>        </a:t>
            </a:r>
            <a:r>
              <a:rPr lang="ru-RU" sz="2800" b="1" dirty="0" smtClean="0"/>
              <a:t>по лестнице </a:t>
            </a:r>
            <a:r>
              <a:rPr lang="ru-RU" sz="2400" b="1" dirty="0" smtClean="0"/>
              <a:t>(1 скл.).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Подарил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(кому?)      </a:t>
            </a:r>
            <a:r>
              <a:rPr lang="ru-RU" sz="2800" b="1" dirty="0" smtClean="0"/>
              <a:t>сестрёнке </a:t>
            </a:r>
            <a:r>
              <a:rPr lang="ru-RU" sz="2400" b="1" dirty="0" smtClean="0"/>
              <a:t>( 1 скл.),</a:t>
            </a:r>
            <a:r>
              <a:rPr lang="ru-RU" sz="2800" b="1" dirty="0" smtClean="0"/>
              <a:t>  братишке </a:t>
            </a:r>
            <a:r>
              <a:rPr lang="ru-RU" sz="2400" b="1" dirty="0" smtClean="0"/>
              <a:t>(1 скл.).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Бежал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(куда? к чему?)     </a:t>
            </a:r>
            <a:r>
              <a:rPr lang="ru-RU" sz="2800" b="1" dirty="0" smtClean="0"/>
              <a:t>к озеру </a:t>
            </a:r>
            <a:r>
              <a:rPr lang="ru-RU" sz="2400" b="1" dirty="0" smtClean="0"/>
              <a:t>( 2 скл.),  </a:t>
            </a:r>
            <a:r>
              <a:rPr lang="ru-RU" sz="2800" b="1" dirty="0" smtClean="0"/>
              <a:t>к ручью </a:t>
            </a:r>
            <a:r>
              <a:rPr lang="ru-RU" sz="2400" b="1" dirty="0" smtClean="0"/>
              <a:t>( 2 скл.)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000108"/>
            <a:ext cx="4357718" cy="10001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786190"/>
            <a:ext cx="8215370" cy="235745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 в дательном падеже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скл.                2 скл.              3 скл.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                   -у, -ю                   -и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857232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14488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2500306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500306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3000372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2928934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00958" y="857232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1714488"/>
            <a:ext cx="135732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1285860"/>
            <a:ext cx="114300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1285860"/>
            <a:ext cx="135732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2143116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52260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пришёл для игр и шутки,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Точнее, для физкультминутки.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Мои рисунки\анимации\18m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357586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357166"/>
            <a:ext cx="6357982" cy="6072254"/>
          </a:xfrm>
          <a:prstGeom prst="rect">
            <a:avLst/>
          </a:prstGeom>
          <a:solidFill>
            <a:srgbClr val="1CD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Флюгер есть, друзья, у нас,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Завращается сейчас.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Ветер справа, ветер слева,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Флюгер вертится умело.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Сначала буду маленьким,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 коленочкам прижмусь,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Потом я вырасту большим 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До солнца дотянусь.</a:t>
            </a:r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643998" cy="614366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     А теперь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                             с охотой 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      Возьмёмся 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                      за работу!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ои рисунки\анимации\angel24.gif"/>
          <p:cNvPicPr>
            <a:picLocks noChangeAspect="1" noChangeArrowheads="1" noCrop="1"/>
          </p:cNvPicPr>
          <p:nvPr/>
        </p:nvPicPr>
        <p:blipFill>
          <a:blip r:embed="rId3">
            <a:lum bright="-21000" contrast="4000"/>
          </a:blip>
          <a:srcRect/>
          <a:stretch>
            <a:fillRect/>
          </a:stretch>
        </p:blipFill>
        <p:spPr bwMode="auto">
          <a:xfrm>
            <a:off x="500034" y="4500570"/>
            <a:ext cx="1905000" cy="1628775"/>
          </a:xfrm>
          <a:prstGeom prst="rect">
            <a:avLst/>
          </a:prstGeom>
          <a:noFill/>
        </p:spPr>
      </p:pic>
      <p:pic>
        <p:nvPicPr>
          <p:cNvPr id="1027" name="Picture 3" descr="E:\Мои рисунки\анимации\s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2571768" cy="2000264"/>
          </a:xfrm>
          <a:prstGeom prst="rect">
            <a:avLst/>
          </a:prstGeom>
          <a:noFill/>
        </p:spPr>
      </p:pic>
      <p:pic>
        <p:nvPicPr>
          <p:cNvPr id="1028" name="Picture 4" descr="E:\Мои рисунки\анимации\022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2"/>
            <a:ext cx="22288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0712 -0.252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81481E-6 L 5.83333E-6 -0.28356 " pathEditMode="relative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75000"/>
              </a:schemeClr>
            </a:gs>
            <a:gs pos="75000">
              <a:schemeClr val="tx2">
                <a:lumMod val="40000"/>
                <a:lumOff val="6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Скл…дной,   ж…мчужный, погр…ничник,   мес…ность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8186766" cy="117950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3600" dirty="0" smtClean="0"/>
              <a:t>Чес…ный,   а … уратный,   а  … етитный, дли … ый.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000372"/>
            <a:ext cx="8115328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rgbClr val="FFC000"/>
                </a:solidFill>
              </a:rPr>
              <a:t>Трос…ник,   окрес…ность,   свис…нул, мес…ность.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000100" y="4429132"/>
            <a:ext cx="7429552" cy="96519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Солнышк…,   лестниц…,   окошк…, лукошк… .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571736" y="7000900"/>
            <a:ext cx="4041775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14290"/>
            <a:ext cx="500066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928934"/>
            <a:ext cx="428628" cy="6429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2928934"/>
            <a:ext cx="357190" cy="6429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714884"/>
            <a:ext cx="357190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4214818"/>
            <a:ext cx="285752" cy="50006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4214818"/>
            <a:ext cx="500066" cy="50006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143380"/>
            <a:ext cx="357190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714356"/>
            <a:ext cx="500066" cy="64294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1428736"/>
            <a:ext cx="785818" cy="6429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2143116"/>
            <a:ext cx="785818" cy="42862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3500438"/>
            <a:ext cx="357190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2928934"/>
            <a:ext cx="500066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6446" y="1357298"/>
            <a:ext cx="1000132" cy="71438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1428736"/>
            <a:ext cx="1000132" cy="6429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0"/>
            <a:ext cx="500066" cy="92867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571480"/>
            <a:ext cx="571504" cy="9286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00628" y="1357298"/>
            <a:ext cx="200026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000496" y="4786322"/>
            <a:ext cx="200026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357950" y="3643314"/>
            <a:ext cx="200026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42910" y="2143116"/>
            <a:ext cx="200026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75000">
              <a:schemeClr val="accent1">
                <a:lumMod val="75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3116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 в Р</a:t>
            </a:r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</a:t>
            </a:r>
          </a:p>
          <a:p>
            <a:pPr algn="ctr"/>
            <a:r>
              <a:rPr lang="ru-RU" sz="4800" b="1" dirty="0" smtClean="0"/>
              <a:t>Имеют окончания:</a:t>
            </a:r>
          </a:p>
          <a:p>
            <a:pPr algn="ctr"/>
            <a:r>
              <a:rPr lang="ru-RU" sz="4800" b="1" dirty="0" smtClean="0"/>
              <a:t>1скл.            2 скл.            3 скл.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        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а,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E:\Мои рисунки\анимации\anim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071702" cy="192882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082660"/>
          </a:xfrm>
        </p:spPr>
        <p:txBody>
          <a:bodyPr>
            <a:noAutofit/>
          </a:bodyPr>
          <a:lstStyle/>
          <a:p>
            <a:r>
              <a:rPr lang="ru-RU" sz="7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endParaRPr lang="ru-RU" sz="7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375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Мы услышали звонок. Пора уже начать урок. Проверим дружно, всё ль в порядке: Ручки, карандаш, тетрадки? Что же, время нас не ждёт. Соберёмся и …ВПЕРЁД!</vt:lpstr>
      <vt:lpstr>Слайд 2</vt:lpstr>
      <vt:lpstr>Правописание безударных окончаний существительных </vt:lpstr>
      <vt:lpstr>Слайд 4</vt:lpstr>
      <vt:lpstr>Склонение имён существительных</vt:lpstr>
      <vt:lpstr>Ехал (где? по чему?)    по улице (1 скл.),по площади (3 скл.). Плыл (где?  по чему?)       по речке (1 скл.) по морю ( 2 скл.). Подошёл ( к чему?)          к берёзе ( 1 скл.), к сирени ( 3 скл). Поднялся ( по чему?)        по лестнице (1 скл.). Подарил (кому?)      сестрёнке ( 1 скл.),  братишке (1 скл.). Бежал (куда? к чему?)     к озеру ( 2 скл.),  к ручью ( 2 скл.) </vt:lpstr>
      <vt:lpstr>Момент пришёл для игр и шутки, Точнее, для физкультминутки.</vt:lpstr>
      <vt:lpstr>Скл…дной,   ж…мчужный, погр…ничник,   мес…ность.</vt:lpstr>
      <vt:lpstr>Запомни!</vt:lpstr>
      <vt:lpstr>Запомни!</vt:lpstr>
      <vt:lpstr>Запомни!</vt:lpstr>
      <vt:lpstr>Домашнее задание</vt:lpstr>
      <vt:lpstr>Мы услышали звонок. Пора закончить наш урок. Всем спасибо за старание! Урок окончен. До свидания!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daniel</dc:creator>
  <cp:lastModifiedBy>1</cp:lastModifiedBy>
  <cp:revision>160</cp:revision>
  <dcterms:created xsi:type="dcterms:W3CDTF">2009-11-08T15:06:46Z</dcterms:created>
  <dcterms:modified xsi:type="dcterms:W3CDTF">2015-07-31T05:55:42Z</dcterms:modified>
</cp:coreProperties>
</file>