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3" r:id="rId4"/>
    <p:sldId id="262" r:id="rId5"/>
    <p:sldId id="261" r:id="rId6"/>
    <p:sldId id="260" r:id="rId7"/>
    <p:sldId id="275" r:id="rId8"/>
    <p:sldId id="259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874" autoAdjust="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57A7-BB57-4CC1-8801-6B5BEEB0F83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3A0-E1C3-4A54-B303-3AF84D86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57A7-BB57-4CC1-8801-6B5BEEB0F83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3A0-E1C3-4A54-B303-3AF84D86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57A7-BB57-4CC1-8801-6B5BEEB0F83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3A0-E1C3-4A54-B303-3AF84D86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57A7-BB57-4CC1-8801-6B5BEEB0F83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3A0-E1C3-4A54-B303-3AF84D86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57A7-BB57-4CC1-8801-6B5BEEB0F83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3A0-E1C3-4A54-B303-3AF84D86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57A7-BB57-4CC1-8801-6B5BEEB0F83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3A0-E1C3-4A54-B303-3AF84D86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57A7-BB57-4CC1-8801-6B5BEEB0F83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3A0-E1C3-4A54-B303-3AF84D86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57A7-BB57-4CC1-8801-6B5BEEB0F83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3A0-E1C3-4A54-B303-3AF84D86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57A7-BB57-4CC1-8801-6B5BEEB0F83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3A0-E1C3-4A54-B303-3AF84D86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57A7-BB57-4CC1-8801-6B5BEEB0F83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3A0-E1C3-4A54-B303-3AF84D86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57A7-BB57-4CC1-8801-6B5BEEB0F83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D83A0-E1C3-4A54-B303-3AF84D86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557A7-BB57-4CC1-8801-6B5BEEB0F834}" type="datetimeFigureOut">
              <a:rPr lang="ru-RU" smtClean="0"/>
              <a:pPr/>
              <a:t>04.09.2015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D83A0-E1C3-4A54-B303-3AF84D86E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>
                <a:solidFill>
                  <a:srgbClr val="FF0000"/>
                </a:solidFill>
              </a:rPr>
              <a:t>Особенности организации внеурочной деятельности учащихся                                начальной школы в условиях реализации ФГОС нового поколения</a:t>
            </a:r>
            <a:br>
              <a:rPr lang="ru-RU" b="1" i="1" dirty="0">
                <a:solidFill>
                  <a:srgbClr val="FF0000"/>
                </a:solidFill>
              </a:rPr>
            </a:br>
            <a:r>
              <a:rPr lang="ru-RU" b="1" i="1" dirty="0">
                <a:solidFill>
                  <a:srgbClr val="FF0000"/>
                </a:solidFill>
              </a:rPr>
              <a:t>                                                                                     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</a:p>
          <a:p>
            <a:endParaRPr lang="ru-RU" i="1" dirty="0">
              <a:solidFill>
                <a:srgbClr val="FF0000"/>
              </a:solidFill>
            </a:endParaRPr>
          </a:p>
          <a:p>
            <a:endParaRPr lang="ru-RU" i="1" dirty="0" smtClean="0">
              <a:solidFill>
                <a:srgbClr val="FF0000"/>
              </a:solidFill>
            </a:endParaRPr>
          </a:p>
          <a:p>
            <a:r>
              <a:rPr lang="ru-RU" b="1" i="1" dirty="0" err="1" smtClean="0">
                <a:solidFill>
                  <a:srgbClr val="FF0000"/>
                </a:solidFill>
              </a:rPr>
              <a:t>Яхутлева</a:t>
            </a:r>
            <a:r>
              <a:rPr lang="ru-RU" b="1" i="1" dirty="0" smtClean="0">
                <a:solidFill>
                  <a:srgbClr val="FF0000"/>
                </a:solidFill>
              </a:rPr>
              <a:t>   Н.Н.                                                                                                                            учитель </a:t>
            </a:r>
            <a:r>
              <a:rPr lang="ru-RU" b="1" i="1" dirty="0">
                <a:solidFill>
                  <a:srgbClr val="FF0000"/>
                </a:solidFill>
              </a:rPr>
              <a:t>начальных классов</a:t>
            </a:r>
            <a:r>
              <a:rPr lang="ru-RU" b="1" i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МБОУ  СОШ № 15  г. Майкопа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6146" name="Picture 2" descr="C:\Users\1\Desktop\Фото аттест\IMG_13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6405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-71461"/>
            <a:ext cx="9144000" cy="69294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2050" name="Picture 2" descr="C:\Users\1\Desktop\Фото аттест\IMG_1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501122" cy="6334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- </a:t>
            </a:r>
            <a:r>
              <a:rPr lang="ru-RU" dirty="0" err="1" smtClean="0"/>
              <a:t>Общеинтеллектуальное</a:t>
            </a:r>
            <a:r>
              <a:rPr lang="ru-RU" dirty="0" smtClean="0"/>
              <a:t>, через занятия в кружках </a:t>
            </a:r>
            <a:r>
              <a:rPr lang="ru-RU" b="1" dirty="0" smtClean="0">
                <a:solidFill>
                  <a:srgbClr val="FF0000"/>
                </a:solidFill>
              </a:rPr>
              <a:t>«Информатика», «Шахматы». </a:t>
            </a:r>
            <a:r>
              <a:rPr lang="ru-RU" dirty="0" smtClean="0"/>
              <a:t>В конце года ребята показали свои результаты на шахматном турнире среди первоклассников. С огромным интересом ребята приняли участие в школьном конкурсе по информационным технологиям </a:t>
            </a:r>
            <a:r>
              <a:rPr lang="ru-RU" b="1" dirty="0" smtClean="0">
                <a:solidFill>
                  <a:srgbClr val="FF0000"/>
                </a:solidFill>
              </a:rPr>
              <a:t>«Построй робота».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3600" dirty="0" smtClean="0"/>
              <a:t>- Духовно-нравственное, через занятия </a:t>
            </a:r>
            <a:r>
              <a:rPr lang="ru-RU" sz="3600" b="1" dirty="0" smtClean="0">
                <a:solidFill>
                  <a:srgbClr val="FF0000"/>
                </a:solidFill>
              </a:rPr>
              <a:t>в  программе «Я – Россиянин». </a:t>
            </a:r>
            <a:r>
              <a:rPr lang="ru-RU" sz="3600" dirty="0" smtClean="0"/>
              <a:t>В школе имеется специально  разработанная программа  учителем начальных классов  </a:t>
            </a:r>
            <a:r>
              <a:rPr lang="ru-RU" sz="3600" dirty="0" err="1" smtClean="0"/>
              <a:t>Оленцовой</a:t>
            </a:r>
            <a:r>
              <a:rPr lang="ru-RU" sz="3600" dirty="0" smtClean="0"/>
              <a:t> Т. Н. Ребята участвуют в  творческих конкурсах, соревнованиях, праздниках, викторинах, интеллектуально-познавательных  играх.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5" name="Picture 3" descr="C:\Users\1\Desktop\Фото аттест\IMG_1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ru-RU" dirty="0" smtClean="0"/>
              <a:t>- Социальная и проектная деятельность, через драматический </a:t>
            </a:r>
            <a:r>
              <a:rPr lang="ru-RU" i="1" dirty="0" smtClean="0"/>
              <a:t> </a:t>
            </a:r>
            <a:r>
              <a:rPr lang="ru-RU" dirty="0" smtClean="0"/>
              <a:t>кружок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Закулисье</a:t>
            </a:r>
            <a:r>
              <a:rPr lang="ru-RU" b="1" dirty="0" smtClean="0">
                <a:solidFill>
                  <a:srgbClr val="FF0000"/>
                </a:solidFill>
              </a:rPr>
              <a:t>», «Экологическая  этика».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1\Desktop\Фото аттест\IMG_1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864200" cy="4398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3600" dirty="0" smtClean="0"/>
              <a:t>   </a:t>
            </a:r>
          </a:p>
          <a:p>
            <a:pPr algn="just">
              <a:buNone/>
            </a:pPr>
            <a:r>
              <a:rPr lang="ru-RU" sz="3600" dirty="0" smtClean="0"/>
              <a:t>   Если учитель  открыт для всего нового и не боится перемен, то он, несомненно, будет делать первые уверенные шаги в новых условиях реализации ФГОС, потому что именно учитель, его отношение к учебному процессу, его творчество и профессионализм – главный ресурс, без которого невозможно воплощение новых стандартов школьного образования.</a:t>
            </a:r>
          </a:p>
          <a:p>
            <a:endParaRPr lang="ru-RU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sz="6600" dirty="0" smtClean="0"/>
          </a:p>
          <a:p>
            <a:pPr>
              <a:buNone/>
            </a:pPr>
            <a:endParaRPr lang="ru-RU" sz="6600" dirty="0" smtClean="0"/>
          </a:p>
          <a:p>
            <a:pPr>
              <a:buNone/>
            </a:pPr>
            <a:r>
              <a:rPr lang="ru-RU" sz="6600" dirty="0" smtClean="0"/>
              <a:t>  </a:t>
            </a:r>
            <a:r>
              <a:rPr lang="ru-RU" sz="6600" b="1" dirty="0" smtClean="0">
                <a:solidFill>
                  <a:srgbClr val="FF0000"/>
                </a:solidFill>
              </a:rPr>
              <a:t>Спасибо  за  внимание!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</a:rPr>
              <a:t>Под внеурочной деятельностью </a:t>
            </a:r>
            <a:r>
              <a:rPr lang="ru-RU" dirty="0" smtClean="0"/>
              <a:t>в рамках реализации ФГОС НОО следует понимать образовательную деятельность, осуществляемую в формах, отличных от классно-урочной, и направленную на достижение планируемых результатов освоения основной образовательной программы начального общего образования.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Задачи :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1. </a:t>
            </a:r>
            <a:r>
              <a:rPr lang="ru-RU" b="1" dirty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беспечить </a:t>
            </a:r>
            <a:r>
              <a:rPr lang="ru-RU" b="1" dirty="0">
                <a:solidFill>
                  <a:schemeClr val="tx1"/>
                </a:solidFill>
              </a:rPr>
              <a:t>благоприятную адаптацию </a:t>
            </a:r>
            <a:r>
              <a:rPr lang="ru-RU" b="1" dirty="0" smtClean="0">
                <a:solidFill>
                  <a:schemeClr val="tx1"/>
                </a:solidFill>
              </a:rPr>
              <a:t>    </a:t>
            </a:r>
            <a:r>
              <a:rPr lang="ru-RU" b="1" dirty="0">
                <a:solidFill>
                  <a:schemeClr val="tx1"/>
                </a:solidFill>
              </a:rPr>
              <a:t>ребенка в </a:t>
            </a:r>
            <a:r>
              <a:rPr lang="ru-RU" b="1" dirty="0" smtClean="0">
                <a:solidFill>
                  <a:schemeClr val="tx1"/>
                </a:solidFill>
              </a:rPr>
              <a:t>школе. 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2. Оптимизировать </a:t>
            </a:r>
            <a:r>
              <a:rPr lang="ru-RU" b="1" dirty="0">
                <a:solidFill>
                  <a:schemeClr val="tx1"/>
                </a:solidFill>
              </a:rPr>
              <a:t>учебную нагрузку   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   обучающихся.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3. Улучшить </a:t>
            </a:r>
            <a:r>
              <a:rPr lang="ru-RU" b="1" dirty="0">
                <a:solidFill>
                  <a:schemeClr val="tx1"/>
                </a:solidFill>
              </a:rPr>
              <a:t>условия для развития </a:t>
            </a:r>
            <a:r>
              <a:rPr lang="ru-RU" b="1" dirty="0" smtClean="0">
                <a:solidFill>
                  <a:schemeClr val="tx1"/>
                </a:solidFill>
              </a:rPr>
              <a:t>ребенка.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</a:rPr>
              <a:t> 4</a:t>
            </a:r>
            <a:r>
              <a:rPr lang="ru-RU" b="1" dirty="0">
                <a:solidFill>
                  <a:schemeClr val="tx1"/>
                </a:solidFill>
              </a:rPr>
              <a:t>. Учесть возрастные и индивидуальные  особенности обучающихся. </a:t>
            </a:r>
            <a:br>
              <a:rPr lang="ru-RU" b="1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b="1" dirty="0">
                <a:latin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</a:rPr>
              <a:t>Цель внеурочной деятельности: </a:t>
            </a:r>
          </a:p>
          <a:p>
            <a:pPr>
              <a:buNone/>
              <a:defRPr/>
            </a:pPr>
            <a:endParaRPr lang="ru-RU" sz="4000" b="1" dirty="0"/>
          </a:p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</a:rPr>
              <a:t>создание условий для проявления и развития ребенком своих интересов на основе свободного выбора, постижения духовно-нравственных ценностей и культурных традиций. 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         </a:t>
            </a:r>
            <a:r>
              <a:rPr lang="ru-RU" b="1" dirty="0">
                <a:solidFill>
                  <a:srgbClr val="FF0000"/>
                </a:solidFill>
              </a:rPr>
              <a:t>В ходе реализации модели внеурочной деятельности </a:t>
            </a:r>
            <a:r>
              <a:rPr lang="ru-RU" b="1" dirty="0" smtClean="0">
                <a:solidFill>
                  <a:srgbClr val="FF0000"/>
                </a:solidFill>
              </a:rPr>
              <a:t> мы достигли </a:t>
            </a:r>
            <a:r>
              <a:rPr lang="ru-RU" b="1" dirty="0">
                <a:solidFill>
                  <a:srgbClr val="FF0000"/>
                </a:solidFill>
              </a:rPr>
              <a:t>следующих результатов</a:t>
            </a:r>
            <a:r>
              <a:rPr lang="ru-RU" b="1" dirty="0" smtClean="0">
                <a:solidFill>
                  <a:srgbClr val="FF0000"/>
                </a:solidFill>
              </a:rPr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-  </a:t>
            </a:r>
            <a:r>
              <a:rPr lang="ru-RU" b="1" dirty="0"/>
              <a:t>развитие индивидуальности каждого ребёнка в процессе самоопределения в системе внеурочной деятельности;</a:t>
            </a:r>
            <a:br>
              <a:rPr lang="ru-RU" b="1" dirty="0"/>
            </a:br>
            <a:r>
              <a:rPr lang="ru-RU" b="1" dirty="0"/>
              <a:t>-  приобретение школьником социальных знаний (об общественных нормах, об устройстве общества, о социально одобряемых и неодобряемых формах поведения в обществе и т.п.), понимания социальной реальности и повседневной жизни; </a:t>
            </a:r>
            <a:br>
              <a:rPr lang="ru-RU" b="1" dirty="0"/>
            </a:br>
            <a:r>
              <a:rPr lang="ru-RU" b="1" dirty="0"/>
              <a:t>-  формирование позитивных отношений школьника к базовым ценностям общества (человек, семья, Отечество, природа, мир, знания, труд, культура), ценностного отношения к социальной реальности в целом;</a:t>
            </a:r>
            <a:br>
              <a:rPr lang="ru-RU" b="1" dirty="0"/>
            </a:br>
            <a:r>
              <a:rPr lang="ru-RU" b="1" dirty="0"/>
              <a:t>-  воспитание уважительного отношения к своему городу, школе;</a:t>
            </a:r>
            <a:br>
              <a:rPr lang="ru-RU" b="1" dirty="0"/>
            </a:br>
            <a:r>
              <a:rPr lang="ru-RU" b="1" dirty="0"/>
              <a:t>-  </a:t>
            </a:r>
            <a:r>
              <a:rPr lang="ru-RU" b="1" dirty="0" smtClean="0"/>
              <a:t>формирование </a:t>
            </a:r>
            <a:r>
              <a:rPr lang="ru-RU" b="1" dirty="0"/>
              <a:t>коммуникативной, этической, социальной, гражданской компетентности школьников;</a:t>
            </a:r>
            <a:br>
              <a:rPr lang="ru-RU" b="1" dirty="0"/>
            </a:br>
            <a:r>
              <a:rPr lang="ru-RU" b="1" dirty="0"/>
              <a:t>-  увеличение числа детей, охваченных организованным досугом; </a:t>
            </a:r>
            <a:br>
              <a:rPr lang="ru-RU" b="1" dirty="0"/>
            </a:br>
            <a:r>
              <a:rPr lang="ru-RU" b="1" dirty="0"/>
              <a:t>-  воспитание у детей толерантности, навыков здорового образа жизни.</a:t>
            </a:r>
            <a:br>
              <a:rPr lang="ru-RU" b="1" dirty="0"/>
            </a:b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          Внеурочная </a:t>
            </a:r>
            <a:r>
              <a:rPr lang="ru-RU" sz="4400" dirty="0"/>
              <a:t>деятельность организована по пяти направлениям развития личности:</a:t>
            </a:r>
          </a:p>
          <a:p>
            <a:pPr lvl="0" algn="ctr"/>
            <a:r>
              <a:rPr lang="ru-RU" sz="4400" b="1" dirty="0">
                <a:solidFill>
                  <a:srgbClr val="FF0000"/>
                </a:solidFill>
              </a:rPr>
              <a:t>спортивно – оздоровительное ;</a:t>
            </a:r>
          </a:p>
          <a:p>
            <a:pPr lvl="0" algn="ctr"/>
            <a:r>
              <a:rPr lang="ru-RU" sz="4400" b="1" dirty="0">
                <a:solidFill>
                  <a:srgbClr val="FF0000"/>
                </a:solidFill>
              </a:rPr>
              <a:t>духовно – нравственное;</a:t>
            </a:r>
          </a:p>
          <a:p>
            <a:pPr lvl="0" algn="ctr"/>
            <a:r>
              <a:rPr lang="ru-RU" sz="4400" b="1" dirty="0">
                <a:solidFill>
                  <a:srgbClr val="FF0000"/>
                </a:solidFill>
              </a:rPr>
              <a:t>социальное;</a:t>
            </a:r>
          </a:p>
          <a:p>
            <a:pPr lvl="0" algn="ctr"/>
            <a:r>
              <a:rPr lang="ru-RU" sz="4400" b="1" dirty="0" err="1">
                <a:solidFill>
                  <a:srgbClr val="FF0000"/>
                </a:solidFill>
              </a:rPr>
              <a:t>общеинтеллектуальное</a:t>
            </a:r>
            <a:r>
              <a:rPr lang="ru-RU" sz="4400" b="1" dirty="0">
                <a:solidFill>
                  <a:srgbClr val="FF0000"/>
                </a:solidFill>
              </a:rPr>
              <a:t>;</a:t>
            </a:r>
          </a:p>
          <a:p>
            <a:pPr lvl="0" algn="ctr"/>
            <a:r>
              <a:rPr lang="ru-RU" sz="4400" b="1" dirty="0">
                <a:solidFill>
                  <a:srgbClr val="FF0000"/>
                </a:solidFill>
              </a:rPr>
              <a:t>общекультурное;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  <a:p>
            <a:pPr eaLnBrk="1" hangingPunct="1">
              <a:defRPr/>
            </a:pPr>
            <a:endParaRPr lang="ru-RU" smtClean="0"/>
          </a:p>
        </p:txBody>
      </p:sp>
      <p:graphicFrame>
        <p:nvGraphicFramePr>
          <p:cNvPr id="6" name="Group 71"/>
          <p:cNvGraphicFramePr>
            <a:graphicFrameLocks noGrp="1"/>
          </p:cNvGraphicFramePr>
          <p:nvPr/>
        </p:nvGraphicFramePr>
        <p:xfrm>
          <a:off x="0" y="-195072"/>
          <a:ext cx="9144000" cy="7018171"/>
        </p:xfrm>
        <a:graphic>
          <a:graphicData uri="http://schemas.openxmlformats.org/drawingml/2006/table">
            <a:tbl>
              <a:tblPr/>
              <a:tblGrid>
                <a:gridCol w="2514600"/>
                <a:gridCol w="6629400"/>
              </a:tblGrid>
              <a:tr h="740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Направления  развития  личности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Решаемые  задачи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1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       Духовно –        нравственное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Приобщение к базовым общечеловеческим ценностям, ценностям  семьи.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69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Общеинтеллектуальное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+mn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Обогащение запаса учащихся научными понятиями и законами, способствование формированию мировоззрения, функциональной грамотности.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8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  Общекультурное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Развитие творческих возможностей учащегося, с учетом  его  возрастных и внутренних психологических      наклонностей.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8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 Проектная деятельность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Формирование умений учащихся самостоятельно  добывать новые знания, работать с информацией, делать выводы и умозаключения.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Спортивно – оздоровительное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Организация оздоровительной и познавательной деятельности, направленной  на  развитие физических сил и здоровья, выработку гигиенических навыков и здорового образа жизни.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80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Социальное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+mn-lt"/>
                        </a:rPr>
                        <a:t>Развитие положительного потенциала личности обучающихся в рамках деятельности общешкольного коллектива.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-  </a:t>
            </a:r>
            <a:r>
              <a:rPr lang="ru-RU" dirty="0"/>
              <a:t>Спортивно - оздоровительное, через занятия в кружках  </a:t>
            </a:r>
            <a:r>
              <a:rPr lang="ru-RU" b="1" dirty="0">
                <a:solidFill>
                  <a:srgbClr val="FF0000"/>
                </a:solidFill>
              </a:rPr>
              <a:t>«Русские народные игры», «Планета здоровья». </a:t>
            </a:r>
            <a:r>
              <a:rPr lang="ru-RU" dirty="0"/>
              <a:t>Изучались  особенности  народных игр,  проводились русские народные праздники.  </a:t>
            </a:r>
          </a:p>
        </p:txBody>
      </p:sp>
      <p:pic>
        <p:nvPicPr>
          <p:cNvPr id="1026" name="Picture 2" descr="C:\Users\1\Desktop\Фото аттест\IMG_1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250272"/>
            <a:ext cx="5778512" cy="4226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-   Общекультурное</a:t>
            </a:r>
            <a:r>
              <a:rPr lang="ru-RU" dirty="0"/>
              <a:t>, через занятия в кружках </a:t>
            </a:r>
            <a:r>
              <a:rPr lang="ru-RU" b="1" dirty="0">
                <a:solidFill>
                  <a:srgbClr val="FF0000"/>
                </a:solidFill>
              </a:rPr>
              <a:t>«Умелые ручки», </a:t>
            </a:r>
            <a:r>
              <a:rPr lang="ru-RU" b="1" dirty="0" smtClean="0">
                <a:solidFill>
                  <a:srgbClr val="FF0000"/>
                </a:solidFill>
              </a:rPr>
              <a:t>ИЗО </a:t>
            </a:r>
            <a:r>
              <a:rPr lang="ru-RU" b="1" dirty="0">
                <a:solidFill>
                  <a:srgbClr val="FF0000"/>
                </a:solidFill>
              </a:rPr>
              <a:t>«Радуга». </a:t>
            </a:r>
            <a:r>
              <a:rPr lang="ru-RU" dirty="0"/>
              <a:t>Работы ребят были представлены на школьной  выставке  </a:t>
            </a:r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dirty="0" err="1">
                <a:solidFill>
                  <a:srgbClr val="FF0000"/>
                </a:solidFill>
              </a:rPr>
              <a:t>Самоделкино</a:t>
            </a:r>
            <a:r>
              <a:rPr lang="ru-RU" b="1" dirty="0">
                <a:solidFill>
                  <a:srgbClr val="FF0000"/>
                </a:solidFill>
              </a:rPr>
              <a:t>».</a:t>
            </a:r>
          </a:p>
        </p:txBody>
      </p:sp>
      <p:pic>
        <p:nvPicPr>
          <p:cNvPr id="7169" name="Picture 1" descr="C:\Users\1\Desktop\Фото аттест\IMG_1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348880"/>
            <a:ext cx="4710932" cy="4159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449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 </vt:lpstr>
      <vt:lpstr>     </vt:lpstr>
      <vt:lpstr>     </vt:lpstr>
      <vt:lpstr>    </vt:lpstr>
      <vt:lpstr>     </vt:lpstr>
      <vt:lpstr>    </vt:lpstr>
      <vt:lpstr> </vt:lpstr>
      <vt:lpstr>     </vt:lpstr>
      <vt:lpstr>    </vt:lpstr>
      <vt:lpstr>     </vt:lpstr>
      <vt:lpstr>     </vt:lpstr>
      <vt:lpstr>    </vt:lpstr>
      <vt:lpstr>      </vt:lpstr>
      <vt:lpstr>    </vt:lpstr>
      <vt:lpstr>      </vt:lpstr>
      <vt:lpstr>         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1</dc:creator>
  <cp:lastModifiedBy>1</cp:lastModifiedBy>
  <cp:revision>24</cp:revision>
  <dcterms:created xsi:type="dcterms:W3CDTF">2013-02-26T17:56:15Z</dcterms:created>
  <dcterms:modified xsi:type="dcterms:W3CDTF">2015-09-04T16:03:05Z</dcterms:modified>
</cp:coreProperties>
</file>