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2" r:id="rId8"/>
    <p:sldId id="273" r:id="rId9"/>
    <p:sldId id="274" r:id="rId10"/>
    <p:sldId id="275" r:id="rId11"/>
    <p:sldId id="263" r:id="rId12"/>
    <p:sldId id="270" r:id="rId13"/>
    <p:sldId id="276" r:id="rId14"/>
    <p:sldId id="279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5" autoAdjust="0"/>
    <p:restoredTop sz="94660"/>
  </p:normalViewPr>
  <p:slideViewPr>
    <p:cSldViewPr>
      <p:cViewPr varScale="1">
        <p:scale>
          <a:sx n="68" d="100"/>
          <a:sy n="68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4075799210544791E-2"/>
          <c:y val="4.4057617797775429E-2"/>
          <c:w val="0.72599821735898329"/>
          <c:h val="0.85653105861767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6</c:v>
                </c:pt>
              </c:numCache>
            </c:numRef>
          </c:val>
        </c:ser>
        <c:shape val="pyramid"/>
        <c:axId val="35217408"/>
        <c:axId val="35218944"/>
        <c:axId val="0"/>
      </c:bar3DChart>
      <c:catAx>
        <c:axId val="35217408"/>
        <c:scaling>
          <c:orientation val="minMax"/>
        </c:scaling>
        <c:axPos val="b"/>
        <c:numFmt formatCode="General" sourceLinked="1"/>
        <c:tickLblPos val="nextTo"/>
        <c:crossAx val="35218944"/>
        <c:crosses val="autoZero"/>
        <c:auto val="1"/>
        <c:lblAlgn val="ctr"/>
        <c:lblOffset val="100"/>
      </c:catAx>
      <c:valAx>
        <c:axId val="35218944"/>
        <c:scaling>
          <c:orientation val="minMax"/>
        </c:scaling>
        <c:axPos val="l"/>
        <c:numFmt formatCode="General" sourceLinked="1"/>
        <c:tickLblPos val="nextTo"/>
        <c:crossAx val="352174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071678"/>
            <a:ext cx="828634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Формирование учебно универсальных действий- как основа «Умения учиться»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1738" y="188640"/>
            <a:ext cx="45719" cy="185738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577276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теме Рефлексия</a:t>
            </a:r>
          </a:p>
        </p:txBody>
      </p:sp>
      <p:sp>
        <p:nvSpPr>
          <p:cNvPr id="70659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929687" cy="5572125"/>
          </a:xfrm>
        </p:spPr>
        <p:txBody>
          <a:bodyPr/>
          <a:lstStyle/>
          <a:p>
            <a:pPr algn="ctr"/>
            <a:r>
              <a:rPr lang="ru-RU" dirty="0" smtClean="0"/>
              <a:t>____________________________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(существительное, основное понятие, общая тема)</a:t>
            </a:r>
          </a:p>
          <a:p>
            <a:r>
              <a:rPr lang="ru-RU" dirty="0" smtClean="0"/>
              <a:t>______________  ________________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(два глагола)</a:t>
            </a:r>
          </a:p>
          <a:p>
            <a:r>
              <a:rPr lang="ru-RU" dirty="0" smtClean="0"/>
              <a:t>__________  ____________  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(три прилагательных)</a:t>
            </a:r>
          </a:p>
          <a:p>
            <a:r>
              <a:rPr lang="ru-RU" dirty="0" smtClean="0"/>
              <a:t>_________________________________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(основная мысль – предложение, фраза)</a:t>
            </a:r>
          </a:p>
          <a:p>
            <a:pPr algn="ctr"/>
            <a:r>
              <a:rPr lang="ru-RU" dirty="0" smtClean="0"/>
              <a:t>____________________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(ключевое слово, вывод)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1628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85786" y="108415"/>
            <a:ext cx="75724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ывод: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/>
              <a:t>У</a:t>
            </a:r>
            <a:r>
              <a:rPr lang="ru-RU" sz="2400" dirty="0" smtClean="0"/>
              <a:t>ниверсальные </a:t>
            </a:r>
            <a:r>
              <a:rPr lang="ru-RU" sz="2400" dirty="0"/>
              <a:t>учебные действия – это фундамент для формирования </a:t>
            </a:r>
            <a:r>
              <a:rPr lang="ru-RU" sz="2400" dirty="0" smtClean="0"/>
              <a:t> владения основами  «Умения  учиться». </a:t>
            </a:r>
            <a:r>
              <a:rPr lang="ru-RU" sz="2400" dirty="0"/>
              <a:t>Важно то, что дети могут почувствовать себя равноправными участниками образовательного процесса. Они сами себя стараются научить, самостоятельно добывая знания, учат других. И, в то же время, им важно знать, что в случае затруднения учитель может им помочь, направить их действия. Главным на уроке становится сотрудничество, возникает взаимопонимание между всеми участниками, повышается работоспособность и мотивация к учению.</a:t>
            </a:r>
          </a:p>
          <a:p>
            <a:r>
              <a:rPr lang="ru-RU" sz="2400" dirty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Содержимое 3" descr="12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60186554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743771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диагностики формирования УУД: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83568" y="1552574"/>
          <a:ext cx="7920880" cy="4900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891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Помните-каждый ребенок индивидуален.</a:t>
            </a:r>
          </a:p>
          <a:p>
            <a:pPr lvl="0"/>
            <a:r>
              <a:rPr lang="ru-RU" dirty="0"/>
              <a:t>Организуя, учебную деятельность по предмету учитывайте возможности и способности учеников</a:t>
            </a:r>
          </a:p>
          <a:p>
            <a:pPr lvl="0"/>
            <a:r>
              <a:rPr lang="ru-RU" dirty="0"/>
              <a:t>Помните, что главным является не предмет, которому ВЫ учите, а личность, которую ВЫ формируете</a:t>
            </a:r>
          </a:p>
          <a:p>
            <a:pPr lvl="0"/>
            <a:r>
              <a:rPr lang="ru-RU" dirty="0"/>
              <a:t>Помогите ребенку адекватно оценивать ту работу, которую он сделал</a:t>
            </a:r>
          </a:p>
          <a:p>
            <a:pPr lvl="0"/>
            <a:r>
              <a:rPr lang="ru-RU" dirty="0"/>
              <a:t>Помните, что знает материал не тот, кто пересказывает материал, а кто его применяет на практике</a:t>
            </a:r>
          </a:p>
          <a:p>
            <a:pPr lvl="0"/>
            <a:r>
              <a:rPr lang="ru-RU" dirty="0"/>
              <a:t>Научите ребенка высказывать свои мысли</a:t>
            </a:r>
          </a:p>
          <a:p>
            <a:pPr lvl="0"/>
            <a:r>
              <a:rPr lang="ru-RU" dirty="0"/>
              <a:t>Не бойтесь" нестандартных уроков", попробуйте, различные виды игр, дискуссий и групповую работу для освоения материала.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ПАМЯТКА ДЛЯ УЧИТЕЛЯ.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70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85736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364707"/>
            <a:ext cx="4071966" cy="306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908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Образование в начальной школе является базой, фундаментом всего последующего обучения.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 первую очередь это касается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 (УУД), обеспечивающих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учиться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ФГОС начального общего образования  содержится  характеристика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личностных,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регулятивных,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познавательных,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коммуникативных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универсальных учебных действий.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:\Новая папка\uud-sh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83568" y="980728"/>
            <a:ext cx="824615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Важным элементом формирования универсальных учебных действий является использование ИКТ :</a:t>
            </a:r>
          </a:p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-презентации на определённую тему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-электронные приложения к учебнику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-просмотр видеофрагмента 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937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«Светофор»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071938" y="2071688"/>
          <a:ext cx="4471990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</a:tblGrid>
              <a:tr h="116682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НЕ ВСЕ БЫЛО ПОНЯТНО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6682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9900"/>
                          </a:solidFill>
                        </a:rPr>
                        <a:t>ПОЧТИ ВСЕ БЫЛО ПОНЯТНО</a:t>
                      </a:r>
                      <a:endParaRPr lang="ru-RU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11668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ВСЕ ПОНЯТНО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8621" name="Picture 2" descr="http://im6-tub-ru.yandex.net/i?id=147077759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000250"/>
            <a:ext cx="2928937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317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90872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 «Умения учиться» включают: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62144" cy="5230912"/>
          </a:xfrm>
        </p:spPr>
        <p:txBody>
          <a:bodyPr/>
          <a:lstStyle/>
          <a:p>
            <a:pPr lvl="0"/>
            <a:r>
              <a:rPr lang="ru-RU" sz="2400" dirty="0"/>
              <a:t>познавательные и учебные мотивы;</a:t>
            </a:r>
          </a:p>
          <a:p>
            <a:pPr lvl="0"/>
            <a:r>
              <a:rPr lang="ru-RU" sz="2400" dirty="0"/>
              <a:t>учебную цель;</a:t>
            </a:r>
          </a:p>
          <a:p>
            <a:pPr lvl="0"/>
            <a:r>
              <a:rPr lang="ru-RU" sz="2400" dirty="0"/>
              <a:t>учебную задачу;</a:t>
            </a:r>
          </a:p>
          <a:p>
            <a:pPr lvl="0"/>
            <a:r>
              <a:rPr lang="ru-RU" sz="2400" dirty="0"/>
              <a:t>учебные действия и операции (ориентировка, преобразование материала, контроль и оценка)</a:t>
            </a:r>
          </a:p>
          <a:p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134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9463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Рефлексия - противопоставление</a:t>
            </a:r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>
          <a:xfrm>
            <a:off x="285750" y="1071563"/>
            <a:ext cx="8643938" cy="5500687"/>
          </a:xfrm>
        </p:spPr>
        <p:txBody>
          <a:bodyPr/>
          <a:lstStyle/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Самое лучшее в занятии (упражнении) было…, а самое худшее… .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Самое интересное было… , а самое скучное… .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Самым веселым было…, а самым серьезным … . 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бы хотелось, чтобы… . Мне бы не хотелось, чтобы…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был(а) уверен(а) в себе, когда… . Я чувствовал(а) себя неуверенно, когда… 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523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500063" y="260648"/>
            <a:ext cx="8229600" cy="51881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для проведения рефлексии</a:t>
            </a:r>
          </a:p>
        </p:txBody>
      </p:sp>
      <p:sp>
        <p:nvSpPr>
          <p:cNvPr id="72707" name="Содержимое 2"/>
          <p:cNvSpPr>
            <a:spLocks noGrp="1"/>
          </p:cNvSpPr>
          <p:nvPr>
            <p:ph idx="1"/>
          </p:nvPr>
        </p:nvSpPr>
        <p:spPr>
          <a:xfrm>
            <a:off x="214313" y="836712"/>
            <a:ext cx="8643937" cy="5735538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я делаю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я это делаю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я действовал(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так, а не иначе?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Получилось ли создать ситуацию успеха на занятии?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на ваш взгляд, осталось непонятным? Требует уточнения, дополнительного разъяснения?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цели стояли перед Вами при изучении темы? Какую главную проблему Вы решали, изучая тему? Какие выводы Вы сделали, изучая тему? 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формы работы Вы применяли? Какие из них Вам более всего помогли?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новые вопросы или проблемы ставит изученная тема?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ли работал класс? Все ли слушали друг друга? </a:t>
            </a:r>
          </a:p>
        </p:txBody>
      </p:sp>
    </p:spTree>
    <p:extLst>
      <p:ext uri="{BB962C8B-B14F-4D97-AF65-F5344CB8AC3E}">
        <p14:creationId xmlns="" xmlns:p14="http://schemas.microsoft.com/office/powerpoint/2010/main" val="35798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537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Формирование учебно универсальных действий- как основа «Умения учиться» </vt:lpstr>
      <vt:lpstr>Слайд 2</vt:lpstr>
      <vt:lpstr>Слайд 3</vt:lpstr>
      <vt:lpstr>Слайд 4</vt:lpstr>
      <vt:lpstr>Слайд 5</vt:lpstr>
      <vt:lpstr>Прием «Светофор»</vt:lpstr>
      <vt:lpstr>Достижения «Умения учиться» включают:</vt:lpstr>
      <vt:lpstr>Рефлексия - противопоставление</vt:lpstr>
      <vt:lpstr>Вопросы для проведения рефлексии</vt:lpstr>
      <vt:lpstr>Синквейн по теме Рефлексия</vt:lpstr>
      <vt:lpstr>Слайд 11</vt:lpstr>
      <vt:lpstr>Слайд 12</vt:lpstr>
      <vt:lpstr>Слайд 13</vt:lpstr>
      <vt:lpstr>ПАМЯТКА ДЛЯ УЧИТЕЛЯ.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user</cp:lastModifiedBy>
  <cp:revision>42</cp:revision>
  <dcterms:created xsi:type="dcterms:W3CDTF">2013-03-13T13:09:53Z</dcterms:created>
  <dcterms:modified xsi:type="dcterms:W3CDTF">2015-03-25T00:45:41Z</dcterms:modified>
</cp:coreProperties>
</file>