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67" r:id="rId5"/>
    <p:sldId id="280" r:id="rId6"/>
    <p:sldId id="283" r:id="rId7"/>
    <p:sldId id="284" r:id="rId8"/>
    <p:sldId id="285" r:id="rId9"/>
    <p:sldId id="286" r:id="rId10"/>
    <p:sldId id="294" r:id="rId11"/>
    <p:sldId id="287" r:id="rId12"/>
    <p:sldId id="265" r:id="rId13"/>
    <p:sldId id="278" r:id="rId14"/>
    <p:sldId id="288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71480"/>
            <a:ext cx="864096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Гражданско-патриотическое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учащихся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младшего школьного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озраста.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4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748464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indent="450215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      Воспитательная цепочка:</a:t>
            </a:r>
          </a:p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привязанности к тем местам, где человек родился и вырос;</a:t>
            </a: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уважительное отношение к языку своего народа; </a:t>
            </a: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забота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интересах Родины;</a:t>
            </a: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осознание долга перед Родиной, отстаивание ее чести и достоинства, свободы и независимости (защита Отечества);</a:t>
            </a: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проявление гражданских чувств и сохранение верности Родине;</a:t>
            </a: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гордость за социальные и культурные достижения своей страны;</a:t>
            </a: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гордость за свое Отечество, за символы государства, за свой народ;</a:t>
            </a: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уважительное отношение к историческому прошлому Родины, своего народа, его обычаям и традициям;</a:t>
            </a: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ответственность за судьбу Родины и своего народа, их будущее, выраженное в стремлении посвящать свой труд, способности укреплению могущества и расцвету Родины;</a:t>
            </a: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гуманизм, милосердие, общечеловеческие ценности. </a:t>
            </a:r>
          </a:p>
          <a:p>
            <a:pPr indent="450215">
              <a:lnSpc>
                <a:spcPct val="150000"/>
              </a:lnSpc>
            </a:pP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474345"/>
            <a:ext cx="763061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endParaRPr lang="ru-RU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работы классного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                    экскурсии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группах               дискуссии</a:t>
            </a:r>
          </a:p>
          <a:p>
            <a:pPr indent="450215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путешествия                       беседы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икторины                          конкурсы</a:t>
            </a:r>
          </a:p>
          <a:p>
            <a:pPr indent="450215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 интересными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</a:p>
          <a:p>
            <a:pPr indent="450215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</a:p>
          <a:p>
            <a:pPr indent="450215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походы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 осмотром краеведческих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1687" y="13808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9" y="916187"/>
            <a:ext cx="3547599" cy="2684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07" y="3768216"/>
            <a:ext cx="3575447" cy="2613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07" y="916187"/>
            <a:ext cx="3575447" cy="26842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9" y="3768217"/>
            <a:ext cx="3547600" cy="2613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6" y="822449"/>
            <a:ext cx="3923928" cy="2615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7" y="3728637"/>
            <a:ext cx="3923928" cy="2880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42145"/>
            <a:ext cx="3614026" cy="2596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28637"/>
            <a:ext cx="3614026" cy="28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03548"/>
            <a:ext cx="74145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реализации программы: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</a:t>
            </a:r>
            <a:r>
              <a:rPr lang="ru-RU" sz="2000" dirty="0" smtClean="0">
                <a:solidFill>
                  <a:srgbClr val="C00000"/>
                </a:solidFill>
              </a:rPr>
              <a:t> : 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-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интереса;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действие нравственно-эстетического оценивания (что такое хорошо, что такое плохо);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понятий о малой родине, воспитание любви к родному дому, семье,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гимназии,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городу;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личностного отношения к окружающему миру (когда ребенок задает вопросы);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уважительного отношения к своей семье, развитие интереса к истории жизни семьи;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желаний выполнять действия;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использование фантазии, воображения при выполнении задания.</a:t>
            </a:r>
          </a:p>
          <a:p>
            <a:pPr indent="450215">
              <a:lnSpc>
                <a:spcPct val="150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116632"/>
            <a:ext cx="8208912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 Результаты реализации программы: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регулятивные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правил;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разный вид деятельности;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разучивание игр.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практических умений ориентироваться в окружающей среде;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знаний о современных профессиях;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знаний об истории города.</a:t>
            </a:r>
          </a:p>
          <a:p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умения объяснять свой выбор, строить фразы, аргументировать;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умения слушать и вступать в диалог;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умения в постановке вопросов;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строить устный рассказ;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умений работать в парах, малых группах.</a:t>
            </a:r>
          </a:p>
          <a:p>
            <a:pPr indent="450215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603549"/>
            <a:ext cx="827868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   Результаты реализации программы: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: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усвоение первоначальных сведений о правах и свободах человека, об обществе и роли человека в нем;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-владение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базовым понятийным аппаратом (доступным для осознания младшим школьником), необходимым для получения дальнейшего правового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владение навыками устанавливать и выявлять причинно-следственные связи в социуме;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овладение основами правовой грамотности, правилами правового и нравственного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поведения;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пользоваться картой (в определении границ России, круп­ных ее городов), рассказывать о родной стране, столице; называть основной закон нашей страны; приводить примеры достопримечательностей родного края;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рассказывать о важнейших событиях в истории России; на­ходить на исторической и современной картах России места ис­торических событий; приводить примеры исторических и куль­турных памятников страны.</a:t>
            </a:r>
          </a:p>
          <a:p>
            <a:r>
              <a:rPr lang="ru-RU" dirty="0"/>
              <a:t> </a:t>
            </a:r>
          </a:p>
          <a:p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03548"/>
            <a:ext cx="7414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764704"/>
            <a:ext cx="6944816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Bef>
                <a:spcPts val="75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Как нет человека без самолюбия, так нет человека без любви к отечеству, и эта любовь даёт воспитанию верный ключ к сердцу человека и могущественную опору для борьбы с его дурными природными, личными, семейными и родовыми наклонностям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и».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К.Д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Ушинский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Bef>
                <a:spcPts val="750"/>
              </a:spcBef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5800" y="980728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 и культура – такое нравственное качество, которое включает в себя потребность преданно служить своей родине, проявление к ней любви и верности, осознание и переживание её величия и славы, своей духовной связи с ней, стремление беречь её честь и достоинство, практическими делами укреплять могущество и независимость».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И.Ф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Харламов</a:t>
            </a:r>
          </a:p>
        </p:txBody>
      </p:sp>
    </p:spTree>
    <p:extLst>
      <p:ext uri="{BB962C8B-B14F-4D97-AF65-F5344CB8AC3E}">
        <p14:creationId xmlns:p14="http://schemas.microsoft.com/office/powerpoint/2010/main" val="8255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708" y="2707528"/>
            <a:ext cx="4724400" cy="3625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5800" y="620688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 МОУ гимназии № 15 Советского района г. Волгограда ведется целенаправленная работа по гражданско-патриотическому воспитанию.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6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-351568"/>
            <a:ext cx="807249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Программа «Я – гражданин России»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направлена на создание условий для формирования патриотического сознания и активной гражданской позиции обучающихся во внеурочное время.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Поставленная цель реализуется через задачи: 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знакомить учащихся с исторически значимыми для страны датами и событиями;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формировать активную жизненную позицию, гражданские и нравственные качества, готовность к участию в общественно полезной деятельности и защите государственных интересов страны;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воспитывать утверждение в сознании и чувствах учеников патриотических ценностей, взглядов и убеждений, уважение к культурному и историческому прошлому России.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67730" y="209510"/>
            <a:ext cx="5344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мероприятиях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29" y="3798154"/>
            <a:ext cx="3035829" cy="22768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6913"/>
            <a:ext cx="2555776" cy="19168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59" y="1240089"/>
            <a:ext cx="3022602" cy="2133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148" y="3159938"/>
            <a:ext cx="3142534" cy="2389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2" y="1747092"/>
            <a:ext cx="2400300" cy="34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443841"/>
            <a:ext cx="7056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гражданско-патриотического воспитания обучающихся -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подрастающего поколения любви к Родине, к родному краю, бережного отношения к народным традициям, обычаям, уважения к историческому прошлому страны, воспитание у детей патриотизма, формирование гражданских позиций.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764704"/>
            <a:ext cx="77724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Ее достижение становится возможным через решение следующих </a:t>
            </a:r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1.Формирование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черт характера, которые помогут ребенку стать человеком и    гражданином своей страны.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2.Углубление знаний о Родине, своем родном крае, месте рождения.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3. Пробуждение желания знакомиться с историей своей семьи.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4.Углубление знаний об истории, традициях, культуре, святынях России.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5.Воспитание уважения к защитникам Отечества.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6.Воспитание преданности Отчизне, готовности к защите Родины, верности боевым и трудовым традициям старшего поколения.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7.Развитие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желания быть полезным в семье, гимназии, своему народу, участвовать в общественно-полезном труде.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71600" y="836711"/>
            <a:ext cx="76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Принципы реализации программы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1.Социальная активность.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2. Социальное творчество.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Взаимодействие личности и коллектива.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Развивающее воспитание.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Мотивированность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6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Индивидуализация.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7. Целостность воспитательного процесса.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8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Единство образовательной среды.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9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Опора на ведущую деятельность.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10. Опора на традиции. </a:t>
            </a:r>
          </a:p>
        </p:txBody>
      </p:sp>
    </p:spTree>
    <p:extLst>
      <p:ext uri="{BB962C8B-B14F-4D97-AF65-F5344CB8AC3E}">
        <p14:creationId xmlns:p14="http://schemas.microsoft.com/office/powerpoint/2010/main" val="7947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tovie-prezentacii.ru/wp-content/uploads/2013/02/SHablon-dlya-prezentatsii-8-M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836711"/>
            <a:ext cx="8350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Направления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гражданско-патриотического воспитания в урочной и внеурочной деятельности: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r>
              <a:rPr lang="ru-RU" sz="2800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1. </a:t>
            </a:r>
            <a:r>
              <a:rPr lang="ru-RU" sz="3200" b="1" dirty="0" err="1">
                <a:solidFill>
                  <a:srgbClr val="C00000"/>
                </a:solidFill>
              </a:rPr>
              <a:t>Историко</a:t>
            </a:r>
            <a:r>
              <a:rPr lang="ru-RU" sz="3200" b="1" dirty="0">
                <a:solidFill>
                  <a:srgbClr val="C00000"/>
                </a:solidFill>
              </a:rPr>
              <a:t> – краеведческое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2. Гражданско-патриотическое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3. </a:t>
            </a:r>
            <a:r>
              <a:rPr lang="ru-RU" sz="3200" b="1" dirty="0" smtClean="0">
                <a:solidFill>
                  <a:srgbClr val="C00000"/>
                </a:solidFill>
              </a:rPr>
              <a:t>Литературно-музыкальное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4. Физкультурно-оздоровительное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5. Экологическое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6. </a:t>
            </a:r>
            <a:r>
              <a:rPr lang="ru-RU" sz="3200" b="1" dirty="0" smtClean="0">
                <a:solidFill>
                  <a:srgbClr val="C00000"/>
                </a:solidFill>
              </a:rPr>
              <a:t>Трудовое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7. Семейное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868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 i5</dc:creator>
  <cp:lastModifiedBy>samsung i5</cp:lastModifiedBy>
  <cp:revision>40</cp:revision>
  <dcterms:modified xsi:type="dcterms:W3CDTF">2015-08-07T20:37:13Z</dcterms:modified>
</cp:coreProperties>
</file>