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268761"/>
            <a:ext cx="8712968" cy="233169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latin typeface="Georgia" pitchFamily="18" charset="0"/>
              </a:rPr>
              <a:t>Образовательная  </a:t>
            </a:r>
            <a:r>
              <a:rPr lang="ru-RU" b="1" dirty="0" smtClean="0">
                <a:latin typeface="Georgia" pitchFamily="18" charset="0"/>
              </a:rPr>
              <a:t>т</a:t>
            </a:r>
            <a:r>
              <a:rPr lang="ru-RU" b="1" dirty="0" smtClean="0">
                <a:latin typeface="Georgia" pitchFamily="18" charset="0"/>
              </a:rPr>
              <a:t>ехнология </a:t>
            </a:r>
            <a:r>
              <a:rPr lang="ru-RU" b="1" dirty="0" smtClean="0">
                <a:latin typeface="Georgia" pitchFamily="18" charset="0"/>
              </a:rPr>
              <a:t/>
            </a:r>
            <a:br>
              <a:rPr lang="ru-RU" b="1" dirty="0" smtClean="0">
                <a:latin typeface="Georgia" pitchFamily="18" charset="0"/>
              </a:rPr>
            </a:br>
            <a:r>
              <a:rPr lang="ru-RU" b="1" dirty="0" smtClean="0">
                <a:latin typeface="Georgia" pitchFamily="18" charset="0"/>
              </a:rPr>
              <a:t>«Педагогические мастерские»</a:t>
            </a:r>
            <a:endParaRPr lang="ru-RU" b="1" dirty="0"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4221088"/>
            <a:ext cx="6768752" cy="194421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endParaRPr lang="ru-RU" sz="2800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Georgia" pitchFamily="18" charset="0"/>
              </a:rPr>
              <a:t>Подготовила  заместитель директора по УР </a:t>
            </a:r>
          </a:p>
          <a:p>
            <a:r>
              <a:rPr lang="ru-RU" sz="2800" dirty="0" err="1" smtClean="0">
                <a:solidFill>
                  <a:schemeClr val="tx1"/>
                </a:solidFill>
                <a:latin typeface="Georgia" pitchFamily="18" charset="0"/>
              </a:rPr>
              <a:t>Шленкина</a:t>
            </a:r>
            <a:r>
              <a:rPr lang="ru-RU" sz="2800" dirty="0" smtClean="0">
                <a:solidFill>
                  <a:schemeClr val="tx1"/>
                </a:solidFill>
                <a:latin typeface="Georgia" pitchFamily="18" charset="0"/>
              </a:rPr>
              <a:t> Людмила Петровна</a:t>
            </a:r>
          </a:p>
          <a:p>
            <a:endParaRPr lang="ru-RU" sz="2800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Georgia" pitchFamily="18" charset="0"/>
              </a:rPr>
              <a:t>2013 год</a:t>
            </a:r>
            <a:endParaRPr lang="ru-RU" sz="2800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0811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dirty="0" smtClean="0">
                <a:latin typeface="Georgia" pitchFamily="18" charset="0"/>
              </a:rPr>
              <a:t/>
            </a:r>
            <a:br>
              <a:rPr lang="ru-RU" sz="3600" b="1" dirty="0" smtClean="0">
                <a:latin typeface="Georgia" pitchFamily="18" charset="0"/>
              </a:rPr>
            </a:br>
            <a:r>
              <a:rPr lang="ru-RU" sz="3100" b="1" dirty="0" smtClean="0">
                <a:latin typeface="Georgia" pitchFamily="18" charset="0"/>
              </a:rPr>
              <a:t>Характеристика деятельности </a:t>
            </a:r>
            <a:br>
              <a:rPr lang="ru-RU" sz="3100" b="1" dirty="0" smtClean="0">
                <a:latin typeface="Georgia" pitchFamily="18" charset="0"/>
              </a:rPr>
            </a:br>
            <a:r>
              <a:rPr lang="ru-RU" sz="3100" b="1" dirty="0" smtClean="0">
                <a:latin typeface="Georgia" pitchFamily="18" charset="0"/>
              </a:rPr>
              <a:t>в мастерской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5536" y="1484784"/>
          <a:ext cx="8352928" cy="511256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76464"/>
                <a:gridCol w="4176464"/>
              </a:tblGrid>
              <a:tr h="499503"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ru-RU" sz="260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Ученик </a:t>
                      </a:r>
                      <a:endParaRPr lang="ru-RU" sz="260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ru-RU" sz="260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Педагог - мастер</a:t>
                      </a:r>
                      <a:endParaRPr lang="ru-RU" sz="260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3065"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2600" kern="1200" dirty="0" smtClean="0">
                          <a:latin typeface="Georgia" pitchFamily="18" charset="0"/>
                        </a:rPr>
                        <a:t> Проявляет индивидуальный стиль исследования, творческой деятельности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600" kern="1200" dirty="0" smtClean="0">
                          <a:latin typeface="Georgia" pitchFamily="18" charset="0"/>
                        </a:rPr>
                        <a:t> Строит свой путь к знаниям</a:t>
                      </a:r>
                      <a:endParaRPr lang="ru-RU" sz="26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2600" kern="1200" dirty="0" smtClean="0">
                          <a:latin typeface="Georgia" pitchFamily="18" charset="0"/>
                        </a:rPr>
                        <a:t> Отсылает за консультацией к первоисточникам: книгам, статьям, словарям, энциклопедиям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2600" kern="1200" dirty="0" smtClean="0">
                          <a:latin typeface="Georgia" pitchFamily="18" charset="0"/>
                        </a:rPr>
                        <a:t> Консультирует (редко)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600" kern="1200" dirty="0" smtClean="0">
                          <a:latin typeface="Georgia" pitchFamily="18" charset="0"/>
                        </a:rPr>
                        <a:t> Помогает в организации учебной работы и осмыслении способов деятельности</a:t>
                      </a:r>
                      <a:endParaRPr lang="ru-RU" sz="26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000" b="1" dirty="0" smtClean="0">
                <a:latin typeface="Georgia" pitchFamily="18" charset="0"/>
              </a:rPr>
              <a:t>Необходимыми условиями являются: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99715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lvl="0"/>
            <a:r>
              <a:rPr lang="ru-RU" dirty="0" smtClean="0">
                <a:latin typeface="Georgia" pitchFamily="18" charset="0"/>
              </a:rPr>
              <a:t>Создание особой атмосферы: открытости, доброжелательности, взаимопомощи, сотрудничества, сотворчества</a:t>
            </a:r>
          </a:p>
          <a:p>
            <a:pPr lvl="0"/>
            <a:r>
              <a:rPr lang="ru-RU" dirty="0" smtClean="0">
                <a:latin typeface="Georgia" pitchFamily="18" charset="0"/>
              </a:rPr>
              <a:t>Включение эмоциональной сферы ребёнка, обращение к его чувствам</a:t>
            </a:r>
          </a:p>
          <a:p>
            <a:pPr lvl="0"/>
            <a:r>
              <a:rPr lang="ru-RU" dirty="0" smtClean="0">
                <a:latin typeface="Georgia" pitchFamily="18" charset="0"/>
              </a:rPr>
              <a:t>Пробуждение личной заинтересованности в открытии</a:t>
            </a:r>
          </a:p>
          <a:p>
            <a:pPr lvl="0"/>
            <a:r>
              <a:rPr lang="ru-RU" dirty="0" smtClean="0">
                <a:latin typeface="Georgia" pitchFamily="18" charset="0"/>
              </a:rPr>
              <a:t>Исключение официальной оценки работы ученика (мастер не хвалит, не ругает, не выставляет отметки в журнал)</a:t>
            </a:r>
          </a:p>
          <a:p>
            <a:pPr lvl="0"/>
            <a:r>
              <a:rPr lang="ru-RU" dirty="0" smtClean="0">
                <a:latin typeface="Georgia" pitchFamily="18" charset="0"/>
              </a:rPr>
              <a:t>Доминирует самооценка, </a:t>
            </a:r>
            <a:r>
              <a:rPr lang="ru-RU" dirty="0" err="1" smtClean="0">
                <a:latin typeface="Georgia" pitchFamily="18" charset="0"/>
              </a:rPr>
              <a:t>самокоррекция</a:t>
            </a:r>
            <a:r>
              <a:rPr lang="ru-RU" dirty="0" smtClean="0">
                <a:latin typeface="Georgia" pitchFamily="18" charset="0"/>
              </a:rPr>
              <a:t>.</a:t>
            </a:r>
          </a:p>
          <a:p>
            <a:pPr>
              <a:buNone/>
            </a:pPr>
            <a:r>
              <a:rPr lang="ru-RU" b="1" dirty="0" smtClean="0">
                <a:latin typeface="Georgia" pitchFamily="18" charset="0"/>
              </a:rPr>
              <a:t> </a:t>
            </a:r>
            <a:endParaRPr lang="ru-RU" dirty="0" smtClean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 smtClean="0">
                <a:latin typeface="Georgia" pitchFamily="18" charset="0"/>
              </a:rPr>
              <a:t>Этапы </a:t>
            </a:r>
            <a:endParaRPr lang="ru-RU" sz="2800" b="1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268760"/>
          <a:ext cx="8712968" cy="4907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78242"/>
                <a:gridCol w="2178242"/>
                <a:gridCol w="2178242"/>
                <a:gridCol w="2178242"/>
              </a:tblGrid>
              <a:tr h="53656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Этап </a:t>
                      </a:r>
                      <a:endParaRPr lang="ru-RU" sz="200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Особенность </a:t>
                      </a:r>
                      <a:endParaRPr lang="ru-RU" sz="200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Роль мастера</a:t>
                      </a:r>
                      <a:endParaRPr lang="ru-RU" sz="200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Деятельность учащихся</a:t>
                      </a:r>
                      <a:endParaRPr lang="ru-RU" sz="200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56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latin typeface="Georgia" pitchFamily="18" charset="0"/>
                        </a:rPr>
                        <a:t>Индукция (наведение)</a:t>
                      </a:r>
                      <a:endParaRPr lang="ru-RU" sz="24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latin typeface="Georgia" pitchFamily="18" charset="0"/>
                        </a:rPr>
                        <a:t>Базовый, определяет успех всей мастерской.</a:t>
                      </a:r>
                    </a:p>
                    <a:p>
                      <a:r>
                        <a:rPr lang="ru-RU" sz="2400" kern="1200" dirty="0" smtClean="0">
                          <a:latin typeface="Georgia" pitchFamily="18" charset="0"/>
                        </a:rPr>
                        <a:t>Мотивирует участников </a:t>
                      </a:r>
                      <a:endParaRPr lang="ru-RU" sz="24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latin typeface="Georgia" pitchFamily="18" charset="0"/>
                        </a:rPr>
                        <a:t>Подобрать как можно больше индукторов</a:t>
                      </a:r>
                    </a:p>
                    <a:p>
                      <a:endParaRPr lang="ru-RU" sz="24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latin typeface="Georgia" pitchFamily="18" charset="0"/>
                        </a:rPr>
                        <a:t>Осознают проблему. Проявляют  интерес, чувства, эмоции</a:t>
                      </a:r>
                      <a:endParaRPr lang="ru-RU" sz="24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56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Само-конструкция</a:t>
                      </a:r>
                      <a:endParaRPr lang="ru-RU" sz="24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Georgia" pitchFamily="18" charset="0"/>
                          <a:ea typeface="Calibri"/>
                          <a:cs typeface="Times New Roman"/>
                        </a:rPr>
                        <a:t>Переход от чувств, эмоций к реальным действиям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Не мешать ученику в 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само-проявлении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Georgia" pitchFamily="18" charset="0"/>
                        <a:ea typeface="+mn-ea"/>
                        <a:cs typeface="+mn-cs"/>
                      </a:endParaRPr>
                    </a:p>
                    <a:p>
                      <a:endParaRPr lang="ru-RU" sz="24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Пытаются самостоятельно ответить на вопрос</a:t>
                      </a:r>
                      <a:endParaRPr lang="ru-RU" sz="24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100" b="1" dirty="0" smtClean="0">
                <a:latin typeface="Georgia" pitchFamily="18" charset="0"/>
              </a:rPr>
              <a:t>Этапы</a:t>
            </a:r>
            <a:r>
              <a:rPr lang="ru-RU" b="1" dirty="0" smtClean="0">
                <a:latin typeface="Georgia" pitchFamily="18" charset="0"/>
              </a:rPr>
              <a:t>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268760"/>
          <a:ext cx="8640960" cy="4907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12168"/>
                <a:gridCol w="2304256"/>
                <a:gridCol w="2520280"/>
                <a:gridCol w="2304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Этап </a:t>
                      </a:r>
                      <a:endParaRPr lang="ru-RU" sz="200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Особенность </a:t>
                      </a:r>
                      <a:endParaRPr lang="ru-RU" sz="200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Роль мастера</a:t>
                      </a:r>
                      <a:endParaRPr lang="ru-RU" sz="200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Деятельность учащихся</a:t>
                      </a:r>
                      <a:endParaRPr lang="ru-RU" sz="200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latin typeface="Georgia" pitchFamily="18" charset="0"/>
                          <a:ea typeface="Calibri"/>
                          <a:cs typeface="Times New Roman"/>
                        </a:rPr>
                        <a:t>Социо-конструкция</a:t>
                      </a:r>
                      <a:r>
                        <a:rPr lang="ru-RU" sz="2400" dirty="0" smtClean="0">
                          <a:latin typeface="Georgia" pitchFamily="18" charset="0"/>
                          <a:ea typeface="Calibri"/>
                          <a:cs typeface="Times New Roman"/>
                        </a:rPr>
                        <a:t> </a:t>
                      </a:r>
                      <a:endParaRPr lang="ru-RU" sz="2400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Georgi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Парная работа</a:t>
                      </a:r>
                      <a:endParaRPr lang="ru-RU" sz="2400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Фиксирует идеи, гипотезы</a:t>
                      </a:r>
                      <a:endParaRPr lang="ru-RU" sz="24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Сопоставляют свои знания с опытом товарища, корректируют их</a:t>
                      </a:r>
                      <a:endParaRPr lang="ru-RU" sz="24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latin typeface="Georgia" pitchFamily="18" charset="0"/>
                          <a:ea typeface="Calibri"/>
                          <a:cs typeface="Times New Roman"/>
                        </a:rPr>
                        <a:t>Социо-лизация</a:t>
                      </a:r>
                      <a:r>
                        <a:rPr lang="ru-RU" sz="2400" dirty="0" smtClean="0">
                          <a:latin typeface="Georgia" pitchFamily="18" charset="0"/>
                          <a:ea typeface="Calibri"/>
                          <a:cs typeface="Times New Roman"/>
                        </a:rPr>
                        <a:t> </a:t>
                      </a:r>
                      <a:endParaRPr lang="ru-RU" sz="2400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Рассмотрение гипотез, проектов, идей в малых группах</a:t>
                      </a:r>
                      <a:endParaRPr lang="ru-RU" sz="24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Поддерживает атмосферу сотрудничества, взаимопомощи </a:t>
                      </a:r>
                      <a:endParaRPr lang="ru-RU" sz="24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Обсуждают проблему;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оформляют общий проект </a:t>
                      </a:r>
                      <a:endParaRPr lang="ru-RU" sz="24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 smtClean="0">
                <a:latin typeface="Georgia" pitchFamily="18" charset="0"/>
              </a:rPr>
              <a:t>Этапы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908719"/>
          <a:ext cx="8640960" cy="561662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12168"/>
                <a:gridCol w="2160240"/>
                <a:gridCol w="2448272"/>
                <a:gridCol w="2520280"/>
              </a:tblGrid>
              <a:tr h="811957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Этап </a:t>
                      </a:r>
                      <a:endParaRPr lang="ru-RU" sz="200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Особенность </a:t>
                      </a:r>
                      <a:endParaRPr lang="ru-RU" sz="200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Роль мастера</a:t>
                      </a:r>
                      <a:endParaRPr lang="ru-RU" sz="200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Деятельность учащихся</a:t>
                      </a:r>
                      <a:endParaRPr lang="ru-RU" sz="200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14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latin typeface="Georgia" pitchFamily="18" charset="0"/>
                          <a:ea typeface="Calibri"/>
                          <a:cs typeface="Times New Roman"/>
                        </a:rPr>
                        <a:t>Афиши-рование</a:t>
                      </a:r>
                      <a:r>
                        <a:rPr lang="ru-RU" sz="2000" dirty="0" smtClean="0">
                          <a:latin typeface="Georgia" pitchFamily="18" charset="0"/>
                          <a:ea typeface="Calibri"/>
                          <a:cs typeface="Times New Roman"/>
                        </a:rPr>
                        <a:t> </a:t>
                      </a:r>
                      <a:endParaRPr lang="ru-RU" sz="2000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Признание полученных результатов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Организует презентацию </a:t>
                      </a:r>
                      <a:endParaRPr lang="ru-RU" sz="20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Осуществляют презентацию </a:t>
                      </a:r>
                      <a:endParaRPr lang="ru-RU" sz="20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2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Georgia" pitchFamily="18" charset="0"/>
                          <a:ea typeface="Calibri"/>
                          <a:cs typeface="Times New Roman"/>
                        </a:rPr>
                        <a:t>Разрыв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Возникновение у ученика внутреннего противоречия </a:t>
                      </a:r>
                      <a:endParaRPr lang="ru-RU" sz="20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Помогает сопоставить результаты открытий с системой научных знаний </a:t>
                      </a:r>
                      <a:endParaRPr lang="ru-RU" sz="20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Осознают разнообразие вариантов решения проблемы </a:t>
                      </a:r>
                      <a:endParaRPr lang="ru-RU" sz="20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8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Georgia" pitchFamily="18" charset="0"/>
                          <a:ea typeface="Calibri"/>
                          <a:cs typeface="Times New Roman"/>
                        </a:rPr>
                        <a:t>Рефлексия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Оценка состояния эмоциональной сферы ученика</a:t>
                      </a:r>
                      <a:endParaRPr lang="ru-RU" sz="20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Создаёт условия для вербального оформления переживаний</a:t>
                      </a:r>
                      <a:endParaRPr lang="ru-RU" sz="20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Каждый рассказывает  о своих чувствах</a:t>
                      </a:r>
                      <a:endParaRPr lang="ru-RU" sz="20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>
                <a:latin typeface="Georgia" pitchFamily="18" charset="0"/>
              </a:rPr>
              <a:t>Педагогическая мастерская обеспечивает: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504056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lvl="0"/>
            <a:r>
              <a:rPr lang="ru-RU" sz="3400" dirty="0" smtClean="0">
                <a:latin typeface="Georgia" pitchFamily="18" charset="0"/>
              </a:rPr>
              <a:t>Введение ребёнка в процесс познания</a:t>
            </a:r>
          </a:p>
          <a:p>
            <a:pPr lvl="0"/>
            <a:r>
              <a:rPr lang="ru-RU" sz="3400" dirty="0" smtClean="0">
                <a:latin typeface="Georgia" pitchFamily="18" charset="0"/>
              </a:rPr>
              <a:t>Самостоятельный поиск ребёнком новых знаний (исключает прямую передачу информации в готовом виде)</a:t>
            </a:r>
          </a:p>
          <a:p>
            <a:pPr lvl="0"/>
            <a:r>
              <a:rPr lang="ru-RU" sz="3400" dirty="0" smtClean="0">
                <a:latin typeface="Georgia" pitchFamily="18" charset="0"/>
              </a:rPr>
              <a:t>Формирование у школьника нового, самостоятельно выстроенного на основе личного опыта, знания, которое он активно и творчески будет в дальнейшем использовать в жизни</a:t>
            </a:r>
          </a:p>
          <a:p>
            <a:pPr lvl="0"/>
            <a:r>
              <a:rPr lang="ru-RU" sz="3400" dirty="0" smtClean="0">
                <a:latin typeface="Georgia" pitchFamily="18" charset="0"/>
              </a:rPr>
              <a:t>Интеллектуальное и творческое развитие учеников</a:t>
            </a:r>
          </a:p>
          <a:p>
            <a:pPr lvl="0"/>
            <a:r>
              <a:rPr lang="ru-RU" sz="3400" dirty="0" err="1" smtClean="0">
                <a:latin typeface="Georgia" pitchFamily="18" charset="0"/>
              </a:rPr>
              <a:t>Самопроявление</a:t>
            </a:r>
            <a:r>
              <a:rPr lang="ru-RU" sz="3400" dirty="0" smtClean="0">
                <a:latin typeface="Georgia" pitchFamily="18" charset="0"/>
              </a:rPr>
              <a:t> и самореализацию ребёнка в процессе индивидуальной, парной и групповой работы</a:t>
            </a:r>
          </a:p>
          <a:p>
            <a:pPr lvl="0"/>
            <a:r>
              <a:rPr lang="ru-RU" sz="3400" dirty="0" smtClean="0">
                <a:latin typeface="Georgia" pitchFamily="18" charset="0"/>
              </a:rPr>
              <a:t>Формирование у ребёнка системы новых ЗУН за счёт самостоятельной исследовательской и познавательной деятельности.</a:t>
            </a:r>
          </a:p>
          <a:p>
            <a:pPr>
              <a:buNone/>
            </a:pPr>
            <a:r>
              <a:rPr lang="ru-RU" sz="3400" dirty="0" smtClean="0">
                <a:latin typeface="Georgia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5300" b="1" dirty="0" smtClean="0">
                <a:latin typeface="Georgia" pitchFamily="18" charset="0"/>
              </a:rPr>
              <a:t>Понятие «мастерская»</a:t>
            </a:r>
            <a:r>
              <a:rPr lang="ru-RU" sz="5300" dirty="0" smtClean="0">
                <a:latin typeface="Georgia" pitchFamily="18" charset="0"/>
              </a:rPr>
              <a:t>  </a:t>
            </a:r>
            <a:br>
              <a:rPr lang="ru-RU" sz="5300" dirty="0" smtClean="0">
                <a:latin typeface="Georgia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dirty="0" smtClean="0"/>
              <a:t>   </a:t>
            </a:r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sz="4800" dirty="0" smtClean="0">
                <a:latin typeface="Georgia" pitchFamily="18" charset="0"/>
              </a:rPr>
              <a:t>Мастерская – место, где создаётся что-то новое, до сегодняшнего дня не существовавшее</a:t>
            </a:r>
            <a:endParaRPr lang="ru-RU" sz="48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b="1" dirty="0" smtClean="0">
                <a:latin typeface="Georgia" pitchFamily="18" charset="0"/>
              </a:rPr>
              <a:t>Технология </a:t>
            </a:r>
            <a:br>
              <a:rPr lang="ru-RU" sz="3600" b="1" dirty="0" smtClean="0">
                <a:latin typeface="Georgia" pitchFamily="18" charset="0"/>
              </a:rPr>
            </a:br>
            <a:r>
              <a:rPr lang="ru-RU" sz="3600" b="1" dirty="0" smtClean="0">
                <a:latin typeface="Georgia" pitchFamily="18" charset="0"/>
              </a:rPr>
              <a:t>«Педагогические мастерские»</a:t>
            </a:r>
            <a:r>
              <a:rPr lang="ru-RU" sz="3600" dirty="0" smtClean="0">
                <a:latin typeface="Georgia" pitchFamily="18" charset="0"/>
              </a:rPr>
              <a:t> </a:t>
            </a:r>
            <a:endParaRPr lang="ru-RU" sz="36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latin typeface="Georgia" pitchFamily="18" charset="0"/>
              </a:rPr>
              <a:t>      Создана во Франции в 20-х годах XX века психологами Полем Ланжевеном, Анри Валлоном, Жаном Пиаже и др. </a:t>
            </a:r>
          </a:p>
          <a:p>
            <a:pPr indent="342900">
              <a:buNone/>
            </a:pPr>
            <a:r>
              <a:rPr lang="ru-RU" sz="3600" dirty="0" smtClean="0">
                <a:latin typeface="Georgia" pitchFamily="18" charset="0"/>
              </a:rPr>
              <a:t>С конца 90-х годов прошлого века мастерские начинают изучаться и использоваться отечественными педагогами.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 smtClean="0">
                <a:latin typeface="Georgia" pitchFamily="18" charset="0"/>
              </a:rPr>
              <a:t>Принципы</a:t>
            </a:r>
            <a:endParaRPr lang="ru-RU" sz="36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</a:t>
            </a:r>
          </a:p>
          <a:p>
            <a:r>
              <a:rPr lang="ru-RU" sz="3600" dirty="0" smtClean="0">
                <a:latin typeface="Georgia" pitchFamily="18" charset="0"/>
              </a:rPr>
              <a:t>«Я ищу – значит, я обучаюсь,                                я ищу – значит, я обучаю» </a:t>
            </a:r>
          </a:p>
          <a:p>
            <a:r>
              <a:rPr lang="ru-RU" sz="3600" dirty="0" smtClean="0">
                <a:latin typeface="Georgia" pitchFamily="18" charset="0"/>
              </a:rPr>
              <a:t> «Я исследую, ты исследуешь,                     мы исследуем»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475252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>
                <a:latin typeface="Georgia" pitchFamily="18" charset="0"/>
              </a:rPr>
              <a:t>Главное действующее лицо мастерской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b="1" dirty="0" smtClean="0">
                <a:latin typeface="Georgia" pitchFamily="18" charset="0"/>
              </a:rPr>
              <a:t>– ребёнок. </a:t>
            </a:r>
            <a:r>
              <a:rPr lang="ru-RU" dirty="0" smtClean="0">
                <a:latin typeface="Georgia" pitchFamily="18" charset="0"/>
              </a:rPr>
              <a:t/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Важны  его идеи, чувства, ощущения, эмоции.</a:t>
            </a:r>
            <a:br>
              <a:rPr lang="ru-RU" dirty="0" smtClean="0">
                <a:latin typeface="Georgia" pitchFamily="18" charset="0"/>
              </a:rPr>
            </a:b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 smtClean="0">
                <a:latin typeface="Georgia" pitchFamily="18" charset="0"/>
              </a:rPr>
              <a:t>Цель мастера - </a:t>
            </a:r>
            <a:r>
              <a:rPr lang="ru-RU" sz="3600" dirty="0" smtClean="0">
                <a:latin typeface="Georgia" pitchFamily="18" charset="0"/>
              </a:rPr>
              <a:t> </a:t>
            </a:r>
            <a:endParaRPr lang="ru-RU" sz="36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latin typeface="Georgia" pitchFamily="18" charset="0"/>
              </a:rPr>
              <a:t>    </a:t>
            </a:r>
          </a:p>
          <a:p>
            <a:pPr indent="0" algn="ctr">
              <a:buNone/>
            </a:pPr>
            <a:r>
              <a:rPr lang="ru-RU" sz="3600" dirty="0" smtClean="0">
                <a:latin typeface="Georgia" pitchFamily="18" charset="0"/>
              </a:rPr>
              <a:t>обеспечение педагогического сопровождения самостоятельного творческого исследования, проводимого ребёнком в рамках мастерской</a:t>
            </a:r>
          </a:p>
          <a:p>
            <a:pPr algn="ctr"/>
            <a:endParaRPr lang="ru-RU" sz="36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 </a:t>
            </a:r>
            <a:br>
              <a:rPr lang="ru-RU" b="1" dirty="0" smtClean="0"/>
            </a:br>
            <a:r>
              <a:rPr lang="ru-RU" sz="4000" b="1" dirty="0" smtClean="0">
                <a:latin typeface="Georgia" pitchFamily="18" charset="0"/>
              </a:rPr>
              <a:t>Задачи педагога-мастера:</a:t>
            </a:r>
            <a:r>
              <a:rPr lang="ru-RU" sz="4000" dirty="0" smtClean="0">
                <a:latin typeface="Georgia" pitchFamily="18" charset="0"/>
              </a:rPr>
              <a:t/>
            </a:r>
            <a:br>
              <a:rPr lang="ru-RU" sz="4000" dirty="0" smtClean="0">
                <a:latin typeface="Georgia" pitchFamily="18" charset="0"/>
              </a:rPr>
            </a:br>
            <a:endParaRPr lang="ru-RU" sz="40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ru-RU" sz="3600" dirty="0" smtClean="0">
                <a:latin typeface="Georgia" pitchFamily="18" charset="0"/>
              </a:rPr>
              <a:t>Подарить ученику радость открытия</a:t>
            </a:r>
          </a:p>
          <a:p>
            <a:pPr lvl="0"/>
            <a:r>
              <a:rPr lang="ru-RU" sz="3600" dirty="0" smtClean="0">
                <a:latin typeface="Georgia" pitchFamily="18" charset="0"/>
              </a:rPr>
              <a:t>Включить ребёнка в процесс индивидуальной познавательной творческой деятельности</a:t>
            </a:r>
          </a:p>
          <a:p>
            <a:pPr lvl="0"/>
            <a:r>
              <a:rPr lang="ru-RU" sz="3600" dirty="0" smtClean="0">
                <a:latin typeface="Georgia" pitchFamily="18" charset="0"/>
              </a:rPr>
              <a:t>Помочь ребёнку совершить открытие, создать новое, самостоятельно получить знания.</a:t>
            </a:r>
          </a:p>
          <a:p>
            <a:pPr>
              <a:buNone/>
            </a:pPr>
            <a:r>
              <a:rPr lang="ru-RU" sz="3600" b="1" dirty="0" smtClean="0">
                <a:latin typeface="Georgia" pitchFamily="18" charset="0"/>
              </a:rPr>
              <a:t> </a:t>
            </a:r>
            <a:endParaRPr lang="ru-RU" sz="3600" dirty="0" smtClean="0">
              <a:latin typeface="Georgia" pitchFamily="18" charset="0"/>
            </a:endParaRPr>
          </a:p>
          <a:p>
            <a:endParaRPr lang="ru-RU" sz="36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000" b="1" dirty="0" smtClean="0">
                <a:latin typeface="Georgia" pitchFamily="18" charset="0"/>
              </a:rPr>
              <a:t>Основные отличия технологии:</a:t>
            </a:r>
            <a:r>
              <a:rPr lang="ru-RU" sz="4000" dirty="0" smtClean="0">
                <a:latin typeface="Georgia" pitchFamily="18" charset="0"/>
              </a:rPr>
              <a:t/>
            </a:r>
            <a:br>
              <a:rPr lang="ru-RU" sz="4000" dirty="0" smtClean="0">
                <a:latin typeface="Georgia" pitchFamily="18" charset="0"/>
              </a:rPr>
            </a:br>
            <a:endParaRPr lang="ru-RU" sz="40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85313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lvl="0"/>
            <a:endParaRPr lang="ru-RU" sz="3900" dirty="0" smtClean="0">
              <a:latin typeface="Georgia" pitchFamily="18" charset="0"/>
            </a:endParaRPr>
          </a:p>
          <a:p>
            <a:pPr lvl="0"/>
            <a:r>
              <a:rPr lang="ru-RU" sz="3900" dirty="0" smtClean="0">
                <a:latin typeface="Georgia" pitchFamily="18" charset="0"/>
              </a:rPr>
              <a:t>Проблема не определяется самим педагогом (в отличие от проблемного обучения)</a:t>
            </a:r>
          </a:p>
          <a:p>
            <a:pPr lvl="0"/>
            <a:r>
              <a:rPr lang="ru-RU" sz="3900" dirty="0" smtClean="0">
                <a:latin typeface="Georgia" pitchFamily="18" charset="0"/>
              </a:rPr>
              <a:t>Педагог создаёт условия для того, чтобы ученики сами увидели и осознали проблему</a:t>
            </a:r>
          </a:p>
          <a:p>
            <a:pPr lvl="0"/>
            <a:r>
              <a:rPr lang="ru-RU" sz="3900" dirty="0" smtClean="0">
                <a:latin typeface="Georgia" pitchFamily="18" charset="0"/>
              </a:rPr>
              <a:t>Дети сами ставят необходимые для разрешения проблемы вопросы и пытаются найти на них ответы.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000" b="1" dirty="0" smtClean="0">
                <a:latin typeface="Georgia" pitchFamily="18" charset="0"/>
              </a:rPr>
              <a:t>Виды педагогических мастерских:</a:t>
            </a:r>
            <a:r>
              <a:rPr lang="ru-RU" sz="4000" dirty="0" smtClean="0">
                <a:latin typeface="Georgia" pitchFamily="18" charset="0"/>
              </a:rPr>
              <a:t/>
            </a:r>
            <a:br>
              <a:rPr lang="ru-RU" sz="4000" dirty="0" smtClean="0">
                <a:latin typeface="Georgia" pitchFamily="18" charset="0"/>
              </a:rPr>
            </a:br>
            <a:endParaRPr lang="ru-RU" sz="40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endParaRPr lang="ru-RU" sz="3600" dirty="0" smtClean="0">
              <a:latin typeface="Georgia" pitchFamily="18" charset="0"/>
            </a:endParaRPr>
          </a:p>
          <a:p>
            <a:pPr lvl="0"/>
            <a:r>
              <a:rPr lang="ru-RU" sz="3600" dirty="0" smtClean="0">
                <a:latin typeface="Georgia" pitchFamily="18" charset="0"/>
              </a:rPr>
              <a:t>Предметные мастерские</a:t>
            </a:r>
          </a:p>
          <a:p>
            <a:pPr lvl="0"/>
            <a:r>
              <a:rPr lang="ru-RU" sz="3600" dirty="0" smtClean="0">
                <a:latin typeface="Georgia" pitchFamily="18" charset="0"/>
              </a:rPr>
              <a:t>Творческие мастерские                                           (Г. А. </a:t>
            </a:r>
            <a:r>
              <a:rPr lang="ru-RU" sz="3600" dirty="0" err="1" smtClean="0">
                <a:latin typeface="Georgia" pitchFamily="18" charset="0"/>
              </a:rPr>
              <a:t>Мейчик</a:t>
            </a:r>
            <a:r>
              <a:rPr lang="ru-RU" sz="3600" dirty="0" smtClean="0">
                <a:latin typeface="Georgia" pitchFamily="18" charset="0"/>
              </a:rPr>
              <a:t>)</a:t>
            </a:r>
          </a:p>
          <a:p>
            <a:pPr lvl="0"/>
            <a:r>
              <a:rPr lang="ru-RU" sz="3600" dirty="0" smtClean="0">
                <a:latin typeface="Georgia" pitchFamily="18" charset="0"/>
              </a:rPr>
              <a:t>Мастерские ценностных ориентаций (Е. О. Галицких)</a:t>
            </a:r>
            <a:endParaRPr lang="ru-RU" sz="36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525</Words>
  <Application>Microsoft Office PowerPoint</Application>
  <PresentationFormat>Экран (4:3)</PresentationFormat>
  <Paragraphs>104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Образовательная  технология  «Педагогические мастерские»</vt:lpstr>
      <vt:lpstr>   Понятие «мастерская»      </vt:lpstr>
      <vt:lpstr>Технология  «Педагогические мастерские» </vt:lpstr>
      <vt:lpstr>Принципы</vt:lpstr>
      <vt:lpstr>Главное действующее лицо мастерской – ребёнок.  Важны  его идеи, чувства, ощущения, эмоции. </vt:lpstr>
      <vt:lpstr>Цель мастера -  </vt:lpstr>
      <vt:lpstr>  Задачи педагога-мастера: </vt:lpstr>
      <vt:lpstr> Основные отличия технологии: </vt:lpstr>
      <vt:lpstr> Виды педагогических мастерских: </vt:lpstr>
      <vt:lpstr> Характеристика деятельности  в мастерской </vt:lpstr>
      <vt:lpstr> Необходимыми условиями являются:  </vt:lpstr>
      <vt:lpstr>Этапы </vt:lpstr>
      <vt:lpstr>Этапы </vt:lpstr>
      <vt:lpstr>Этапы</vt:lpstr>
      <vt:lpstr> Педагогическая мастерская обеспечивает: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Выступление на педсовете Технология  «Педагогические мастерские»</dc:title>
  <dc:creator>Людмила</dc:creator>
  <cp:lastModifiedBy>Людмила</cp:lastModifiedBy>
  <cp:revision>8</cp:revision>
  <dcterms:created xsi:type="dcterms:W3CDTF">2012-11-05T13:19:29Z</dcterms:created>
  <dcterms:modified xsi:type="dcterms:W3CDTF">2015-09-07T08:10:07Z</dcterms:modified>
</cp:coreProperties>
</file>