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  <p:sldMasterId id="2147483712" r:id="rId3"/>
  </p:sldMasterIdLst>
  <p:notesMasterIdLst>
    <p:notesMasterId r:id="rId36"/>
  </p:notesMasterIdLst>
  <p:sldIdLst>
    <p:sldId id="256" r:id="rId4"/>
    <p:sldId id="300" r:id="rId5"/>
    <p:sldId id="263" r:id="rId6"/>
    <p:sldId id="264" r:id="rId7"/>
    <p:sldId id="301" r:id="rId8"/>
    <p:sldId id="265" r:id="rId9"/>
    <p:sldId id="274" r:id="rId10"/>
    <p:sldId id="268" r:id="rId11"/>
    <p:sldId id="271" r:id="rId12"/>
    <p:sldId id="272" r:id="rId13"/>
    <p:sldId id="306" r:id="rId14"/>
    <p:sldId id="277" r:id="rId15"/>
    <p:sldId id="308" r:id="rId16"/>
    <p:sldId id="278" r:id="rId17"/>
    <p:sldId id="281" r:id="rId18"/>
    <p:sldId id="279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3" r:id="rId28"/>
    <p:sldId id="290" r:id="rId29"/>
    <p:sldId id="291" r:id="rId30"/>
    <p:sldId id="294" r:id="rId31"/>
    <p:sldId id="295" r:id="rId32"/>
    <p:sldId id="307" r:id="rId33"/>
    <p:sldId id="298" r:id="rId34"/>
    <p:sldId id="31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  <a:srgbClr val="F7923F"/>
    <a:srgbClr val="492303"/>
    <a:srgbClr val="339966"/>
    <a:srgbClr val="00CC99"/>
    <a:srgbClr val="9999FF"/>
    <a:srgbClr val="FF9999"/>
    <a:srgbClr val="CCCCFF"/>
    <a:srgbClr val="CCFFCC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3907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54513-181E-4054-BA43-CC2F5409A4F3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46EBC-EE46-401E-BA63-2C8B80E5A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46EBC-EE46-401E-BA63-2C8B80E5A77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72FCB-5499-4644-875F-3204D7D19D6F}" type="datetimeFigureOut">
              <a:rPr lang="ru-RU"/>
              <a:pPr>
                <a:defRPr/>
              </a:pPr>
              <a:t>09.04.2014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24D8-64A9-430F-B2EF-9CEC7CB8D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theme" Target="../theme/theme2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heme" Target="../theme/theme3.xml"/><Relationship Id="rId7" Type="http://schemas.openxmlformats.org/officeDocument/2006/relationships/image" Target="../media/image8.gi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gif"/><Relationship Id="rId5" Type="http://schemas.openxmlformats.org/officeDocument/2006/relationships/image" Target="../media/image2.gif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CA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3" descr="C:\Users\I\Pictures\4707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7461"/>
            <a:ext cx="6589712" cy="6840539"/>
          </a:xfrm>
          <a:prstGeom prst="rect">
            <a:avLst/>
          </a:prstGeom>
          <a:noFill/>
        </p:spPr>
      </p:pic>
      <p:pic>
        <p:nvPicPr>
          <p:cNvPr id="9" name="Picture 12" descr="D:\cvetok-11.gif"/>
          <p:cNvPicPr>
            <a:picLocks noChangeAspect="1" noChangeArrowheads="1" noCrop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1657350" cy="1314451"/>
          </a:xfrm>
          <a:prstGeom prst="rect">
            <a:avLst/>
          </a:prstGeom>
          <a:noFill/>
        </p:spPr>
      </p:pic>
      <p:pic>
        <p:nvPicPr>
          <p:cNvPr id="10" name="Picture 18" descr="D:\4c5b8f986382f15f91973cdd776a138c.gif"/>
          <p:cNvPicPr>
            <a:picLocks noChangeAspect="1" noChangeArrowheads="1" noCrop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285728"/>
            <a:ext cx="1524000" cy="1162051"/>
          </a:xfrm>
          <a:prstGeom prst="rect">
            <a:avLst/>
          </a:prstGeom>
          <a:noFill/>
        </p:spPr>
      </p:pic>
      <p:pic>
        <p:nvPicPr>
          <p:cNvPr id="11" name="Picture 6" descr="D:\cvetok-9.gif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4932000"/>
            <a:ext cx="1877850" cy="1926000"/>
          </a:xfrm>
          <a:prstGeom prst="rect">
            <a:avLst/>
          </a:prstGeom>
          <a:noFill/>
        </p:spPr>
      </p:pic>
      <p:pic>
        <p:nvPicPr>
          <p:cNvPr id="12" name="Picture 9" descr="D:\cv045.gif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609204" y="4899600"/>
            <a:ext cx="1534796" cy="1958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user\Pictures\Рисунок1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8000"/>
            <a:ext cx="6236762" cy="6840000"/>
          </a:xfrm>
          <a:prstGeom prst="rect">
            <a:avLst/>
          </a:prstGeom>
          <a:noFill/>
        </p:spPr>
      </p:pic>
      <p:pic>
        <p:nvPicPr>
          <p:cNvPr id="8" name="Picture 19" descr="D:\cvetok-11.gif"/>
          <p:cNvPicPr>
            <a:picLocks noChangeAspect="1" noChangeArrowheads="1" noCrop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14290"/>
            <a:ext cx="1202870" cy="954000"/>
          </a:xfrm>
          <a:prstGeom prst="rect">
            <a:avLst/>
          </a:prstGeom>
          <a:noFill/>
        </p:spPr>
      </p:pic>
      <p:pic>
        <p:nvPicPr>
          <p:cNvPr id="1027" name="Picture 3" descr="C:\Users\user\Pictures\Рисунок2.gif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924800" y="214290"/>
            <a:ext cx="1219200" cy="971550"/>
          </a:xfrm>
          <a:prstGeom prst="rect">
            <a:avLst/>
          </a:prstGeom>
          <a:noFill/>
        </p:spPr>
      </p:pic>
      <p:pic>
        <p:nvPicPr>
          <p:cNvPr id="12" name="Picture 15" descr="D:\1.gif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857496"/>
            <a:ext cx="1517962" cy="1191600"/>
          </a:xfrm>
          <a:prstGeom prst="rect">
            <a:avLst/>
          </a:prstGeom>
          <a:noFill/>
        </p:spPr>
      </p:pic>
      <p:pic>
        <p:nvPicPr>
          <p:cNvPr id="13" name="Picture 15" descr="D:\1.gif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6038" y="2928934"/>
            <a:ext cx="1517962" cy="1191600"/>
          </a:xfrm>
          <a:prstGeom prst="rect">
            <a:avLst/>
          </a:prstGeom>
          <a:noFill/>
        </p:spPr>
      </p:pic>
      <p:pic>
        <p:nvPicPr>
          <p:cNvPr id="14" name="Picture 11" descr="D:\красная роза.jp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905750" y="5786454"/>
            <a:ext cx="1238250" cy="923925"/>
          </a:xfrm>
          <a:prstGeom prst="rect">
            <a:avLst/>
          </a:prstGeom>
          <a:noFill/>
        </p:spPr>
      </p:pic>
      <p:pic>
        <p:nvPicPr>
          <p:cNvPr id="1029" name="Picture 5" descr="C:\Users\user\Pictures\Рисунок3.png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715016"/>
            <a:ext cx="1257300" cy="9429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6286512" y="4500570"/>
            <a:ext cx="2571768" cy="162084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Автор: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Васильева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Елена Николаевна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МОУ «СОШ №55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 г. Саратов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3979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077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5831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2285992"/>
            <a:ext cx="69294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1928802"/>
            <a:ext cx="721523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9242"/>
                </a:solidFill>
                <a:latin typeface="Bookman Old Style" pitchFamily="18" charset="0"/>
              </a:rPr>
              <a:t>«</a:t>
            </a:r>
            <a:r>
              <a:rPr lang="ru-RU" sz="4400" b="1" i="1" cap="none" spc="0" dirty="0" smtClean="0">
                <a:ln w="11430"/>
                <a:solidFill>
                  <a:srgbClr val="009242"/>
                </a:solidFill>
                <a:latin typeface="Bookman Old Style" pitchFamily="18" charset="0"/>
              </a:rPr>
              <a:t>Части речи» </a:t>
            </a:r>
          </a:p>
          <a:p>
            <a:pPr algn="ctr"/>
            <a:r>
              <a:rPr lang="ru-RU" sz="4400" b="1" i="1" dirty="0" smtClean="0">
                <a:ln w="11430"/>
                <a:solidFill>
                  <a:srgbClr val="009242"/>
                </a:solidFill>
                <a:latin typeface="Bookman Old Style" pitchFamily="18" charset="0"/>
              </a:rPr>
              <a:t>урок русского языка </a:t>
            </a:r>
          </a:p>
          <a:p>
            <a:pPr algn="ctr"/>
            <a:r>
              <a:rPr lang="ru-RU" sz="4400" b="1" i="1" dirty="0" smtClean="0">
                <a:ln w="11430"/>
                <a:solidFill>
                  <a:srgbClr val="009242"/>
                </a:solidFill>
                <a:latin typeface="Bookman Old Style" pitchFamily="18" charset="0"/>
              </a:rPr>
              <a:t>3 класс</a:t>
            </a:r>
            <a:endParaRPr lang="ru-RU" sz="4400" b="1" i="1" cap="none" spc="0" dirty="0">
              <a:ln w="11430"/>
              <a:solidFill>
                <a:srgbClr val="00924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" y="214291"/>
            <a:ext cx="9144000" cy="1928835"/>
          </a:xfrm>
          <a:blipFill>
            <a:blip r:embed="rId3"/>
            <a:tile tx="0" ty="0" sx="100000" sy="100000" flip="none" algn="tl"/>
          </a:blip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Имя существительное -</a:t>
            </a:r>
            <a:b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предметы, явления, события</a:t>
            </a:r>
            <a:endParaRPr lang="ru-RU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214282" y="3071810"/>
            <a:ext cx="2214000" cy="1440000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Кто? Что?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1857356" y="4929198"/>
            <a:ext cx="2214000" cy="14400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Род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3571868" y="3071810"/>
            <a:ext cx="2214000" cy="1440000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Число падеж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5143504" y="5000636"/>
            <a:ext cx="2214578" cy="1440000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Склоне-</a:t>
            </a:r>
          </a:p>
          <a:p>
            <a:pPr algn="ctr"/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ние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6643702" y="3071810"/>
            <a:ext cx="2214000" cy="1440000"/>
          </a:xfrm>
          <a:prstGeom prst="snip2DiagRect">
            <a:avLst/>
          </a:prstGeom>
          <a:solidFill>
            <a:srgbClr val="FFCCFF"/>
          </a:solidFill>
          <a:ln>
            <a:solidFill>
              <a:srgbClr val="FFCCFF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</a:rPr>
              <a:t>_______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_  _  _  _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cs typeface="Vani"/>
              </a:rPr>
              <a:t>∙  –  ∙  –  ∙ 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22" name="Прямая со стрелкой 21"/>
          <p:cNvCxnSpPr>
            <a:endCxn id="15" idx="3"/>
          </p:cNvCxnSpPr>
          <p:nvPr/>
        </p:nvCxnSpPr>
        <p:spPr>
          <a:xfrm rot="16200000" flipH="1">
            <a:off x="4161087" y="2554029"/>
            <a:ext cx="928694" cy="106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4" idx="3"/>
          </p:cNvCxnSpPr>
          <p:nvPr/>
        </p:nvCxnSpPr>
        <p:spPr>
          <a:xfrm rot="16200000" flipH="1">
            <a:off x="1482162" y="3447004"/>
            <a:ext cx="2857520" cy="106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6" idx="3"/>
          </p:cNvCxnSpPr>
          <p:nvPr/>
        </p:nvCxnSpPr>
        <p:spPr>
          <a:xfrm rot="16200000" flipH="1">
            <a:off x="4732735" y="3482578"/>
            <a:ext cx="2857520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3" idx="3"/>
          </p:cNvCxnSpPr>
          <p:nvPr/>
        </p:nvCxnSpPr>
        <p:spPr>
          <a:xfrm rot="16200000" flipH="1">
            <a:off x="803501" y="2554029"/>
            <a:ext cx="928694" cy="106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7" idx="3"/>
          </p:cNvCxnSpPr>
          <p:nvPr/>
        </p:nvCxnSpPr>
        <p:spPr>
          <a:xfrm rot="5400000">
            <a:off x="7482954" y="2410864"/>
            <a:ext cx="928694" cy="393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928662" y="1071546"/>
          <a:ext cx="75600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/>
                <a:gridCol w="2520000"/>
                <a:gridCol w="252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I</a:t>
                      </a:r>
                      <a:r>
                        <a:rPr lang="ru-RU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 </a:t>
                      </a:r>
                      <a:endParaRPr lang="en-US" sz="2800" i="1" dirty="0" smtClean="0">
                        <a:solidFill>
                          <a:srgbClr val="009242"/>
                        </a:solidFill>
                        <a:latin typeface="Bookman Old Style" pitchFamily="18" charset="0"/>
                      </a:endParaRPr>
                    </a:p>
                    <a:p>
                      <a:pPr algn="ctr"/>
                      <a:r>
                        <a:rPr lang="en-US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c</a:t>
                      </a:r>
                      <a:r>
                        <a:rPr lang="ru-RU" sz="2800" i="1" dirty="0" err="1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клонение</a:t>
                      </a:r>
                      <a:endParaRPr lang="ru-RU" sz="2800" i="1" dirty="0">
                        <a:solidFill>
                          <a:srgbClr val="009242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II</a:t>
                      </a:r>
                      <a:r>
                        <a:rPr lang="ru-RU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 склонение</a:t>
                      </a:r>
                      <a:endParaRPr lang="ru-RU" sz="2800" i="1" dirty="0">
                        <a:solidFill>
                          <a:srgbClr val="009242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III</a:t>
                      </a:r>
                      <a:r>
                        <a:rPr lang="ru-RU" sz="2800" i="1" dirty="0" smtClean="0">
                          <a:solidFill>
                            <a:srgbClr val="009242"/>
                          </a:solidFill>
                          <a:latin typeface="Bookman Old Style" pitchFamily="18" charset="0"/>
                        </a:rPr>
                        <a:t> склонение</a:t>
                      </a:r>
                      <a:endParaRPr lang="ru-RU" sz="2800" i="1" dirty="0">
                        <a:solidFill>
                          <a:srgbClr val="009242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Яблоня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Солнце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Ель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Ромашка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Ёжик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Мышь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Трава 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Мухомор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Bookman Old Style" pitchFamily="18" charset="0"/>
                        </a:rPr>
                        <a:t> 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Пчела 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Лист 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Кепка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Небо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Журавль</a:t>
                      </a:r>
                      <a:r>
                        <a:rPr lang="ru-RU" sz="2800" baseline="0" dirty="0" smtClean="0">
                          <a:latin typeface="Bookman Old Style" pitchFamily="18" charset="0"/>
                        </a:rPr>
                        <a:t> 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Ведро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Яблоко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928669"/>
            <a:ext cx="5572164" cy="112871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i="1" dirty="0" smtClean="0">
                <a:solidFill>
                  <a:schemeClr val="tx1"/>
                </a:solidFill>
                <a:latin typeface="Bookman Old Style" pitchFamily="18" charset="0"/>
              </a:rPr>
              <a:t>Склонение </a:t>
            </a:r>
            <a:endParaRPr lang="ru-RU" sz="60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357561"/>
            <a:ext cx="2643206" cy="208856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</a:rPr>
              <a:t>I </a:t>
            </a: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склонение: сущ. ж.р. и м.р. а  я</a:t>
            </a: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4572008"/>
            <a:ext cx="360000" cy="3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43108" y="4572008"/>
            <a:ext cx="360000" cy="3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14678" y="3357563"/>
            <a:ext cx="2642400" cy="2088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</a:rPr>
              <a:t>II </a:t>
            </a: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склонение: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сущ. м.р.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с.р. о  е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4429132"/>
            <a:ext cx="360000" cy="3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00562" y="4929199"/>
            <a:ext cx="360000" cy="3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4929199"/>
            <a:ext cx="360000" cy="3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43636" y="3357563"/>
            <a:ext cx="2642400" cy="2088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</a:rPr>
              <a:t>III </a:t>
            </a: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склонение: сущ. ж.р.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 </a:t>
            </a:r>
            <a:r>
              <a:rPr lang="ru-RU" sz="2800" dirty="0" err="1" smtClean="0">
                <a:solidFill>
                  <a:schemeClr val="tx1"/>
                </a:solidFill>
                <a:latin typeface="Bookman Old Style" pitchFamily="18" charset="0"/>
              </a:rPr>
              <a:t>ь</a:t>
            </a: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 на конце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358214" y="4429132"/>
            <a:ext cx="360000" cy="3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endCxn id="5" idx="0"/>
          </p:cNvCxnSpPr>
          <p:nvPr/>
        </p:nvCxnSpPr>
        <p:spPr>
          <a:xfrm rot="5400000">
            <a:off x="1660903" y="2089539"/>
            <a:ext cx="1285884" cy="12501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4071141" y="2714620"/>
            <a:ext cx="1286679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6200000" flipH="1">
            <a:off x="6357950" y="2285992"/>
            <a:ext cx="1357323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8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8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8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8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6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6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6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6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16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4" grpId="0" animBg="1"/>
      <p:bldP spid="15" grpId="0" animBg="1"/>
      <p:bldP spid="22" grpId="0" animBg="1"/>
      <p:bldP spid="23" grpId="0" animBg="1"/>
      <p:bldP spid="26" grpId="0" animBg="1"/>
      <p:bldP spid="27" grpId="0" animBg="1"/>
      <p:bldP spid="30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Bookman Old Style" pitchFamily="18" charset="0"/>
              </a:rPr>
              <a:t>Образуйте однокоренные слова</a:t>
            </a:r>
            <a:endParaRPr lang="ru-RU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1"/>
            <a:ext cx="8043890" cy="31861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i="1" dirty="0" smtClean="0">
                <a:latin typeface="Bookman Old Style" pitchFamily="18" charset="0"/>
              </a:rPr>
              <a:t>Сад – садик, садовник, садовод, пересадил, садовый, рассада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32773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714489"/>
            <a:ext cx="720000" cy="451527"/>
          </a:xfrm>
          <a:prstGeom prst="rect">
            <a:avLst/>
          </a:prstGeom>
          <a:noFill/>
        </p:spPr>
      </p:pic>
      <p:pic>
        <p:nvPicPr>
          <p:cNvPr id="10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2428869"/>
            <a:ext cx="720000" cy="451527"/>
          </a:xfrm>
          <a:prstGeom prst="rect">
            <a:avLst/>
          </a:prstGeom>
          <a:noFill/>
        </p:spPr>
      </p:pic>
      <p:pic>
        <p:nvPicPr>
          <p:cNvPr id="11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714489"/>
            <a:ext cx="720000" cy="451527"/>
          </a:xfrm>
          <a:prstGeom prst="rect">
            <a:avLst/>
          </a:prstGeom>
          <a:noFill/>
        </p:spPr>
      </p:pic>
      <p:pic>
        <p:nvPicPr>
          <p:cNvPr id="12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785926"/>
            <a:ext cx="720000" cy="451527"/>
          </a:xfrm>
          <a:prstGeom prst="rect">
            <a:avLst/>
          </a:prstGeom>
          <a:noFill/>
        </p:spPr>
      </p:pic>
      <p:pic>
        <p:nvPicPr>
          <p:cNvPr id="13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571745"/>
            <a:ext cx="720000" cy="451527"/>
          </a:xfrm>
          <a:prstGeom prst="rect">
            <a:avLst/>
          </a:prstGeom>
          <a:noFill/>
        </p:spPr>
      </p:pic>
      <p:pic>
        <p:nvPicPr>
          <p:cNvPr id="14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714489"/>
            <a:ext cx="720000" cy="451527"/>
          </a:xfrm>
          <a:prstGeom prst="rect">
            <a:avLst/>
          </a:prstGeom>
          <a:noFill/>
        </p:spPr>
      </p:pic>
      <p:pic>
        <p:nvPicPr>
          <p:cNvPr id="15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500306"/>
            <a:ext cx="720000" cy="451527"/>
          </a:xfrm>
          <a:prstGeom prst="rect">
            <a:avLst/>
          </a:prstGeom>
          <a:noFill/>
        </p:spPr>
      </p:pic>
      <p:pic>
        <p:nvPicPr>
          <p:cNvPr id="32775" name="Picture 7" descr="C:\Users\I\Pictures\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500305"/>
            <a:ext cx="900000" cy="257475"/>
          </a:xfrm>
          <a:prstGeom prst="rect">
            <a:avLst/>
          </a:prstGeom>
          <a:noFill/>
        </p:spPr>
      </p:pic>
      <p:pic>
        <p:nvPicPr>
          <p:cNvPr id="18" name="Picture 7" descr="C:\Users\I\Pictures\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571745"/>
            <a:ext cx="720000" cy="205980"/>
          </a:xfrm>
          <a:prstGeom prst="rect">
            <a:avLst/>
          </a:prstGeom>
          <a:noFill/>
        </p:spPr>
      </p:pic>
      <p:pic>
        <p:nvPicPr>
          <p:cNvPr id="32776" name="Picture 8" descr="C:\Users\I\Pictures\7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714489"/>
            <a:ext cx="540000" cy="296092"/>
          </a:xfrm>
          <a:prstGeom prst="rect">
            <a:avLst/>
          </a:prstGeom>
          <a:noFill/>
        </p:spPr>
      </p:pic>
      <p:pic>
        <p:nvPicPr>
          <p:cNvPr id="20" name="Picture 5" descr="C:\Users\I\Picture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1714489"/>
            <a:ext cx="720000" cy="451527"/>
          </a:xfrm>
          <a:prstGeom prst="rect">
            <a:avLst/>
          </a:prstGeom>
          <a:noFill/>
        </p:spPr>
      </p:pic>
      <p:pic>
        <p:nvPicPr>
          <p:cNvPr id="21" name="Picture 8" descr="C:\Users\I\Pictures\7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2500307"/>
            <a:ext cx="360000" cy="197395"/>
          </a:xfrm>
          <a:prstGeom prst="rect">
            <a:avLst/>
          </a:prstGeom>
          <a:noFill/>
        </p:spPr>
      </p:pic>
      <p:pic>
        <p:nvPicPr>
          <p:cNvPr id="32777" name="Picture 9" descr="C:\Users\I\Pictures\1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2" y="2428869"/>
            <a:ext cx="261937" cy="244475"/>
          </a:xfrm>
          <a:prstGeom prst="rect">
            <a:avLst/>
          </a:prstGeom>
          <a:noFill/>
        </p:spPr>
      </p:pic>
      <p:pic>
        <p:nvPicPr>
          <p:cNvPr id="32778" name="Picture 10" descr="C:\Users\I\Pictures\1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6" y="2428869"/>
            <a:ext cx="261937" cy="244475"/>
          </a:xfrm>
          <a:prstGeom prst="rect">
            <a:avLst/>
          </a:prstGeom>
          <a:noFill/>
        </p:spPr>
      </p:pic>
      <p:pic>
        <p:nvPicPr>
          <p:cNvPr id="26" name="Picture 8" descr="C:\Users\I\Pictures\7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1643051"/>
            <a:ext cx="612000" cy="335571"/>
          </a:xfrm>
          <a:prstGeom prst="rect">
            <a:avLst/>
          </a:prstGeom>
          <a:noFill/>
        </p:spPr>
      </p:pic>
      <p:pic>
        <p:nvPicPr>
          <p:cNvPr id="27" name="Picture 8" descr="C:\Users\I\Pictures\7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1714489"/>
            <a:ext cx="360000" cy="19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Первая команда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Творительный падеж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Под рябин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ой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Над полк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ой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 собак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ой</a:t>
            </a:r>
            <a:endParaRPr lang="ru-RU" sz="2800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Родительный падеж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Около канавк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Для подруг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От речк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  <a:endParaRPr lang="ru-RU" sz="2800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929067"/>
            <a:ext cx="4039200" cy="21852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Предложный падеж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На лужайк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В сторожк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На лошад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714876" y="3929067"/>
            <a:ext cx="4038600" cy="21852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Дательный падеж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По дорожк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К деревн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По площад</a:t>
            </a:r>
            <a:r>
              <a:rPr lang="ru-RU" sz="2800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  <a:endParaRPr lang="ru-RU" sz="2800" dirty="0">
              <a:solidFill>
                <a:srgbClr val="00924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4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60"/>
                            </p:stCondLst>
                            <p:childTnLst>
                              <p:par>
                                <p:cTn id="5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"/>
                            </p:stCondLst>
                            <p:childTnLst>
                              <p:par>
                                <p:cTn id="6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60"/>
                            </p:stCondLst>
                            <p:childTnLst>
                              <p:par>
                                <p:cTn id="7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"/>
                            </p:stCondLst>
                            <p:childTnLst>
                              <p:par>
                                <p:cTn id="8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"/>
                            </p:stCondLst>
                            <p:childTnLst>
                              <p:par>
                                <p:cTn id="9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8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8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8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071547"/>
          </a:xfr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  <a:latin typeface="Bookman Old Style" pitchFamily="18" charset="0"/>
              </a:rPr>
              <a:t>Вторая команда</a:t>
            </a:r>
            <a:endParaRPr lang="ru-RU" b="1" i="1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5143536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800" i="1" dirty="0" smtClean="0">
                <a:latin typeface="Bookman Old Style" pitchFamily="18" charset="0"/>
              </a:rPr>
              <a:t>           1.  Играли на </a:t>
            </a:r>
            <a:r>
              <a:rPr lang="ru-RU" sz="2800" i="1" dirty="0" err="1" smtClean="0">
                <a:latin typeface="Bookman Old Style" pitchFamily="18" charset="0"/>
              </a:rPr>
              <a:t>пл</a:t>
            </a:r>
            <a:r>
              <a:rPr lang="ru-RU" sz="2800" i="1" dirty="0" smtClean="0">
                <a:latin typeface="Bookman Old Style" pitchFamily="18" charset="0"/>
              </a:rPr>
              <a:t> …</a:t>
            </a:r>
            <a:r>
              <a:rPr lang="ru-RU" sz="2800" i="1" dirty="0" err="1" smtClean="0">
                <a:latin typeface="Bookman Old Style" pitchFamily="18" charset="0"/>
              </a:rPr>
              <a:t>ща</a:t>
            </a:r>
            <a:r>
              <a:rPr lang="ru-RU" sz="2800" i="1" dirty="0" smtClean="0">
                <a:latin typeface="Bookman Old Style" pitchFamily="18" charset="0"/>
              </a:rPr>
              <a:t>… </a:t>
            </a:r>
            <a:r>
              <a:rPr lang="ru-RU" sz="2800" i="1" dirty="0" err="1" smtClean="0">
                <a:latin typeface="Bookman Old Style" pitchFamily="18" charset="0"/>
              </a:rPr>
              <a:t>ке</a:t>
            </a:r>
            <a:r>
              <a:rPr lang="ru-RU" sz="2800" i="1" dirty="0" smtClean="0">
                <a:latin typeface="Bookman Old Style" pitchFamily="18" charset="0"/>
              </a:rPr>
              <a:t>, </a:t>
            </a:r>
          </a:p>
          <a:p>
            <a:pPr marL="514350" indent="-514350"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под…ехали к дому, </a:t>
            </a:r>
          </a:p>
          <a:p>
            <a:pPr marL="514350" indent="-514350"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купался в р… </a:t>
            </a:r>
            <a:r>
              <a:rPr lang="ru-RU" sz="2800" i="1" dirty="0" err="1" smtClean="0">
                <a:latin typeface="Bookman Old Style" pitchFamily="18" charset="0"/>
              </a:rPr>
              <a:t>ке</a:t>
            </a:r>
            <a:r>
              <a:rPr lang="ru-RU" sz="2800" i="1" dirty="0" smtClean="0">
                <a:latin typeface="Bookman Old Style" pitchFamily="18" charset="0"/>
              </a:rPr>
              <a:t>. </a:t>
            </a:r>
            <a:endParaRPr lang="ru-RU" sz="2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2.   Раз…</a:t>
            </a:r>
            <a:r>
              <a:rPr lang="ru-RU" sz="2800" i="1" dirty="0" err="1" smtClean="0">
                <a:latin typeface="Bookman Old Style" pitchFamily="18" charset="0"/>
              </a:rPr>
              <a:t>ехались</a:t>
            </a:r>
            <a:r>
              <a:rPr lang="ru-RU" sz="2800" i="1" dirty="0" smtClean="0">
                <a:latin typeface="Bookman Old Style" pitchFamily="18" charset="0"/>
              </a:rPr>
              <a:t> около во…зала,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кв…</a:t>
            </a:r>
            <a:r>
              <a:rPr lang="ru-RU" sz="2800" i="1" dirty="0" err="1" smtClean="0">
                <a:latin typeface="Bookman Old Style" pitchFamily="18" charset="0"/>
              </a:rPr>
              <a:t>ртира</a:t>
            </a:r>
            <a:r>
              <a:rPr lang="ru-RU" sz="2800" i="1" dirty="0" smtClean="0">
                <a:latin typeface="Bookman Old Style" pitchFamily="18" charset="0"/>
              </a:rPr>
              <a:t> без хозяйки,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</a:t>
            </a:r>
            <a:r>
              <a:rPr lang="ru-RU" sz="2800" i="1" dirty="0" err="1" smtClean="0">
                <a:latin typeface="Bookman Old Style" pitchFamily="18" charset="0"/>
              </a:rPr>
              <a:t>цв</a:t>
            </a:r>
            <a:r>
              <a:rPr lang="ru-RU" sz="2800" i="1" dirty="0" smtClean="0">
                <a:latin typeface="Bookman Old Style" pitchFamily="18" charset="0"/>
              </a:rPr>
              <a:t>… ток на подоконнике.</a:t>
            </a:r>
            <a:endParaRPr lang="ru-RU" sz="2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3.   </a:t>
            </a:r>
            <a:r>
              <a:rPr lang="ru-RU" sz="2800" i="1" dirty="0" err="1" smtClean="0">
                <a:latin typeface="Bookman Old Style" pitchFamily="18" charset="0"/>
              </a:rPr>
              <a:t>Осм</a:t>
            </a:r>
            <a:r>
              <a:rPr lang="ru-RU" sz="2800" i="1" dirty="0" smtClean="0">
                <a:latin typeface="Bookman Old Style" pitchFamily="18" charset="0"/>
              </a:rPr>
              <a:t>…</a:t>
            </a:r>
            <a:r>
              <a:rPr lang="ru-RU" sz="2800" i="1" dirty="0" err="1" smtClean="0">
                <a:latin typeface="Bookman Old Style" pitchFamily="18" charset="0"/>
              </a:rPr>
              <a:t>трел</a:t>
            </a:r>
            <a:r>
              <a:rPr lang="ru-RU" sz="2800" i="1" dirty="0" smtClean="0">
                <a:latin typeface="Bookman Old Style" pitchFamily="18" charset="0"/>
              </a:rPr>
              <a:t> мес…</a:t>
            </a:r>
            <a:r>
              <a:rPr lang="ru-RU" sz="2800" i="1" dirty="0" err="1" smtClean="0">
                <a:latin typeface="Bookman Old Style" pitchFamily="18" charset="0"/>
              </a:rPr>
              <a:t>ность</a:t>
            </a:r>
            <a:r>
              <a:rPr lang="ru-RU" sz="2800" i="1" dirty="0" smtClean="0">
                <a:latin typeface="Bookman Old Style" pitchFamily="18" charset="0"/>
              </a:rPr>
              <a:t>, 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</a:t>
            </a:r>
            <a:r>
              <a:rPr lang="ru-RU" sz="2800" i="1" dirty="0" err="1" smtClean="0">
                <a:latin typeface="Bookman Old Style" pitchFamily="18" charset="0"/>
              </a:rPr>
              <a:t>нап</a:t>
            </a:r>
            <a:r>
              <a:rPr lang="ru-RU" sz="2800" i="1" dirty="0" smtClean="0">
                <a:latin typeface="Bookman Old Style" pitchFamily="18" charset="0"/>
              </a:rPr>
              <a:t>…сал </a:t>
            </a:r>
            <a:r>
              <a:rPr lang="ru-RU" sz="2800" i="1" dirty="0" err="1" smtClean="0">
                <a:latin typeface="Bookman Old Style" pitchFamily="18" charset="0"/>
              </a:rPr>
              <a:t>расска</a:t>
            </a:r>
            <a:r>
              <a:rPr lang="ru-RU" sz="2800" i="1" dirty="0" smtClean="0">
                <a:latin typeface="Bookman Old Style" pitchFamily="18" charset="0"/>
              </a:rPr>
              <a:t>…  ,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р…скрасил в альбоме.</a:t>
            </a:r>
            <a:endParaRPr lang="ru-RU" sz="2800" dirty="0" smtClean="0">
              <a:latin typeface="Bookman Old Style" pitchFamily="18" charset="0"/>
            </a:endParaRPr>
          </a:p>
          <a:p>
            <a:r>
              <a:rPr lang="ru-RU" sz="2800" dirty="0" smtClean="0"/>
              <a:t>-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4786314" y="1357298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00562" y="2357430"/>
            <a:ext cx="432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r>
              <a:rPr lang="ru-RU" sz="2800" i="1" dirty="0" smtClean="0">
                <a:solidFill>
                  <a:srgbClr val="009242"/>
                </a:solidFill>
                <a:latin typeface="Bookman Old Style" pitchFamily="18" charset="0"/>
              </a:rPr>
              <a:t>   </a:t>
            </a:r>
            <a:endParaRPr lang="ru-RU" sz="2800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00364" y="1857364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ъ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715008" y="1357298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rgbClr val="009242"/>
                </a:solidFill>
                <a:latin typeface="Bookman Old Style" pitchFamily="18" charset="0"/>
              </a:rPr>
              <a:t>д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857488" y="392906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786050" y="3429000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а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357950" y="285749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к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000364" y="285749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rgbClr val="009242"/>
                </a:solidFill>
                <a:latin typeface="Bookman Old Style" pitchFamily="18" charset="0"/>
              </a:rPr>
              <a:t>ъ</a:t>
            </a:r>
            <a:r>
              <a:rPr lang="ru-RU" sz="2800" i="1" dirty="0" smtClean="0">
                <a:solidFill>
                  <a:srgbClr val="009242"/>
                </a:solidFill>
                <a:latin typeface="Bookman Old Style" pitchFamily="18" charset="0"/>
              </a:rPr>
              <a:t>  </a:t>
            </a:r>
            <a:endParaRPr lang="ru-RU" sz="2800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143240" y="442913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43504" y="442913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т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071802" y="4929198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357818" y="4929198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rgbClr val="009242"/>
                </a:solidFill>
                <a:latin typeface="Bookman Old Style" pitchFamily="18" charset="0"/>
              </a:rPr>
              <a:t>з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571736" y="5429264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а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Третья команда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429684" cy="3539430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Листвой украсились помолодевшие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деревья.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</a:t>
            </a:r>
          </a:p>
          <a:p>
            <a:pPr>
              <a:buNone/>
            </a:pPr>
            <a:r>
              <a:rPr lang="en-US" i="1" dirty="0" smtClean="0">
                <a:latin typeface="Bookman Old Style" pitchFamily="18" charset="0"/>
              </a:rPr>
              <a:t>  </a:t>
            </a:r>
            <a:r>
              <a:rPr lang="ru-RU" i="1" dirty="0" smtClean="0">
                <a:latin typeface="Bookman Old Style" pitchFamily="18" charset="0"/>
              </a:rPr>
              <a:t>Деревья (какие?) помолодевшие.</a:t>
            </a:r>
            <a:endParaRPr lang="ru-RU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Украсились (чем?) листвой.</a:t>
            </a:r>
            <a:endParaRPr lang="ru-RU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85786" y="2714621"/>
            <a:ext cx="1643074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86050" y="2143117"/>
            <a:ext cx="2357454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86050" y="2285993"/>
            <a:ext cx="2357454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000100" y="2143117"/>
            <a:ext cx="285752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2143117"/>
            <a:ext cx="285752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357422" y="2143117"/>
            <a:ext cx="285752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857356" y="2143117"/>
            <a:ext cx="285752" cy="158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14942" y="2000240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~~~~~~~~~~~~~~~~~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1071548"/>
            <a:ext cx="8001056" cy="505461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Листвой</a:t>
            </a:r>
            <a:r>
              <a:rPr lang="ru-RU" i="1" dirty="0" smtClean="0">
                <a:latin typeface="Bookman Old Style" pitchFamily="18" charset="0"/>
              </a:rPr>
              <a:t> – (чем?)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Начальная форма (что?) листва; </a:t>
            </a:r>
          </a:p>
          <a:p>
            <a:r>
              <a:rPr lang="ru-RU" i="1" dirty="0" smtClean="0">
                <a:latin typeface="Bookman Old Style" pitchFamily="18" charset="0"/>
              </a:rPr>
              <a:t>существительное;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неодушевленное, нарицательное; 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женский род, 1 склонение; 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в творительном падеже, в единственном числе; 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является дополнением.</a:t>
            </a:r>
            <a:endParaRPr lang="ru-RU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2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571480"/>
            <a:ext cx="8715404" cy="1714522"/>
          </a:xfr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Имя прилагательное – признаки и качества предметов </a:t>
            </a:r>
            <a:endParaRPr lang="ru-RU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357158" y="3786190"/>
            <a:ext cx="1857600" cy="914400"/>
          </a:xfrm>
          <a:prstGeom prst="snip2DiagRect">
            <a:avLst/>
          </a:prstGeom>
          <a:solidFill>
            <a:srgbClr val="00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Род</a:t>
            </a:r>
            <a:endParaRPr lang="ru-RU" sz="3200" dirty="0" smtClean="0">
              <a:latin typeface="Bookman Old Style" pitchFamily="18" charset="0"/>
            </a:endParaRPr>
          </a:p>
          <a:p>
            <a:pPr algn="ctr"/>
            <a:endParaRPr lang="ru-RU" sz="3200" dirty="0">
              <a:latin typeface="Bookman Old Style" pitchFamily="18" charset="0"/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2571736" y="3786190"/>
            <a:ext cx="1857600" cy="914400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Число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4714876" y="3857628"/>
            <a:ext cx="1857388" cy="914400"/>
          </a:xfrm>
          <a:prstGeom prst="snip2DiagRect">
            <a:avLst/>
          </a:prstGeom>
          <a:solidFill>
            <a:srgbClr val="CCCCFF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Падеж</a:t>
            </a:r>
            <a:endParaRPr lang="ru-RU" sz="3200" dirty="0"/>
          </a:p>
        </p:txBody>
      </p:sp>
      <p:sp>
        <p:nvSpPr>
          <p:cNvPr id="20" name="Прямоугольник с двумя вырезанными противолежащими углами 19"/>
          <p:cNvSpPr/>
          <p:nvPr/>
        </p:nvSpPr>
        <p:spPr>
          <a:xfrm>
            <a:off x="6929454" y="3857628"/>
            <a:ext cx="1857388" cy="914400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~~~~~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32" name="Прямая со стрелкой 31"/>
          <p:cNvCxnSpPr>
            <a:endCxn id="20" idx="3"/>
          </p:cNvCxnSpPr>
          <p:nvPr/>
        </p:nvCxnSpPr>
        <p:spPr>
          <a:xfrm rot="16200000" flipH="1">
            <a:off x="6893735" y="2893215"/>
            <a:ext cx="1500198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18" idx="3"/>
          </p:cNvCxnSpPr>
          <p:nvPr/>
        </p:nvCxnSpPr>
        <p:spPr>
          <a:xfrm rot="16200000" flipH="1">
            <a:off x="4714876" y="2928934"/>
            <a:ext cx="157163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7" idx="3"/>
          </p:cNvCxnSpPr>
          <p:nvPr/>
        </p:nvCxnSpPr>
        <p:spPr>
          <a:xfrm rot="16200000" flipH="1">
            <a:off x="2750384" y="3036038"/>
            <a:ext cx="1500198" cy="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6" idx="3"/>
          </p:cNvCxnSpPr>
          <p:nvPr/>
        </p:nvCxnSpPr>
        <p:spPr>
          <a:xfrm rot="16200000" flipH="1">
            <a:off x="535806" y="3036038"/>
            <a:ext cx="1500198" cy="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00166" y="1"/>
            <a:ext cx="6643734" cy="1357298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Что помогает фее творить чудеса?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Первая команда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714488"/>
            <a:ext cx="464347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Колючий</a:t>
            </a:r>
            <a:endParaRPr lang="ru-RU" b="1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лесная</a:t>
            </a:r>
            <a:endParaRPr lang="ru-RU" b="1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свадебный</a:t>
            </a:r>
            <a:endParaRPr lang="ru-RU" b="1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острый 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одиннадцатый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серебряный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непромокаемый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родная</a:t>
            </a:r>
            <a:endParaRPr lang="ru-RU" b="1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428736"/>
            <a:ext cx="4000496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черная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белая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детский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неслыханная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любимая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победный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городской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весенний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1785918" y="1571612"/>
            <a:ext cx="285752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ёж, ёрш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214414" y="2071678"/>
            <a:ext cx="3857652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тишь, глушь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428860" y="2643182"/>
            <a:ext cx="200026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марш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714480" y="3143248"/>
            <a:ext cx="1785950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нож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143240" y="3643314"/>
            <a:ext cx="200026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этаж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00298" y="4214818"/>
            <a:ext cx="2000264" cy="64294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ключ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357554" y="4643446"/>
            <a:ext cx="178595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плащ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643042" y="5143512"/>
            <a:ext cx="1571636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речь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429388" y="1357298"/>
            <a:ext cx="2571768" cy="64294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тушь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715140" y="2428868"/>
            <a:ext cx="1714512" cy="571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плач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000892" y="3357562"/>
            <a:ext cx="1643074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дочь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786578" y="4857760"/>
            <a:ext cx="2643174" cy="8572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пейзаж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143636" y="1785926"/>
            <a:ext cx="1643074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ночь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572396" y="2857496"/>
            <a:ext cx="1857356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ложь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7000892" y="3857628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клич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929454" y="4357694"/>
            <a:ext cx="185738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пляж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1714480" y="1071546"/>
            <a:ext cx="6072230" cy="1700218"/>
          </a:xfrm>
          <a:prstGeom prst="snip2DiagRect">
            <a:avLst>
              <a:gd name="adj1" fmla="val 0"/>
              <a:gd name="adj2" fmla="val 1666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Ь на конце существительных после шипящих</a:t>
            </a:r>
          </a:p>
          <a:p>
            <a:pPr algn="ctr"/>
            <a:endParaRPr lang="ru-RU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857356" y="2928934"/>
          <a:ext cx="5881686" cy="2132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0843"/>
                <a:gridCol w="2940843"/>
              </a:tblGrid>
              <a:tr h="2132294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Ь </a:t>
                      </a:r>
                    </a:p>
                    <a:p>
                      <a:pPr algn="ctr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ж.р. ед. ч.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Ь   </a:t>
                      </a:r>
                    </a:p>
                    <a:p>
                      <a:pPr algn="ctr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м.р. ед.ч. </a:t>
                      </a:r>
                    </a:p>
                    <a:p>
                      <a:pPr algn="ctr"/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Р.п. мн.ч.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cxnSp>
        <p:nvCxnSpPr>
          <p:cNvPr id="21" name="Прямая соединительная линия 20"/>
          <p:cNvCxnSpPr/>
          <p:nvPr/>
        </p:nvCxnSpPr>
        <p:spPr>
          <a:xfrm>
            <a:off x="6000760" y="3071810"/>
            <a:ext cx="571504" cy="35719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6000760" y="3071810"/>
            <a:ext cx="500066" cy="35719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Вторая команда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5572164" cy="45545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утро 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ветерок 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</a:t>
            </a:r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           </a:t>
            </a:r>
            <a:r>
              <a:rPr lang="ru-RU" i="1" dirty="0" smtClean="0">
                <a:latin typeface="Bookman Old Style" pitchFamily="18" charset="0"/>
              </a:rPr>
              <a:t>     тропинка 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дорога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сумка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хлеб 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листва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571612"/>
            <a:ext cx="4357718" cy="4554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 поляна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дубок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гвоздики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море </a:t>
            </a:r>
          </a:p>
          <a:p>
            <a:pPr>
              <a:buNone/>
            </a:pPr>
            <a:r>
              <a:rPr lang="ru-RU" i="1" dirty="0" smtClean="0">
                <a:latin typeface="Bookman Old Style" pitchFamily="18" charset="0"/>
              </a:rPr>
              <a:t>                       небо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                  вечер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                  поле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58" y="1785926"/>
            <a:ext cx="2357422" cy="8572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8662" y="1428736"/>
            <a:ext cx="214314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ра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нн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ее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1643050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85786" y="1928802"/>
            <a:ext cx="2643174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лё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г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кий 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2143116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57224" y="2500306"/>
            <a:ext cx="200026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у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з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кая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2910" y="3000372"/>
            <a:ext cx="2500330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дальняя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2714620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3143248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57158" y="3500438"/>
            <a:ext cx="2643174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т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я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ж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ё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лая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71670" y="3714752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42910" y="4000504"/>
            <a:ext cx="214314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мя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г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кий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28794" y="4214818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00034" y="4500570"/>
            <a:ext cx="2357454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з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е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лёная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28794" y="4714884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286380" y="1428736"/>
            <a:ext cx="214314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л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е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сная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1643050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714876" y="2000240"/>
            <a:ext cx="2786082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м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о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л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о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дой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57950" y="2143116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786314" y="2500306"/>
            <a:ext cx="2571768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п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а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хучие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2643182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143504" y="3000372"/>
            <a:ext cx="2143140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Ч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ё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рное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29388" y="3143248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14942" y="3500438"/>
            <a:ext cx="214314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синее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286512" y="3714752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929190" y="4000504"/>
            <a:ext cx="2428892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поз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д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ний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429388" y="4214818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929190" y="4500570"/>
            <a:ext cx="2500330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з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о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л</a:t>
            </a:r>
            <a:r>
              <a:rPr lang="ru-RU" sz="2800" i="1" u="sng" dirty="0" smtClean="0">
                <a:solidFill>
                  <a:srgbClr val="002060"/>
                </a:solidFill>
                <a:latin typeface="Bookman Old Style" pitchFamily="18" charset="0"/>
              </a:rPr>
              <a:t>о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тое</a:t>
            </a:r>
            <a:endParaRPr lang="ru-RU" sz="2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429388" y="4714884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convex"/>
            <a:contourClr>
              <a:srgbClr val="FFFFFF"/>
            </a:contourClr>
          </a:sp3d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Третья команда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Жесткое кресло –	  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мя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г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кое кресло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Дневное светило -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н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чное светило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Кривая линия –	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пр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я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мая линия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Белый журавль –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ч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ё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рный журавль</a:t>
            </a:r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Веселый рассказ -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грус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т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ный рассказ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Короткая дорога -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дли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нн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ая дорога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Здоровый мальчик          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б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льной мальчик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Сытый волк -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г</a:t>
            </a:r>
            <a:r>
              <a:rPr lang="ru-RU" b="1" i="1" u="sng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r>
              <a:rPr lang="ru-RU" b="1" i="1" dirty="0" smtClean="0">
                <a:solidFill>
                  <a:srgbClr val="009242"/>
                </a:solidFill>
                <a:latin typeface="Bookman Old Style" pitchFamily="18" charset="0"/>
              </a:rPr>
              <a:t>лодный волк</a:t>
            </a:r>
            <a:endParaRPr lang="ru-RU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3116"/>
            <a:ext cx="500066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214686"/>
            <a:ext cx="431438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2143116"/>
            <a:ext cx="571504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5214950"/>
            <a:ext cx="571504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4214818"/>
            <a:ext cx="571504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3214686"/>
            <a:ext cx="500066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4214818"/>
            <a:ext cx="500066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5286388"/>
            <a:ext cx="571504" cy="431438"/>
          </a:xfrm>
          <a:prstGeom prst="rect">
            <a:avLst/>
          </a:prstGeom>
          <a:noFill/>
          <a:ln>
            <a:solidFill>
              <a:srgbClr val="0092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6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6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6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2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57158" y="357166"/>
            <a:ext cx="8229600" cy="1143000"/>
          </a:xfr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Имя прилагательное</a:t>
            </a:r>
            <a:endParaRPr lang="ru-RU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14348" y="3143248"/>
            <a:ext cx="2286016" cy="9144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мужской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3571868" y="3143248"/>
            <a:ext cx="2286000" cy="9144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женский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6429388" y="3143248"/>
            <a:ext cx="2286000" cy="9144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средний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1857364"/>
            <a:ext cx="228601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РОД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cxnSp>
        <p:nvCxnSpPr>
          <p:cNvPr id="15" name="Прямая со стрелкой 14"/>
          <p:cNvCxnSpPr>
            <a:endCxn id="10" idx="3"/>
          </p:cNvCxnSpPr>
          <p:nvPr/>
        </p:nvCxnSpPr>
        <p:spPr>
          <a:xfrm rot="16200000" flipH="1">
            <a:off x="4429914" y="2858294"/>
            <a:ext cx="499272" cy="70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3"/>
          </p:cNvCxnSpPr>
          <p:nvPr/>
        </p:nvCxnSpPr>
        <p:spPr>
          <a:xfrm rot="10800000" flipV="1">
            <a:off x="1857356" y="2285992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1" idx="3"/>
          </p:cNvCxnSpPr>
          <p:nvPr/>
        </p:nvCxnSpPr>
        <p:spPr>
          <a:xfrm>
            <a:off x="5715008" y="2285992"/>
            <a:ext cx="1857380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Прямоугольник с двумя вырезанными соседними углами 29"/>
          <p:cNvSpPr/>
          <p:nvPr/>
        </p:nvSpPr>
        <p:spPr>
          <a:xfrm>
            <a:off x="285720" y="4857760"/>
            <a:ext cx="2643206" cy="1285860"/>
          </a:xfrm>
          <a:prstGeom prst="snip2SameRect">
            <a:avLst/>
          </a:prstGeom>
          <a:solidFill>
            <a:srgbClr val="CCCCFF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какой?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ой  </a:t>
            </a:r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ый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  </a:t>
            </a:r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ий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1" name="Прямоугольник с двумя вырезанными соседними углами 30"/>
          <p:cNvSpPr/>
          <p:nvPr/>
        </p:nvSpPr>
        <p:spPr>
          <a:xfrm>
            <a:off x="3357554" y="4929198"/>
            <a:ext cx="2642400" cy="1285200"/>
          </a:xfrm>
          <a:prstGeom prst="snip2SameRect">
            <a:avLst/>
          </a:prstGeom>
          <a:solidFill>
            <a:srgbClr val="CCCCFF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какая?</a:t>
            </a:r>
          </a:p>
          <a:p>
            <a:pPr algn="ctr"/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ая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  </a:t>
            </a:r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яя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2" name="Прямоугольник с двумя вырезанными соседними углами 31"/>
          <p:cNvSpPr/>
          <p:nvPr/>
        </p:nvSpPr>
        <p:spPr>
          <a:xfrm>
            <a:off x="6215074" y="4929198"/>
            <a:ext cx="2642400" cy="1285200"/>
          </a:xfrm>
          <a:prstGeom prst="snip2SameRect">
            <a:avLst/>
          </a:prstGeom>
          <a:solidFill>
            <a:srgbClr val="CCCCFF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какое?</a:t>
            </a:r>
          </a:p>
          <a:p>
            <a:pPr algn="ctr"/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ое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  ее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34" name="Прямая со стрелкой 33"/>
          <p:cNvCxnSpPr>
            <a:endCxn id="30" idx="3"/>
          </p:cNvCxnSpPr>
          <p:nvPr/>
        </p:nvCxnSpPr>
        <p:spPr>
          <a:xfrm rot="5400000">
            <a:off x="1303712" y="4375554"/>
            <a:ext cx="785818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0" idx="1"/>
            <a:endCxn id="31" idx="3"/>
          </p:cNvCxnSpPr>
          <p:nvPr/>
        </p:nvCxnSpPr>
        <p:spPr>
          <a:xfrm rot="5400000">
            <a:off x="4261036" y="4475366"/>
            <a:ext cx="871550" cy="361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32" idx="3"/>
          </p:cNvCxnSpPr>
          <p:nvPr/>
        </p:nvCxnSpPr>
        <p:spPr>
          <a:xfrm rot="16200000" flipH="1">
            <a:off x="7089988" y="4482912"/>
            <a:ext cx="857256" cy="35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500034" y="5572140"/>
            <a:ext cx="574314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285852" y="5572140"/>
            <a:ext cx="642942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143108" y="5572140"/>
            <a:ext cx="571504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00496" y="5643578"/>
            <a:ext cx="571504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714876" y="5643578"/>
            <a:ext cx="571504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929454" y="5643578"/>
            <a:ext cx="571504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643834" y="5643578"/>
            <a:ext cx="571504" cy="4314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 стрелкой 47"/>
          <p:cNvCxnSpPr>
            <a:endCxn id="13" idx="0"/>
          </p:cNvCxnSpPr>
          <p:nvPr/>
        </p:nvCxnSpPr>
        <p:spPr>
          <a:xfrm rot="16200000" flipH="1">
            <a:off x="4357686" y="1643050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1" grpId="0" animBg="1"/>
      <p:bldP spid="13" grpId="0" animBg="1"/>
      <p:bldP spid="30" grpId="0" animBg="1"/>
      <p:bldP spid="31" grpId="0" animBg="1"/>
      <p:bldP spid="32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14282" y="3500438"/>
            <a:ext cx="1857600" cy="914400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вид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285984" y="3500438"/>
            <a:ext cx="2428892" cy="914400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спряжение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7072330" y="3500438"/>
            <a:ext cx="1857600" cy="914400"/>
          </a:xfrm>
          <a:prstGeom prst="snip2DiagRect">
            <a:avLst/>
          </a:prstGeom>
          <a:solidFill>
            <a:srgbClr val="FFCCFF"/>
          </a:solidFill>
          <a:ln>
            <a:solidFill>
              <a:srgbClr val="FFCC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число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1071538" y="4786322"/>
            <a:ext cx="1857600" cy="914400"/>
          </a:xfrm>
          <a:prstGeom prst="snip2DiagRect">
            <a:avLst/>
          </a:prstGeom>
          <a:solidFill>
            <a:srgbClr val="CCCCFF"/>
          </a:solidFill>
          <a:ln>
            <a:solidFill>
              <a:srgbClr val="CCCC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время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5929322" y="4714884"/>
            <a:ext cx="1857600" cy="914400"/>
          </a:xfrm>
          <a:prstGeom prst="snip2Diag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род у п.в.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5000628" y="3500438"/>
            <a:ext cx="1857600" cy="914400"/>
          </a:xfrm>
          <a:prstGeom prst="snip2Diag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лицо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2786050" y="2214554"/>
            <a:ext cx="3071834" cy="9144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делать?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сделать?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3643306" y="4786322"/>
            <a:ext cx="1857600" cy="914400"/>
          </a:xfrm>
          <a:prstGeom prst="snip2DiagRect">
            <a:avLst/>
          </a:prstGeom>
          <a:solidFill>
            <a:srgbClr val="FF9999"/>
          </a:solidFill>
          <a:ln>
            <a:solidFill>
              <a:srgbClr val="FF9999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с двумя вырезанными соседними углами 15"/>
          <p:cNvSpPr/>
          <p:nvPr/>
        </p:nvSpPr>
        <p:spPr>
          <a:xfrm>
            <a:off x="1071538" y="214290"/>
            <a:ext cx="7215238" cy="1500198"/>
          </a:xfrm>
          <a:prstGeom prst="snip2Same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hardEdg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  <a:latin typeface="Bookman Old Style" pitchFamily="18" charset="0"/>
              </a:rPr>
              <a:t>Глагол- действие предмето</a:t>
            </a:r>
            <a:r>
              <a:rPr lang="ru-RU" sz="4800" i="1" dirty="0" smtClean="0">
                <a:solidFill>
                  <a:srgbClr val="002060"/>
                </a:solidFill>
                <a:latin typeface="Bookman Old Style" pitchFamily="18" charset="0"/>
              </a:rPr>
              <a:t>в</a:t>
            </a:r>
            <a:endParaRPr lang="ru-RU" sz="4800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857620" y="5357826"/>
            <a:ext cx="13573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857620" y="5143512"/>
            <a:ext cx="13573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2" idx="3"/>
          </p:cNvCxnSpPr>
          <p:nvPr/>
        </p:nvCxnSpPr>
        <p:spPr>
          <a:xfrm rot="16200000" flipH="1">
            <a:off x="4054077" y="1946664"/>
            <a:ext cx="500064" cy="357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4" idx="3"/>
          </p:cNvCxnSpPr>
          <p:nvPr/>
        </p:nvCxnSpPr>
        <p:spPr>
          <a:xfrm rot="5400000">
            <a:off x="785839" y="2071731"/>
            <a:ext cx="1785950" cy="1071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5643570" y="2214554"/>
            <a:ext cx="1785950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6" idx="3"/>
          </p:cNvCxnSpPr>
          <p:nvPr/>
        </p:nvCxnSpPr>
        <p:spPr>
          <a:xfrm rot="16200000" flipH="1">
            <a:off x="6715193" y="2214501"/>
            <a:ext cx="1785950" cy="7859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5500641" y="3143301"/>
            <a:ext cx="3000396" cy="1427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714348" y="3214686"/>
            <a:ext cx="307183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6200000" flipH="1">
            <a:off x="4071934" y="3857628"/>
            <a:ext cx="1643074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16200000" flipH="1">
            <a:off x="1750199" y="2321711"/>
            <a:ext cx="1785950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357166"/>
            <a:ext cx="8358246" cy="57864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                В ст…пи.	</a:t>
            </a:r>
            <a:endParaRPr lang="ru-RU" sz="2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</a:t>
            </a:r>
            <a:r>
              <a:rPr lang="ru-RU" sz="2800" i="1" dirty="0" err="1" smtClean="0">
                <a:latin typeface="Bookman Old Style" pitchFamily="18" charset="0"/>
              </a:rPr>
              <a:t>Ранн</a:t>
            </a:r>
            <a:r>
              <a:rPr lang="ru-RU" sz="2800" i="1" dirty="0" smtClean="0">
                <a:latin typeface="Bookman Old Style" pitchFamily="18" charset="0"/>
              </a:rPr>
              <a:t>…    </a:t>
            </a:r>
            <a:r>
              <a:rPr lang="ru-RU" sz="2800" i="1" dirty="0" err="1" smtClean="0">
                <a:latin typeface="Bookman Old Style" pitchFamily="18" charset="0"/>
              </a:rPr>
              <a:t>весенн</a:t>
            </a:r>
            <a:r>
              <a:rPr lang="ru-RU" sz="2800" i="1" dirty="0" smtClean="0">
                <a:latin typeface="Bookman Old Style" pitchFamily="18" charset="0"/>
              </a:rPr>
              <a:t>…    утро. Степь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весело п…</a:t>
            </a:r>
            <a:r>
              <a:rPr lang="ru-RU" sz="2800" i="1" dirty="0" err="1" smtClean="0">
                <a:latin typeface="Bookman Old Style" pitchFamily="18" charset="0"/>
              </a:rPr>
              <a:t>стреет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err="1" smtClean="0">
                <a:latin typeface="Bookman Old Style" pitchFamily="18" charset="0"/>
              </a:rPr>
              <a:t>цв</a:t>
            </a:r>
            <a:r>
              <a:rPr lang="ru-RU" sz="2800" i="1" dirty="0" smtClean="0">
                <a:latin typeface="Bookman Old Style" pitchFamily="18" charset="0"/>
              </a:rPr>
              <a:t>…</a:t>
            </a:r>
            <a:r>
              <a:rPr lang="ru-RU" sz="2800" i="1" dirty="0" err="1" smtClean="0">
                <a:latin typeface="Bookman Old Style" pitchFamily="18" charset="0"/>
              </a:rPr>
              <a:t>тами</a:t>
            </a:r>
            <a:r>
              <a:rPr lang="ru-RU" sz="2800" i="1" dirty="0" smtClean="0">
                <a:latin typeface="Bookman Old Style" pitchFamily="18" charset="0"/>
              </a:rPr>
              <a:t>. 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Скромно с…</a:t>
            </a:r>
            <a:r>
              <a:rPr lang="ru-RU" sz="2800" i="1" dirty="0" err="1" smtClean="0">
                <a:latin typeface="Bookman Old Style" pitchFamily="18" charset="0"/>
              </a:rPr>
              <a:t>неют</a:t>
            </a:r>
            <a:r>
              <a:rPr lang="ru-RU" sz="2800" i="1" dirty="0" smtClean="0">
                <a:latin typeface="Bookman Old Style" pitchFamily="18" charset="0"/>
              </a:rPr>
              <a:t> к…л…</a:t>
            </a:r>
            <a:r>
              <a:rPr lang="ru-RU" sz="2800" i="1" dirty="0" err="1" smtClean="0">
                <a:latin typeface="Bookman Old Style" pitchFamily="18" charset="0"/>
              </a:rPr>
              <a:t>кольчики</a:t>
            </a:r>
            <a:r>
              <a:rPr lang="ru-RU" sz="2800" i="1" dirty="0" smtClean="0">
                <a:latin typeface="Bookman Old Style" pitchFamily="18" charset="0"/>
              </a:rPr>
              <a:t>.   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Б... </a:t>
            </a:r>
            <a:r>
              <a:rPr lang="ru-RU" sz="2800" i="1" dirty="0" err="1" smtClean="0">
                <a:latin typeface="Bookman Old Style" pitchFamily="18" charset="0"/>
              </a:rPr>
              <a:t>леет</a:t>
            </a:r>
            <a:r>
              <a:rPr lang="ru-RU" sz="2800" i="1" dirty="0" smtClean="0">
                <a:latin typeface="Bookman Old Style" pitchFamily="18" charset="0"/>
              </a:rPr>
              <a:t> п…</a:t>
            </a:r>
            <a:r>
              <a:rPr lang="ru-RU" sz="2800" i="1" dirty="0" err="1" smtClean="0">
                <a:latin typeface="Bookman Old Style" pitchFamily="18" charset="0"/>
              </a:rPr>
              <a:t>хуч</a:t>
            </a:r>
            <a:r>
              <a:rPr lang="ru-RU" sz="2800" i="1" dirty="0" smtClean="0">
                <a:latin typeface="Bookman Old Style" pitchFamily="18" charset="0"/>
              </a:rPr>
              <a:t>…      ромашка.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Всё </a:t>
            </a:r>
            <a:r>
              <a:rPr lang="ru-RU" sz="2800" i="1" dirty="0" err="1" smtClean="0">
                <a:latin typeface="Bookman Old Style" pitchFamily="18" charset="0"/>
              </a:rPr>
              <a:t>радос</a:t>
            </a:r>
            <a:r>
              <a:rPr lang="ru-RU" sz="2800" i="1" dirty="0" smtClean="0">
                <a:latin typeface="Bookman Old Style" pitchFamily="18" charset="0"/>
              </a:rPr>
              <a:t>... но пот…</a:t>
            </a:r>
            <a:r>
              <a:rPr lang="ru-RU" sz="2800" i="1" dirty="0" err="1" smtClean="0">
                <a:latin typeface="Bookman Old Style" pitchFamily="18" charset="0"/>
              </a:rPr>
              <a:t>нулось</a:t>
            </a:r>
            <a:r>
              <a:rPr lang="ru-RU" sz="2800" i="1" dirty="0" smtClean="0">
                <a:latin typeface="Bookman Old Style" pitchFamily="18" charset="0"/>
              </a:rPr>
              <a:t> к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со…</a:t>
            </a:r>
            <a:r>
              <a:rPr lang="ru-RU" sz="2800" i="1" dirty="0" err="1" smtClean="0">
                <a:latin typeface="Bookman Old Style" pitchFamily="18" charset="0"/>
              </a:rPr>
              <a:t>нцу</a:t>
            </a:r>
            <a:r>
              <a:rPr lang="ru-RU" sz="2800" i="1" dirty="0" smtClean="0">
                <a:latin typeface="Bookman Old Style" pitchFamily="18" charset="0"/>
              </a:rPr>
              <a:t>. Степь проснулась и </a:t>
            </a:r>
            <a:r>
              <a:rPr lang="ru-RU" sz="2800" i="1" dirty="0" err="1" smtClean="0">
                <a:latin typeface="Bookman Old Style" pitchFamily="18" charset="0"/>
              </a:rPr>
              <a:t>ож</a:t>
            </a:r>
            <a:r>
              <a:rPr lang="ru-RU" sz="2800" i="1" dirty="0" smtClean="0">
                <a:latin typeface="Bookman Old Style" pitchFamily="18" charset="0"/>
              </a:rPr>
              <a:t>…</a:t>
            </a:r>
            <a:r>
              <a:rPr lang="ru-RU" sz="2800" i="1" dirty="0" err="1" smtClean="0">
                <a:latin typeface="Bookman Old Style" pitchFamily="18" charset="0"/>
              </a:rPr>
              <a:t>ла</a:t>
            </a:r>
            <a:r>
              <a:rPr lang="ru-RU" sz="2800" i="1" dirty="0" smtClean="0">
                <a:latin typeface="Bookman Old Style" pitchFamily="18" charset="0"/>
              </a:rPr>
              <a:t>.     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       Высоко в воздухе скоро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</a:t>
            </a:r>
            <a:r>
              <a:rPr lang="ru-RU" sz="2800" i="1" dirty="0" err="1" smtClean="0">
                <a:latin typeface="Bookman Old Style" pitchFamily="18" charset="0"/>
              </a:rPr>
              <a:t>з</a:t>
            </a:r>
            <a:r>
              <a:rPr lang="ru-RU" sz="2800" i="1" dirty="0" smtClean="0">
                <a:latin typeface="Bookman Old Style" pitchFamily="18" charset="0"/>
              </a:rPr>
              <a:t>…</a:t>
            </a:r>
            <a:r>
              <a:rPr lang="ru-RU" sz="2800" i="1" dirty="0" err="1" smtClean="0">
                <a:latin typeface="Bookman Old Style" pitchFamily="18" charset="0"/>
              </a:rPr>
              <a:t>тр...пещут</a:t>
            </a:r>
            <a:r>
              <a:rPr lang="ru-RU" sz="2800" i="1" dirty="0" smtClean="0">
                <a:latin typeface="Bookman Old Style" pitchFamily="18" charset="0"/>
              </a:rPr>
              <a:t> жаворонки. Кузнечики    </a:t>
            </a:r>
          </a:p>
          <a:p>
            <a:pPr>
              <a:buNone/>
            </a:pPr>
            <a:r>
              <a:rPr lang="ru-RU" sz="2800" i="1" dirty="0" smtClean="0">
                <a:latin typeface="Bookman Old Style" pitchFamily="18" charset="0"/>
              </a:rPr>
              <a:t>        поднимут тор…</a:t>
            </a:r>
            <a:r>
              <a:rPr lang="ru-RU" sz="2800" i="1" dirty="0" err="1" smtClean="0">
                <a:latin typeface="Bookman Old Style" pitchFamily="18" charset="0"/>
              </a:rPr>
              <a:t>пливую</a:t>
            </a:r>
            <a:r>
              <a:rPr lang="ru-RU" sz="2800" i="1" dirty="0" smtClean="0">
                <a:latin typeface="Bookman Old Style" pitchFamily="18" charset="0"/>
              </a:rPr>
              <a:t> тр…</a:t>
            </a:r>
            <a:r>
              <a:rPr lang="ru-RU" sz="2800" i="1" dirty="0" err="1" smtClean="0">
                <a:latin typeface="Bookman Old Style" pitchFamily="18" charset="0"/>
              </a:rPr>
              <a:t>скотню</a:t>
            </a:r>
            <a:r>
              <a:rPr lang="ru-RU" sz="2800" i="1" dirty="0" smtClean="0">
                <a:latin typeface="Bookman Old Style" pitchFamily="18" charset="0"/>
              </a:rPr>
              <a:t>.</a:t>
            </a:r>
            <a:endParaRPr lang="ru-RU" sz="2800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429124" y="428604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86050" y="928670"/>
            <a:ext cx="828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14876" y="928670"/>
            <a:ext cx="828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142873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29190" y="142873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000364" y="192880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14876" y="192880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86380" y="192880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28728" y="250030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3306" y="300037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т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286380" y="3000372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я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500166" y="3500438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л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000892" y="3500438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и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357290" y="4500570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а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214546" y="4500570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786182" y="5072074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о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143636" y="5072074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е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071802" y="2500306"/>
            <a:ext cx="360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9242"/>
                </a:solidFill>
                <a:latin typeface="Bookman Old Style" pitchFamily="18" charset="0"/>
              </a:rPr>
              <a:t>а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071934" y="2500306"/>
            <a:ext cx="1008000" cy="360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err="1" smtClean="0">
                <a:solidFill>
                  <a:srgbClr val="009242"/>
                </a:solidFill>
                <a:latin typeface="Bookman Old Style" pitchFamily="18" charset="0"/>
              </a:rPr>
              <a:t>ая</a:t>
            </a:r>
            <a:endParaRPr lang="ru-RU" sz="2800" b="1" i="1" dirty="0">
              <a:solidFill>
                <a:srgbClr val="00924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857232"/>
            <a:ext cx="8286808" cy="5268931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Пестреет – Н.в., несов. в., ед.ч.</a:t>
            </a:r>
          </a:p>
          <a:p>
            <a:r>
              <a:rPr lang="ru-RU" i="1" dirty="0" smtClean="0">
                <a:latin typeface="Bookman Old Style" pitchFamily="18" charset="0"/>
              </a:rPr>
              <a:t>Синеют – Н.в., несов.в., мн.ч.</a:t>
            </a:r>
          </a:p>
          <a:p>
            <a:r>
              <a:rPr lang="ru-RU" i="1" dirty="0" smtClean="0">
                <a:latin typeface="Bookman Old Style" pitchFamily="18" charset="0"/>
              </a:rPr>
              <a:t> Белеет – Н.в., несов.в., ед.ч.</a:t>
            </a:r>
          </a:p>
          <a:p>
            <a:r>
              <a:rPr lang="ru-RU" i="1" dirty="0" smtClean="0">
                <a:latin typeface="Bookman Old Style" pitchFamily="18" charset="0"/>
              </a:rPr>
              <a:t>Потянулось – П.в., </a:t>
            </a:r>
            <a:r>
              <a:rPr lang="ru-RU" i="1" dirty="0" err="1" smtClean="0">
                <a:latin typeface="Bookman Old Style" pitchFamily="18" charset="0"/>
              </a:rPr>
              <a:t>сов.в</a:t>
            </a:r>
            <a:r>
              <a:rPr lang="ru-RU" i="1" dirty="0" smtClean="0">
                <a:latin typeface="Bookman Old Style" pitchFamily="18" charset="0"/>
              </a:rPr>
              <a:t>., ед.ч., ср.р.</a:t>
            </a:r>
          </a:p>
          <a:p>
            <a:r>
              <a:rPr lang="ru-RU" i="1" dirty="0" smtClean="0">
                <a:latin typeface="Bookman Old Style" pitchFamily="18" charset="0"/>
              </a:rPr>
              <a:t>Проснулась и ожила – П.в., </a:t>
            </a:r>
            <a:r>
              <a:rPr lang="ru-RU" i="1" dirty="0" err="1" smtClean="0">
                <a:latin typeface="Bookman Old Style" pitchFamily="18" charset="0"/>
              </a:rPr>
              <a:t>сов.в</a:t>
            </a:r>
            <a:r>
              <a:rPr lang="ru-RU" i="1" dirty="0" smtClean="0">
                <a:latin typeface="Bookman Old Style" pitchFamily="18" charset="0"/>
              </a:rPr>
              <a:t>., ед.ч., ж.р.</a:t>
            </a:r>
          </a:p>
          <a:p>
            <a:r>
              <a:rPr lang="ru-RU" i="1" dirty="0" smtClean="0">
                <a:latin typeface="Bookman Old Style" pitchFamily="18" charset="0"/>
              </a:rPr>
              <a:t>Затрепещут – Б.в., </a:t>
            </a:r>
            <a:r>
              <a:rPr lang="ru-RU" i="1" dirty="0" err="1" smtClean="0">
                <a:latin typeface="Bookman Old Style" pitchFamily="18" charset="0"/>
              </a:rPr>
              <a:t>сов.в</a:t>
            </a:r>
            <a:r>
              <a:rPr lang="ru-RU" i="1" dirty="0" smtClean="0">
                <a:latin typeface="Bookman Old Style" pitchFamily="18" charset="0"/>
              </a:rPr>
              <a:t>., мн.ч.</a:t>
            </a:r>
          </a:p>
          <a:p>
            <a:r>
              <a:rPr lang="ru-RU" i="1" dirty="0" smtClean="0">
                <a:latin typeface="Bookman Old Style" pitchFamily="18" charset="0"/>
              </a:rPr>
              <a:t>Поднимут – Б.в., </a:t>
            </a:r>
            <a:r>
              <a:rPr lang="ru-RU" i="1" dirty="0" err="1" smtClean="0">
                <a:latin typeface="Bookman Old Style" pitchFamily="18" charset="0"/>
              </a:rPr>
              <a:t>сов.в</a:t>
            </a:r>
            <a:r>
              <a:rPr lang="ru-RU" i="1" dirty="0" smtClean="0">
                <a:latin typeface="Bookman Old Style" pitchFamily="18" charset="0"/>
              </a:rPr>
              <a:t>., мн.ч.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0" y="2643182"/>
            <a:ext cx="2930400" cy="2286016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Настоящее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делает?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071802" y="2643182"/>
            <a:ext cx="2928958" cy="2286016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Прошедшее время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делал?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сделал?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6213600" y="2643182"/>
            <a:ext cx="2930400" cy="2286016"/>
          </a:xfrm>
          <a:prstGeom prst="round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Будущее время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будет делать?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сделает?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Прямоугольник с двумя вырезанными соседними углами 17"/>
          <p:cNvSpPr/>
          <p:nvPr/>
        </p:nvSpPr>
        <p:spPr>
          <a:xfrm>
            <a:off x="1643042" y="357166"/>
            <a:ext cx="6500858" cy="1200152"/>
          </a:xfrm>
          <a:prstGeom prst="snip2Same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Bookman Old Style" pitchFamily="18" charset="0"/>
              </a:rPr>
              <a:t>Времена глагола</a:t>
            </a:r>
            <a:endParaRPr lang="ru-RU" sz="40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20" name="Прямая со стрелкой 19"/>
          <p:cNvCxnSpPr>
            <a:stCxn id="18" idx="1"/>
            <a:endCxn id="15" idx="3"/>
          </p:cNvCxnSpPr>
          <p:nvPr/>
        </p:nvCxnSpPr>
        <p:spPr>
          <a:xfrm rot="5400000">
            <a:off x="4171944" y="1921655"/>
            <a:ext cx="1085864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8" idx="1"/>
            <a:endCxn id="14" idx="3"/>
          </p:cNvCxnSpPr>
          <p:nvPr/>
        </p:nvCxnSpPr>
        <p:spPr>
          <a:xfrm rot="5400000">
            <a:off x="2636404" y="386115"/>
            <a:ext cx="1085864" cy="34282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8" idx="1"/>
            <a:endCxn id="16" idx="3"/>
          </p:cNvCxnSpPr>
          <p:nvPr/>
        </p:nvCxnSpPr>
        <p:spPr>
          <a:xfrm rot="16200000" flipH="1">
            <a:off x="5743203" y="707585"/>
            <a:ext cx="1085864" cy="2785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0" y="5143512"/>
            <a:ext cx="2786050" cy="5000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сегодня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43240" y="5143512"/>
            <a:ext cx="2786050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вчера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57950" y="5143512"/>
            <a:ext cx="2786050" cy="500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завтра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  <p:bldP spid="25" grpId="0" animBg="1"/>
      <p:bldP spid="26" grpId="0" animBg="1"/>
      <p:bldP spid="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соседними углами 1"/>
          <p:cNvSpPr/>
          <p:nvPr/>
        </p:nvSpPr>
        <p:spPr>
          <a:xfrm>
            <a:off x="1428728" y="357166"/>
            <a:ext cx="6500858" cy="1200152"/>
          </a:xfrm>
          <a:prstGeom prst="snip2Same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Bookman Old Style" pitchFamily="18" charset="0"/>
              </a:rPr>
              <a:t>Вид глагола</a:t>
            </a:r>
            <a:endParaRPr lang="ru-RU" sz="40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2643182"/>
            <a:ext cx="3643306" cy="2286016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Совершенный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сделал?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сделает?</a:t>
            </a:r>
          </a:p>
          <a:p>
            <a:pPr algn="ctr"/>
            <a:endParaRPr lang="ru-RU" sz="28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57818" y="2643182"/>
            <a:ext cx="3429024" cy="2286016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Несовершенный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делает?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делал?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6" name="Прямая со стрелкой 5"/>
          <p:cNvCxnSpPr>
            <a:endCxn id="3" idx="3"/>
          </p:cNvCxnSpPr>
          <p:nvPr/>
        </p:nvCxnSpPr>
        <p:spPr>
          <a:xfrm rot="10800000" flipV="1">
            <a:off x="2035936" y="1571612"/>
            <a:ext cx="2893223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" idx="3"/>
          </p:cNvCxnSpPr>
          <p:nvPr/>
        </p:nvCxnSpPr>
        <p:spPr>
          <a:xfrm>
            <a:off x="5000628" y="1571612"/>
            <a:ext cx="2071702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1"/>
            <a:ext cx="8858250" cy="1131888"/>
          </a:xfrm>
        </p:spPr>
        <p:txBody>
          <a:bodyPr>
            <a:noAutofit/>
          </a:bodyPr>
          <a:lstStyle/>
          <a:p>
            <a:r>
              <a:rPr lang="ru-RU" sz="7200" b="1" i="1" dirty="0" err="1" smtClean="0">
                <a:solidFill>
                  <a:srgbClr val="6600FF"/>
                </a:solidFill>
                <a:latin typeface="Bookman Old Style" pitchFamily="18" charset="0"/>
                <a:cs typeface="BrowalliaUPC" pitchFamily="34" charset="-34"/>
              </a:rPr>
              <a:t>Лингвиния</a:t>
            </a:r>
            <a:endParaRPr lang="ru-RU" sz="7200" b="1" i="1" dirty="0">
              <a:solidFill>
                <a:srgbClr val="6600FF"/>
              </a:solidFill>
              <a:latin typeface="Bookman Old Style" pitchFamily="18" charset="0"/>
              <a:cs typeface="BrowalliaUPC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0" y="500042"/>
            <a:ext cx="9144000" cy="8572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txBody>
          <a:bodyPr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ru-RU" sz="1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Заменить глаголы фразеологизмами.</a:t>
            </a:r>
            <a:br>
              <a:rPr kumimoji="0" lang="ru-RU" sz="1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endParaRPr kumimoji="0" lang="ru-RU" sz="14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000240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Bookman Old Style" pitchFamily="18" charset="0"/>
              </a:rPr>
              <a:t>Дремать  – </a:t>
            </a:r>
            <a:endParaRPr lang="ru-RU" sz="3200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r>
              <a:rPr lang="ru-RU" sz="3200" i="1" dirty="0" smtClean="0">
                <a:latin typeface="Bookman Old Style" pitchFamily="18" charset="0"/>
              </a:rPr>
              <a:t>Запомнить – </a:t>
            </a:r>
            <a:endParaRPr lang="ru-RU" sz="3200" i="1" dirty="0" smtClean="0">
              <a:solidFill>
                <a:srgbClr val="009242"/>
              </a:solidFill>
              <a:latin typeface="Bookman Old Style" pitchFamily="18" charset="0"/>
            </a:endParaRPr>
          </a:p>
          <a:p>
            <a:r>
              <a:rPr lang="ru-RU" sz="3200" i="1" dirty="0" smtClean="0">
                <a:latin typeface="Bookman Old Style" pitchFamily="18" charset="0"/>
              </a:rPr>
              <a:t>Думать  – </a:t>
            </a:r>
            <a:endParaRPr lang="ru-RU" sz="3200" dirty="0" smtClean="0">
              <a:solidFill>
                <a:srgbClr val="009242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00364" y="3000372"/>
            <a:ext cx="3857652" cy="5715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009242"/>
                </a:solidFill>
                <a:latin typeface="Bookman Old Style" pitchFamily="18" charset="0"/>
              </a:rPr>
              <a:t>ломать голову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2500306"/>
            <a:ext cx="4429156" cy="5715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009242"/>
                </a:solidFill>
                <a:latin typeface="Bookman Old Style" pitchFamily="18" charset="0"/>
              </a:rPr>
              <a:t>зарубить на носу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7554" y="2000240"/>
            <a:ext cx="3857652" cy="5715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009242"/>
                </a:solidFill>
                <a:latin typeface="Bookman Old Style" pitchFamily="18" charset="0"/>
              </a:rPr>
              <a:t>клевать носом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714348" y="357166"/>
            <a:ext cx="7715304" cy="1357322"/>
          </a:xfrm>
          <a:prstGeom prst="snip2Same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Bookman Old Style" pitchFamily="18" charset="0"/>
              </a:rPr>
              <a:t>Неопределенная форма глагола</a:t>
            </a:r>
            <a:endParaRPr lang="ru-RU" sz="40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2285992"/>
            <a:ext cx="8001056" cy="2857520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Глаголы в неопределенной форме отвечают на вопросы что делать? что сделать?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Начальная форма образуется с помощью суффиксов  -</a:t>
            </a:r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ть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, -</a:t>
            </a:r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ти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, -</a:t>
            </a:r>
            <a:r>
              <a:rPr lang="ru-RU" sz="3200" dirty="0" err="1" smtClean="0">
                <a:solidFill>
                  <a:schemeClr val="tx1"/>
                </a:solidFill>
                <a:latin typeface="Bookman Old Style" pitchFamily="18" charset="0"/>
              </a:rPr>
              <a:t>чь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6" name="Picture 8" descr="C:\Users\I\Pictures\77.png"/>
          <p:cNvPicPr>
            <a:picLocks noChangeAspect="1" noChangeArrowheads="1"/>
          </p:cNvPicPr>
          <p:nvPr/>
        </p:nvPicPr>
        <p:blipFill>
          <a:blip r:embed="rId5">
            <a:biLevel thresh="50000"/>
          </a:blip>
          <a:srcRect/>
          <a:stretch>
            <a:fillRect/>
          </a:stretch>
        </p:blipFill>
        <p:spPr bwMode="auto">
          <a:xfrm>
            <a:off x="5857884" y="4357694"/>
            <a:ext cx="576000" cy="315832"/>
          </a:xfrm>
          <a:prstGeom prst="rect">
            <a:avLst/>
          </a:prstGeom>
          <a:noFill/>
        </p:spPr>
      </p:pic>
      <p:pic>
        <p:nvPicPr>
          <p:cNvPr id="7" name="Picture 8" descr="C:\Users\I\Pictures\77.png"/>
          <p:cNvPicPr>
            <a:picLocks noChangeAspect="1" noChangeArrowheads="1"/>
          </p:cNvPicPr>
          <p:nvPr/>
        </p:nvPicPr>
        <p:blipFill>
          <a:blip r:embed="rId5">
            <a:biLevel thresh="50000"/>
          </a:blip>
          <a:srcRect/>
          <a:stretch>
            <a:fillRect/>
          </a:stretch>
        </p:blipFill>
        <p:spPr bwMode="auto">
          <a:xfrm>
            <a:off x="6715140" y="4357694"/>
            <a:ext cx="576000" cy="315832"/>
          </a:xfrm>
          <a:prstGeom prst="rect">
            <a:avLst/>
          </a:prstGeom>
          <a:noFill/>
        </p:spPr>
      </p:pic>
      <p:pic>
        <p:nvPicPr>
          <p:cNvPr id="8" name="Picture 8" descr="C:\Users\I\Pictures\77.png"/>
          <p:cNvPicPr>
            <a:picLocks noChangeAspect="1" noChangeArrowheads="1"/>
          </p:cNvPicPr>
          <p:nvPr/>
        </p:nvPicPr>
        <p:blipFill>
          <a:blip r:embed="rId5">
            <a:biLevel thresh="50000"/>
          </a:blip>
          <a:srcRect/>
          <a:stretch>
            <a:fillRect/>
          </a:stretch>
        </p:blipFill>
        <p:spPr bwMode="auto">
          <a:xfrm>
            <a:off x="7643834" y="4357694"/>
            <a:ext cx="576000" cy="315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2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2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2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14488"/>
            <a:ext cx="8858280" cy="44116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009242"/>
                </a:solidFill>
                <a:latin typeface="Monotype Corsiva" pitchFamily="66" charset="0"/>
              </a:rPr>
              <a:t>Спасибо за урок!</a:t>
            </a:r>
            <a:endParaRPr lang="ru-RU" sz="9600" b="1" dirty="0">
              <a:solidFill>
                <a:srgbClr val="00924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Язык</a:t>
            </a:r>
            <a:r>
              <a:rPr lang="ru-RU" sz="4000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является могущественным и храбрым королем.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0"/>
            <a:ext cx="8472518" cy="1643051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Грамматика</a:t>
            </a:r>
            <a:r>
              <a:rPr lang="ru-RU" i="1" dirty="0" smtClean="0">
                <a:solidFill>
                  <a:srgbClr val="002060"/>
                </a:solidFill>
                <a:latin typeface="Bookman Old Style" pitchFamily="18" charset="0"/>
              </a:rPr>
              <a:t> – 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строгой, любящей порядок королевой, у которой есть целая свита принцев и принцесс. 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29" name="Picture 5" descr="C:\Users\user\Downloads\1268644332_9-old-book-and-pap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00240"/>
            <a:ext cx="1583307" cy="19728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0"/>
            <a:ext cx="6572296" cy="257174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Морфология – одна из прекраснейших принцесс </a:t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этого королевства.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857232"/>
            <a:ext cx="7858154" cy="54292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100" dirty="0" smtClean="0">
                <a:solidFill>
                  <a:srgbClr val="FF0000"/>
                </a:solidFill>
                <a:latin typeface="Bookman Old Style" pitchFamily="18" charset="0"/>
              </a:rPr>
              <a:t>Лингвистика – </a:t>
            </a:r>
            <a:r>
              <a:rPr lang="ru-RU" sz="3100" dirty="0" smtClean="0">
                <a:latin typeface="Bookman Old Style" pitchFamily="18" charset="0"/>
              </a:rPr>
              <a:t>наука о языке.</a:t>
            </a:r>
          </a:p>
          <a:p>
            <a:pPr>
              <a:lnSpc>
                <a:spcPct val="170000"/>
              </a:lnSpc>
            </a:pPr>
            <a:r>
              <a:rPr lang="ru-RU" sz="3100" dirty="0" smtClean="0">
                <a:solidFill>
                  <a:srgbClr val="FF0000"/>
                </a:solidFill>
                <a:latin typeface="Bookman Old Style" pitchFamily="18" charset="0"/>
              </a:rPr>
              <a:t>Грамматика</a:t>
            </a:r>
            <a:r>
              <a:rPr lang="ru-RU" sz="3100" dirty="0" smtClean="0">
                <a:latin typeface="Bookman Old Style" pitchFamily="18" charset="0"/>
              </a:rPr>
              <a:t> – в переводе с греческого «буква», «написание» изучает закономерности образования и употребления форм слов.</a:t>
            </a:r>
          </a:p>
          <a:p>
            <a:pPr>
              <a:lnSpc>
                <a:spcPct val="170000"/>
              </a:lnSpc>
            </a:pPr>
            <a:r>
              <a:rPr lang="ru-RU" sz="3100" dirty="0" smtClean="0">
                <a:solidFill>
                  <a:srgbClr val="FF0000"/>
                </a:solidFill>
                <a:latin typeface="Bookman Old Style" pitchFamily="18" charset="0"/>
              </a:rPr>
              <a:t>Морфология</a:t>
            </a:r>
            <a:r>
              <a:rPr lang="ru-RU" sz="3100" dirty="0" smtClean="0">
                <a:latin typeface="Bookman Old Style" pitchFamily="18" charset="0"/>
              </a:rPr>
              <a:t> – грамматическое учение о слове, его структуре и формах, о принадлежности слова к различным частям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0" y="188914"/>
            <a:ext cx="9144000" cy="936625"/>
          </a:xfrm>
          <a:prstGeom prst="ribbon">
            <a:avLst>
              <a:gd name="adj1" fmla="val 12500"/>
              <a:gd name="adj2" fmla="val 50000"/>
            </a:avLst>
          </a:prstGeom>
          <a:blipFill>
            <a:blip r:embed="rId3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i="1" dirty="0">
                <a:solidFill>
                  <a:schemeClr val="tx1"/>
                </a:solidFill>
                <a:latin typeface="Bookman Old Style" pitchFamily="18" charset="0"/>
              </a:rPr>
              <a:t>ЧАСТИ  РЕЧИ</a:t>
            </a:r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>
            <a:off x="428596" y="1571613"/>
            <a:ext cx="4032250" cy="647700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САМОСТОЯТЕЛЬНЫЕ</a:t>
            </a:r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5292727" y="1557339"/>
            <a:ext cx="3311525" cy="647700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ookman Old Style" pitchFamily="18" charset="0"/>
              </a:rPr>
              <a:t>СЛУЖЕБНЫЕ</a:t>
            </a: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285720" y="2786058"/>
            <a:ext cx="4535488" cy="352901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Имя существительное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Имя прилагательное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Глагол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Местоимение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Наречие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Числительное</a:t>
            </a:r>
          </a:p>
          <a:p>
            <a:pPr algn="ctr"/>
            <a:r>
              <a:rPr lang="ru-RU" b="0" dirty="0"/>
              <a:t> </a:t>
            </a: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5357818" y="2786058"/>
            <a:ext cx="3455988" cy="352901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Предлог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Союз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Частица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Междометие</a:t>
            </a:r>
          </a:p>
          <a:p>
            <a:pPr algn="ctr"/>
            <a:endParaRPr lang="ru-RU" dirty="0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 flipH="1">
            <a:off x="2916240" y="1125539"/>
            <a:ext cx="13684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435600" y="1125539"/>
            <a:ext cx="1296988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2339975" y="2276477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7019925" y="2276477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38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38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80"/>
                            </p:stCondLst>
                            <p:childTnLst>
                              <p:par>
                                <p:cTn id="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88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 animBg="1"/>
      <p:bldP spid="11284" grpId="0" animBg="1"/>
      <p:bldP spid="11292" grpId="0" animBg="1"/>
      <p:bldP spid="11294" grpId="0" animBg="1"/>
      <p:bldP spid="11297" grpId="0" animBg="1"/>
      <p:bldP spid="11298" grpId="0" animBg="1"/>
      <p:bldP spid="11299" grpId="0" animBg="1"/>
      <p:bldP spid="113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500044"/>
            <a:ext cx="8286808" cy="3357585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Тема урока: </a:t>
            </a:r>
          </a:p>
          <a:p>
            <a:pPr algn="ctr">
              <a:buNone/>
            </a:pPr>
            <a:r>
              <a:rPr lang="ru-RU" dirty="0" smtClean="0">
                <a:latin typeface="Bookman Old Style" pitchFamily="18" charset="0"/>
              </a:rPr>
              <a:t>«Повторение и о обобщение знаний </a:t>
            </a:r>
          </a:p>
          <a:p>
            <a:pPr algn="ctr">
              <a:buNone/>
            </a:pPr>
            <a:r>
              <a:rPr lang="ru-RU" dirty="0" smtClean="0">
                <a:latin typeface="Bookman Old Style" pitchFamily="18" charset="0"/>
              </a:rPr>
              <a:t>о частях речи».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008000"/>
                </a:solidFill>
                <a:latin typeface="Bookman Old Style" pitchFamily="18" charset="0"/>
              </a:rPr>
              <a:t>   </a:t>
            </a:r>
            <a:r>
              <a:rPr lang="en-US" b="1" i="1" dirty="0" smtClean="0">
                <a:solidFill>
                  <a:srgbClr val="008000"/>
                </a:solidFill>
                <a:latin typeface="Bookman Old Style" pitchFamily="18" charset="0"/>
              </a:rPr>
              <a:t>       </a:t>
            </a:r>
            <a:r>
              <a:rPr lang="ru-RU" b="1" i="1" dirty="0" smtClean="0">
                <a:solidFill>
                  <a:srgbClr val="008000"/>
                </a:solidFill>
                <a:latin typeface="Bookman Old Style" pitchFamily="18" charset="0"/>
              </a:rPr>
              <a:t>Чистописание</a:t>
            </a:r>
          </a:p>
        </p:txBody>
      </p:sp>
      <p:sp>
        <p:nvSpPr>
          <p:cNvPr id="19" name="Содержимое 18"/>
          <p:cNvSpPr>
            <a:spLocks noGrp="1"/>
          </p:cNvSpPr>
          <p:nvPr>
            <p:ph idx="4294967295"/>
          </p:nvPr>
        </p:nvSpPr>
        <p:spPr>
          <a:xfrm>
            <a:off x="642910" y="1643050"/>
            <a:ext cx="8501090" cy="128588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0" dirty="0" err="1" smtClean="0">
                <a:latin typeface="Primo" pitchFamily="2" charset="-52"/>
              </a:rPr>
              <a:t>Дедушка</a:t>
            </a:r>
            <a:r>
              <a:rPr lang="ru-RU" sz="16000" dirty="0" smtClean="0">
                <a:latin typeface="Primo" pitchFamily="2" charset="-52"/>
              </a:rPr>
              <a:t>, </a:t>
            </a:r>
            <a:r>
              <a:rPr lang="ru-RU" sz="16000" dirty="0" err="1" smtClean="0">
                <a:latin typeface="Primo" pitchFamily="2" charset="-52"/>
              </a:rPr>
              <a:t>отъезд</a:t>
            </a:r>
            <a:r>
              <a:rPr lang="ru-RU" sz="16000" dirty="0" smtClean="0">
                <a:latin typeface="Primo" pitchFamily="2" charset="-52"/>
              </a:rPr>
              <a:t>, </a:t>
            </a:r>
            <a:r>
              <a:rPr lang="ru-RU" sz="16000" dirty="0" err="1" smtClean="0">
                <a:latin typeface="Primo" pitchFamily="2" charset="-52"/>
              </a:rPr>
              <a:t>книжный</a:t>
            </a:r>
            <a:r>
              <a:rPr lang="ru-RU" sz="16000" dirty="0" smtClean="0">
                <a:latin typeface="Primo" pitchFamily="2" charset="-52"/>
              </a:rPr>
              <a:t></a:t>
            </a:r>
            <a:endParaRPr lang="en-US" sz="16000" dirty="0" smtClean="0">
              <a:latin typeface="Primo" pitchFamily="2" charset="-52"/>
            </a:endParaRPr>
          </a:p>
          <a:p>
            <a:pPr>
              <a:buNone/>
            </a:pPr>
            <a:endParaRPr lang="en-US" sz="4000" dirty="0" smtClean="0">
              <a:latin typeface="Primo" pitchFamily="2" charset="-52"/>
            </a:endParaRPr>
          </a:p>
          <a:p>
            <a:pPr>
              <a:buNone/>
            </a:pPr>
            <a:endParaRPr lang="en-US" sz="4000" dirty="0" smtClean="0">
              <a:latin typeface="Primo" pitchFamily="2" charset="-52"/>
            </a:endParaRPr>
          </a:p>
          <a:p>
            <a:pPr>
              <a:buNone/>
            </a:pPr>
            <a:endParaRPr lang="en-US" sz="4000" dirty="0" smtClean="0">
              <a:latin typeface="Primo" pitchFamily="2" charset="-52"/>
            </a:endParaRPr>
          </a:p>
          <a:p>
            <a:pPr>
              <a:buNone/>
            </a:pPr>
            <a:endParaRPr lang="en-US" sz="4000" dirty="0" smtClean="0">
              <a:latin typeface="Primo" pitchFamily="2" charset="-52"/>
            </a:endParaRPr>
          </a:p>
          <a:p>
            <a:pPr>
              <a:buNone/>
            </a:pPr>
            <a:endParaRPr lang="ru-RU" sz="4000" dirty="0" smtClean="0">
              <a:latin typeface="Primo" pitchFamily="2" charset="-52"/>
            </a:endParaRPr>
          </a:p>
          <a:p>
            <a:pPr>
              <a:buNone/>
            </a:pPr>
            <a:r>
              <a:rPr lang="ru-RU" sz="4000" dirty="0" smtClean="0">
                <a:latin typeface="Primo" pitchFamily="2" charset="-52"/>
              </a:rPr>
              <a:t></a:t>
            </a:r>
            <a:endParaRPr lang="en-US" sz="4000" dirty="0" smtClean="0">
              <a:latin typeface="Primo" pitchFamily="2" charset="-52"/>
            </a:endParaRPr>
          </a:p>
          <a:p>
            <a:pPr>
              <a:buNone/>
            </a:pPr>
            <a:endParaRPr lang="ru-RU" sz="4000" dirty="0" smtClean="0">
              <a:latin typeface="Primo" pitchFamily="2" charset="-52"/>
            </a:endParaRPr>
          </a:p>
          <a:p>
            <a:pPr>
              <a:buNone/>
            </a:pPr>
            <a:endParaRPr lang="ru-RU" sz="4000" dirty="0" smtClean="0">
              <a:latin typeface="Primo" pitchFamily="2" charset="-52"/>
            </a:endParaRPr>
          </a:p>
          <a:p>
            <a:pPr>
              <a:buNone/>
            </a:pPr>
            <a:endParaRPr lang="ru-RU" dirty="0">
              <a:latin typeface="Primo" pitchFamily="2" charset="-52"/>
            </a:endParaRP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6126164" y="2709863"/>
            <a:ext cx="19446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</p:txBody>
      </p:sp>
      <p:sp>
        <p:nvSpPr>
          <p:cNvPr id="1039" name="Rectangle 22"/>
          <p:cNvSpPr>
            <a:spLocks noChangeArrowheads="1"/>
          </p:cNvSpPr>
          <p:nvPr/>
        </p:nvSpPr>
        <p:spPr bwMode="auto">
          <a:xfrm>
            <a:off x="3643306" y="4286256"/>
            <a:ext cx="19446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3200">
              <a:latin typeface="Calibri" pitchFamily="34" charset="0"/>
            </a:endParaRPr>
          </a:p>
        </p:txBody>
      </p:sp>
      <p:pic>
        <p:nvPicPr>
          <p:cNvPr id="3085" name="Picture 13" descr="C:\Users\I\Pictures\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85926"/>
            <a:ext cx="642942" cy="183935"/>
          </a:xfrm>
          <a:prstGeom prst="rect">
            <a:avLst/>
          </a:prstGeom>
          <a:noFill/>
        </p:spPr>
      </p:pic>
      <p:sp>
        <p:nvSpPr>
          <p:cNvPr id="45" name="Arc 10"/>
          <p:cNvSpPr>
            <a:spLocks/>
          </p:cNvSpPr>
          <p:nvPr/>
        </p:nvSpPr>
        <p:spPr bwMode="auto">
          <a:xfrm>
            <a:off x="5643570" y="1714488"/>
            <a:ext cx="1357322" cy="935037"/>
          </a:xfrm>
          <a:custGeom>
            <a:avLst/>
            <a:gdLst>
              <a:gd name="T0" fmla="*/ 0 w 27323"/>
              <a:gd name="T1" fmla="*/ 2147483647 h 21600"/>
              <a:gd name="T2" fmla="*/ 2147483647 w 27323"/>
              <a:gd name="T3" fmla="*/ 2147483647 h 21600"/>
              <a:gd name="T4" fmla="*/ 2147483647 w 27323"/>
              <a:gd name="T5" fmla="*/ 2147483647 h 21600"/>
              <a:gd name="T6" fmla="*/ 0 60000 65536"/>
              <a:gd name="T7" fmla="*/ 0 60000 65536"/>
              <a:gd name="T8" fmla="*/ 0 60000 65536"/>
              <a:gd name="T9" fmla="*/ 0 w 27323"/>
              <a:gd name="T10" fmla="*/ 0 h 21600"/>
              <a:gd name="T11" fmla="*/ 27323 w 2732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323" h="21600" fill="none" extrusionOk="0">
                <a:moveTo>
                  <a:pt x="-1" y="4608"/>
                </a:moveTo>
                <a:cubicBezTo>
                  <a:pt x="3803" y="1622"/>
                  <a:pt x="8500" y="-1"/>
                  <a:pt x="13336" y="0"/>
                </a:cubicBezTo>
                <a:cubicBezTo>
                  <a:pt x="18460" y="0"/>
                  <a:pt x="23417" y="1821"/>
                  <a:pt x="27322" y="5140"/>
                </a:cubicBezTo>
              </a:path>
              <a:path w="27323" h="21600" stroke="0" extrusionOk="0">
                <a:moveTo>
                  <a:pt x="-1" y="4608"/>
                </a:moveTo>
                <a:cubicBezTo>
                  <a:pt x="3803" y="1622"/>
                  <a:pt x="8500" y="-1"/>
                  <a:pt x="13336" y="0"/>
                </a:cubicBezTo>
                <a:cubicBezTo>
                  <a:pt x="18460" y="0"/>
                  <a:pt x="23417" y="1821"/>
                  <a:pt x="27322" y="5140"/>
                </a:cubicBezTo>
                <a:lnTo>
                  <a:pt x="13336" y="21600"/>
                </a:lnTo>
                <a:close/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>
              <a:solidFill>
                <a:srgbClr val="00CC00"/>
              </a:solidFill>
            </a:endParaRPr>
          </a:p>
        </p:txBody>
      </p:sp>
      <p:pic>
        <p:nvPicPr>
          <p:cNvPr id="10" name="Picture 12" descr="C:\Users\I\Pictures\7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2"/>
            <a:ext cx="1071570" cy="361948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388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388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857224" y="3857628"/>
            <a:ext cx="678661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38863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rimo" pitchFamily="2" charset="-52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138863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388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одержимое 18"/>
          <p:cNvSpPr txBox="1">
            <a:spLocks/>
          </p:cNvSpPr>
          <p:nvPr/>
        </p:nvSpPr>
        <p:spPr>
          <a:xfrm>
            <a:off x="500034" y="2571744"/>
            <a:ext cx="8229600" cy="1185857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оуи</a:t>
            </a: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  </a:t>
            </a:r>
            <a:r>
              <a:rPr kumimoji="0" lang="ru-RU" sz="1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оиу</a:t>
            </a: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  </a:t>
            </a:r>
            <a:r>
              <a:rPr kumimoji="0" lang="ru-RU" sz="1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уио</a:t>
            </a: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  </a:t>
            </a:r>
            <a:r>
              <a:rPr kumimoji="0" lang="ru-RU" sz="1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уои</a:t>
            </a: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  </a:t>
            </a:r>
            <a:r>
              <a:rPr kumimoji="0" lang="ru-RU" sz="1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иоу</a:t>
            </a: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  </a:t>
            </a:r>
            <a:r>
              <a:rPr kumimoji="0" lang="ru-RU" sz="16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иуо</a:t>
            </a: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rimo" pitchFamily="2" charset="-52"/>
                <a:ea typeface="+mn-ea"/>
                <a:cs typeface="+mn-cs"/>
              </a:rPr>
              <a:t>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4000" dirty="0" smtClean="0">
                <a:latin typeface="Primo" pitchFamily="2" charset="-52"/>
              </a:rPr>
              <a:t></a:t>
            </a:r>
            <a:endParaRPr lang="en-US" sz="4000" dirty="0" smtClean="0">
              <a:latin typeface="Primo" pitchFamily="2" charset="-52"/>
            </a:endParaRPr>
          </a:p>
          <a:p>
            <a:pPr marL="342900" indent="-342900">
              <a:spcBef>
                <a:spcPct val="20000"/>
              </a:spcBef>
            </a:pPr>
            <a:endParaRPr lang="ru-RU" sz="16000" dirty="0" smtClean="0">
              <a:latin typeface="Primo" pitchFamily="2" charset="-52"/>
            </a:endParaRPr>
          </a:p>
          <a:p>
            <a:pPr marL="342900" indent="-342900">
              <a:spcBef>
                <a:spcPct val="20000"/>
              </a:spcBef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</p:txBody>
      </p:sp>
      <p:sp>
        <p:nvSpPr>
          <p:cNvPr id="18" name="Содержимое 18"/>
          <p:cNvSpPr txBox="1">
            <a:spLocks/>
          </p:cNvSpPr>
          <p:nvPr/>
        </p:nvSpPr>
        <p:spPr>
          <a:xfrm>
            <a:off x="428596" y="3500438"/>
            <a:ext cx="8501122" cy="135732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4000" dirty="0" smtClean="0">
                <a:latin typeface="Primo" pitchFamily="2" charset="-52"/>
              </a:rPr>
              <a:t>     </a:t>
            </a:r>
            <a:r>
              <a:rPr lang="ru-RU" sz="16000" dirty="0" err="1" smtClean="0">
                <a:latin typeface="Primo" pitchFamily="2" charset="-52"/>
              </a:rPr>
              <a:t>Ум</a:t>
            </a:r>
            <a:r>
              <a:rPr lang="ru-RU" sz="16000" dirty="0" smtClean="0">
                <a:latin typeface="Primo" pitchFamily="2" charset="-52"/>
              </a:rPr>
              <a:t> </a:t>
            </a:r>
            <a:r>
              <a:rPr lang="ru-RU" sz="16000" dirty="0" err="1" smtClean="0">
                <a:latin typeface="Primo" pitchFamily="2" charset="-52"/>
              </a:rPr>
              <a:t>хорошо</a:t>
            </a:r>
            <a:r>
              <a:rPr lang="ru-RU" sz="16000" dirty="0" smtClean="0">
                <a:latin typeface="Primo" pitchFamily="2" charset="-52"/>
              </a:rPr>
              <a:t>, а </a:t>
            </a:r>
            <a:r>
              <a:rPr lang="ru-RU" sz="16000" dirty="0" err="1" smtClean="0">
                <a:latin typeface="Primo" pitchFamily="2" charset="-52"/>
              </a:rPr>
              <a:t>два</a:t>
            </a:r>
            <a:r>
              <a:rPr lang="ru-RU" sz="16000" dirty="0" smtClean="0">
                <a:latin typeface="Primo" pitchFamily="2" charset="-52"/>
              </a:rPr>
              <a:t> </a:t>
            </a:r>
            <a:r>
              <a:rPr lang="ru-RU" sz="16000" dirty="0" err="1" smtClean="0">
                <a:latin typeface="Primo" pitchFamily="2" charset="-52"/>
              </a:rPr>
              <a:t>лучше</a:t>
            </a:r>
            <a:r>
              <a:rPr lang="ru-RU" sz="16000" dirty="0" smtClean="0">
                <a:latin typeface="Primo" pitchFamily="2" charset="-52"/>
              </a:rPr>
              <a:t>.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6000" dirty="0" smtClean="0">
                <a:latin typeface="Primo" pitchFamily="2" charset="-52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4000" dirty="0" smtClean="0">
                <a:latin typeface="Primo" pitchFamily="2" charset="-52"/>
              </a:rPr>
              <a:t></a:t>
            </a:r>
            <a:endParaRPr lang="ru-RU" sz="16000" dirty="0" smtClean="0">
              <a:latin typeface="Primo" pitchFamily="2" charset="-52"/>
            </a:endParaRPr>
          </a:p>
          <a:p>
            <a:pPr marL="342900" indent="-342900">
              <a:spcBef>
                <a:spcPct val="20000"/>
              </a:spcBef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rimo" pitchFamily="2" charset="-52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 autoUpdateAnimBg="0"/>
      <p:bldP spid="15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ajy</Template>
  <TotalTime>2974</TotalTime>
  <Words>883</Words>
  <PresentationFormat>Экран (4:3)</PresentationFormat>
  <Paragraphs>349</Paragraphs>
  <Slides>32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Тема Office</vt:lpstr>
      <vt:lpstr>1_Тема Office</vt:lpstr>
      <vt:lpstr>2_Тема Office</vt:lpstr>
      <vt:lpstr> </vt:lpstr>
      <vt:lpstr>Что помогает фее творить чудеса?</vt:lpstr>
      <vt:lpstr>Лингвиния</vt:lpstr>
      <vt:lpstr> Язык является могущественным и храбрым королем.  </vt:lpstr>
      <vt:lpstr>Морфология – одна из прекраснейших принцесс  этого королевства.  </vt:lpstr>
      <vt:lpstr>Слайд 6</vt:lpstr>
      <vt:lpstr>Слайд 7</vt:lpstr>
      <vt:lpstr>Слайд 8</vt:lpstr>
      <vt:lpstr>          Чистописание</vt:lpstr>
      <vt:lpstr>Имя существительное - предметы, явления, события</vt:lpstr>
      <vt:lpstr>Слайд 11</vt:lpstr>
      <vt:lpstr>Слайд 12</vt:lpstr>
      <vt:lpstr>Слайд 13</vt:lpstr>
      <vt:lpstr>Образуйте однокоренные слова</vt:lpstr>
      <vt:lpstr>Первая команда</vt:lpstr>
      <vt:lpstr>Вторая команда</vt:lpstr>
      <vt:lpstr>Третья команда</vt:lpstr>
      <vt:lpstr>Слайд 18</vt:lpstr>
      <vt:lpstr>Имя прилагательное – признаки и качества предметов </vt:lpstr>
      <vt:lpstr>Первая команда</vt:lpstr>
      <vt:lpstr>Слайд 21</vt:lpstr>
      <vt:lpstr>Вторая команда</vt:lpstr>
      <vt:lpstr>Третья команда</vt:lpstr>
      <vt:lpstr>Имя прилагательное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</dc:creator>
  <cp:lastModifiedBy>user</cp:lastModifiedBy>
  <cp:revision>321</cp:revision>
  <dcterms:created xsi:type="dcterms:W3CDTF">2012-07-06T13:42:38Z</dcterms:created>
  <dcterms:modified xsi:type="dcterms:W3CDTF">2014-04-09T15:23:49Z</dcterms:modified>
</cp:coreProperties>
</file>