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9" r:id="rId2"/>
    <p:sldId id="260" r:id="rId3"/>
    <p:sldId id="263" r:id="rId4"/>
    <p:sldId id="265" r:id="rId5"/>
    <p:sldId id="272" r:id="rId6"/>
    <p:sldId id="267" r:id="rId7"/>
    <p:sldId id="268" r:id="rId8"/>
    <p:sldId id="273" r:id="rId9"/>
    <p:sldId id="285" r:id="rId10"/>
    <p:sldId id="269" r:id="rId11"/>
    <p:sldId id="287" r:id="rId12"/>
    <p:sldId id="270" r:id="rId13"/>
    <p:sldId id="275" r:id="rId14"/>
    <p:sldId id="257" r:id="rId15"/>
    <p:sldId id="276" r:id="rId16"/>
    <p:sldId id="277" r:id="rId17"/>
    <p:sldId id="279" r:id="rId18"/>
    <p:sldId id="27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6305" autoAdjust="0"/>
  </p:normalViewPr>
  <p:slideViewPr>
    <p:cSldViewPr>
      <p:cViewPr>
        <p:scale>
          <a:sx n="78" d="100"/>
          <a:sy n="78" d="100"/>
        </p:scale>
        <p:origin x="-116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5A61D1-F660-4849-8710-17ABDECC0263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5FBC02-9F4D-4C3E-A866-2C4D2EAB1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48BBC-D04F-4F64-BCD3-6D4D43FC050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4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3305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3497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21D164-9AC5-43C8-BBDF-833E72F9A1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41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0362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405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4194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207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4C52A-0F18-40F7-B2CB-EF53A3CCCC2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9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828906-BFEF-4CF8-A88F-64D49884A2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B7F8E4-6A31-445A-AD13-CD41D04CDF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4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3785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9554CD-0792-4B3F-9783-7DF4F70AC24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4918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2122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236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8135-A027-4B39-9A0E-C07E66AE7011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B8C77-7EDB-4627-9485-0BC0EFCB5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44589-9AC0-47D9-9D4D-02D179ED420E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25B5-89E5-4D9E-AC1B-4ED2BF95D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A0F8-4217-4E6F-A1AC-FAED012FDED0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51BD-AF68-4088-B6E8-6040018F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310C-29BA-4F77-8B6F-A40BC84550AC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13E1F-9E83-43C4-9D04-D9B80C921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86D2-2C08-44D2-B758-64DF8E181B03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5170-4260-4A93-8AF7-96354E6CC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087-4947-4BFB-8390-5DC8949DC9B5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73F6-7CB3-4F03-8C4A-AAE0E825E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BFFE-E2E3-47B7-A05A-8AA2414F6328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9AAB0-39F2-4B61-9277-5E5911CF1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9C2F-8151-4640-97B1-27016836587D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7B4E-CC50-4328-AEC2-E28245E95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FDD1-621A-4C56-9B59-A9110B2D2A5E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0429-0844-4586-8041-146C8183E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4F22-5F85-4C48-9F30-ABF577FF299D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0A97-470B-4134-81B0-C20E1674A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6EADC-08D8-4EC8-A022-34897E90A8FF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8C65-CF20-49DA-B298-6657711E1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BDA2A-1EE6-4917-88D5-8458F9838ED2}" type="datetimeFigureOut">
              <a:rPr lang="ru-RU"/>
              <a:pPr>
                <a:defRPr/>
              </a:pPr>
              <a:t>31.08.2015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AB34E-FE42-4F51-8E50-CE6E40E56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3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5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10"/>
          <p:cNvSpPr txBox="1">
            <a:spLocks/>
          </p:cNvSpPr>
          <p:nvPr/>
        </p:nvSpPr>
        <p:spPr>
          <a:xfrm>
            <a:off x="1063601" y="4564700"/>
            <a:ext cx="7072362" cy="2096936"/>
          </a:xfrm>
          <a:prstGeom prst="rect">
            <a:avLst/>
          </a:prstGeom>
          <a:noFill/>
          <a:ln cmpd="thickThin">
            <a:noFill/>
            <a:prstDash val="sysDot"/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9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Выпускница школы, учитель второй квалификационной категории, образование среднее специальное, педагогический стаж 25 лет. Окончила школу 1362 (431) в 1984 году, поступила в Московское педагогическое училище №8 ГУНО г Москвы по специальности учитель начальных классов</a:t>
            </a:r>
            <a:endParaRPr lang="ru-RU" sz="24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400" i="1" dirty="0">
              <a:ln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403350" y="404813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Арутюнова Елена Владимировна</a:t>
            </a:r>
          </a:p>
        </p:txBody>
      </p:sp>
      <p:pic>
        <p:nvPicPr>
          <p:cNvPr id="14339" name="Picture 2" descr="E:\фотки\a_3ac0a9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337048" cy="351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" y="411163"/>
            <a:ext cx="8686801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Экскурсионная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Экскурсия – одна из форм проведения учебных занятий. Экскурсии могут быть </a:t>
            </a:r>
            <a:r>
              <a:rPr lang="ru-RU" dirty="0" smtClean="0"/>
              <a:t>на </a:t>
            </a:r>
            <a:r>
              <a:rPr lang="ru-RU" dirty="0"/>
              <a:t>природу, в музей, на предприятие и т.д.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8675" name="Picture 2" descr="E:\фотки\i0mMKk93Yy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12976"/>
            <a:ext cx="43322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72008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Образовательные экскурсии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экскурсии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учащимся возможность для повышения своего интеллектуального уровня, развития наблюдательности, способность воспринимать красоту окружающего мира, даёт возможность глубже и наглядно ознакомится с историческим и культурным наследием своей страны.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96" y="3140968"/>
            <a:ext cx="5883526" cy="373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58775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Проектная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latin typeface="Arial Narrow" pitchFamily="34" charset="0"/>
              </a:rPr>
              <a:t>Проект – это специально организованный учителем и самостоятельно выполняемый учащимися комплекс действий, завершающихся созданием творческого продукта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latin typeface="Arial Narrow" pitchFamily="34" charset="0"/>
              </a:rPr>
              <a:t>Основная цель проектного метода в начальной школе является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развитие свободной творческой личности</a:t>
            </a:r>
            <a:r>
              <a:rPr lang="ru-RU" b="1" dirty="0">
                <a:latin typeface="Arial Narrow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ребенка</a:t>
            </a:r>
            <a:r>
              <a:rPr lang="ru-RU" b="1" dirty="0">
                <a:latin typeface="Arial Narrow" pitchFamily="34" charset="0"/>
              </a:rPr>
              <a:t>, которое определяется задачами развития и задачами исследовательской деятельности детей.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Что такое исследования для маленького ребёнка?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- </a:t>
            </a:r>
            <a:r>
              <a:rPr lang="ru-RU" b="1" dirty="0" smtClean="0"/>
              <a:t>Это </a:t>
            </a:r>
            <a:r>
              <a:rPr lang="ru-RU" b="1" dirty="0"/>
              <a:t>наблюдения за </a:t>
            </a:r>
            <a:r>
              <a:rPr lang="ru-RU" b="1" dirty="0" smtClean="0"/>
              <a:t>жизнью;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 - Открытие многих явлений;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 - Открытие явлений, известных взрослым, но неизвестных конкретному ребёнку;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- </a:t>
            </a:r>
            <a:r>
              <a:rPr lang="ru-RU" b="1" dirty="0"/>
              <a:t>Его наблюдения начинают жить, двигаться,   взаимодействовать друг с </a:t>
            </a:r>
            <a:r>
              <a:rPr lang="ru-RU" b="1" dirty="0" smtClean="0"/>
              <a:t>другом;</a:t>
            </a:r>
            <a:endParaRPr lang="ru-RU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- Возникают вопросы;</a:t>
            </a:r>
            <a:endParaRPr lang="ru-RU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- Находятся ответы;</a:t>
            </a:r>
            <a:endParaRPr lang="ru-RU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 smtClean="0"/>
              <a:t> - Он </a:t>
            </a:r>
            <a:r>
              <a:rPr lang="ru-RU" b="1" dirty="0"/>
              <a:t>хочет узнать новые подробности  и таким образом вовлекается в новые исследования окружающей </a:t>
            </a:r>
            <a:r>
              <a:rPr lang="ru-RU" b="1" dirty="0" smtClean="0"/>
              <a:t>жизни.</a:t>
            </a:r>
            <a:endParaRPr lang="ru-RU" b="1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O:\досуг ,творчество\материал для фотошоп\картинки-обои\небо\041_008.JPG"/>
          <p:cNvPicPr>
            <a:picLocks noChangeAspect="1" noChangeArrowheads="1"/>
          </p:cNvPicPr>
          <p:nvPr/>
        </p:nvPicPr>
        <p:blipFill>
          <a:blip r:embed="rId3" cstate="print">
            <a:lum bright="20000" contrast="28000"/>
          </a:blip>
          <a:srcRect/>
          <a:stretch>
            <a:fillRect/>
          </a:stretch>
        </p:blipFill>
        <p:spPr bwMode="auto">
          <a:xfrm>
            <a:off x="0" y="-357188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055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 «Родословная моей семьи</a:t>
            </a:r>
          </a:p>
        </p:txBody>
      </p:sp>
      <p:sp>
        <p:nvSpPr>
          <p:cNvPr id="4100" name="Содержимое 4"/>
          <p:cNvSpPr>
            <a:spLocks noGrp="1"/>
          </p:cNvSpPr>
          <p:nvPr>
            <p:ph idx="1"/>
          </p:nvPr>
        </p:nvSpPr>
        <p:spPr>
          <a:xfrm>
            <a:off x="428625" y="1500188"/>
            <a:ext cx="8001000" cy="3929062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tabLst>
                <a:tab pos="5654675" algn="l"/>
              </a:tabLst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sz="2800" dirty="0" smtClean="0"/>
              <a:t>изучение истории  своей семьи, её  традиций- увлечений, обязанности членов семьи, профессии родителей .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2800" dirty="0" smtClean="0"/>
              <a:t>составление ленты времени своей жизни, поиск афоризмов, пословиц о семье, разработка герба и флага, след войны в моей семье, провести историческое  исследование о своей семье и фамилии, составить генеалогическое древо моей семьи.</a:t>
            </a:r>
          </a:p>
        </p:txBody>
      </p:sp>
      <p:pic>
        <p:nvPicPr>
          <p:cNvPr id="32772" name="Picture 6" descr="C:\Users\Алексей\Desktop\картинки\готовый материал\картинки с прозрачным фоном (в фотошоп)\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0"/>
            <a:ext cx="23161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Герб нашей семьи.</a:t>
            </a:r>
            <a:endParaRPr lang="ru-RU" dirty="0"/>
          </a:p>
        </p:txBody>
      </p:sp>
      <p:pic>
        <p:nvPicPr>
          <p:cNvPr id="34818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2017713"/>
            <a:ext cx="4572000" cy="360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Флаг нашей семьи.</a:t>
            </a:r>
            <a:endParaRPr lang="ru-RU" dirty="0"/>
          </a:p>
        </p:txBody>
      </p:sp>
      <p:pic>
        <p:nvPicPr>
          <p:cNvPr id="35842" name="Содержимое 3" descr="фла44г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4450" y="1554163"/>
            <a:ext cx="66675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7030A0"/>
                </a:solidFill>
              </a:rPr>
              <a:t>Генеалогическое  древо нашей семьи</a:t>
            </a:r>
            <a:endParaRPr lang="ru-RU" dirty="0"/>
          </a:p>
        </p:txBody>
      </p:sp>
      <p:pic>
        <p:nvPicPr>
          <p:cNvPr id="37890" name="Содержимое 3" descr="дере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09688" y="1554163"/>
            <a:ext cx="667702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Портфолио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685133" y="1844824"/>
            <a:ext cx="792003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	</a:t>
            </a:r>
            <a:r>
              <a:rPr lang="ru-RU" b="1" dirty="0">
                <a:latin typeface="Franklin Gothic Book" pitchFamily="34" charset="0"/>
              </a:rPr>
              <a:t>Способ фиксирования, накопления и оценки (включая </a:t>
            </a:r>
            <a:r>
              <a:rPr lang="ru-RU" b="1" dirty="0" err="1">
                <a:latin typeface="Franklin Gothic Book" pitchFamily="34" charset="0"/>
              </a:rPr>
              <a:t>самооценивание</a:t>
            </a:r>
            <a:r>
              <a:rPr lang="ru-RU" b="1" dirty="0">
                <a:latin typeface="Franklin Gothic Book" pitchFamily="34" charset="0"/>
              </a:rPr>
              <a:t>) индивидуальных достижений школьника в определенный период обучения. </a:t>
            </a:r>
          </a:p>
          <a:p>
            <a:r>
              <a:rPr lang="ru-RU" b="1" dirty="0"/>
              <a:t>	</a:t>
            </a:r>
            <a:r>
              <a:rPr lang="ru-RU" b="1" dirty="0">
                <a:latin typeface="Franklin Gothic Book" pitchFamily="34" charset="0"/>
              </a:rPr>
              <a:t>Коллекция работ и результатов учащегося, демонстрирующая усилия, прогресс и достижения в различных избранных им областях. </a:t>
            </a:r>
          </a:p>
          <a:p>
            <a:r>
              <a:rPr lang="ru-RU" b="1" dirty="0"/>
              <a:t>	</a:t>
            </a:r>
            <a:r>
              <a:rPr lang="ru-RU" b="1" dirty="0">
                <a:latin typeface="Franklin Gothic Book" pitchFamily="34" charset="0"/>
              </a:rPr>
              <a:t>Систематический и специально организованный сбор доказательств, используемых учителем и учащимися для мониторинга знаний, навыков и отношений школьников. В данном случае ученик выступает как активный участник процесса оценивания, а само оценивание направлено на отслеживание прогресса в обучении, приложенных усилий и результатов учебно-познавательной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Desktop\FqzzA91_UW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649" r="-660" b="-649"/>
          <a:stretch/>
        </p:blipFill>
        <p:spPr bwMode="auto">
          <a:xfrm>
            <a:off x="2483768" y="620688"/>
            <a:ext cx="6190890" cy="370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458" y="4725144"/>
            <a:ext cx="8458200" cy="18546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Главное не победа</a:t>
            </a:r>
            <a:r>
              <a:rPr lang="ru-RU" sz="2400" dirty="0" smtClean="0">
                <a:solidFill>
                  <a:srgbClr val="C00000"/>
                </a:solidFill>
              </a:rPr>
              <a:t>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главное – участие!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3830960" cy="26288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7643866" cy="6771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412" y="235818"/>
            <a:ext cx="7429552" cy="10081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 педагогическое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кредо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412875"/>
            <a:ext cx="7921625" cy="474821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271D18"/>
              </a:solidFill>
              <a:latin typeface="Arial Black" pitchFamily="34" charset="0"/>
            </a:endParaRPr>
          </a:p>
          <a:p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Самой важной и самой значимой деятельностью учителя я считаю воспитание человека, которому предстоит жить в 21 веке. </a:t>
            </a: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Моя педагогическая философия очень проста – каждый день ребенок уходит с победой. </a:t>
            </a: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Я  учу их не только  читать, писать, считать и думать, мечтать и радоваться, а постепенно  и терпеливо прививаю им потребность трудиться, учу любить природу и все живое.</a:t>
            </a:r>
          </a:p>
          <a:p>
            <a:endParaRPr lang="ru-RU" sz="2400" b="1" dirty="0">
              <a:solidFill>
                <a:srgbClr val="271D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Работа с родителями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71377"/>
            <a:ext cx="8686800" cy="490874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союзники во всех наших школьных делах. Опора учителя – родительский комитет.  Родительский комитет привлекает родителей и детей к организации классных, школьных дел, к решению проблем жизни коллектива.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E:\фотки\Родители\z_42158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6080"/>
            <a:ext cx="4260997" cy="28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124384"/>
            <a:ext cx="74789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помогают в организации экскурсий, помогают в проведении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классных праздников. Праздники и подготовка к ним дают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для общения детей и родителей. Родители не только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классных праздниках, но и участники.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4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моей  учебной работы на уроках: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Тренировать память, внимание и мышление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любознательность и пытливость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Расширять кругозор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фантазию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Повышать интерес к учебному процессу 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Методы, по которым я дифференцирую учебную деятельность учащихся на уроке: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уровню творчества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уровню трудности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объему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-по степени самостоятельности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2638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на уроках: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31913" y="1341438"/>
            <a:ext cx="69119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– игра                                    Урок - праздник            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– сказка                                 Урок - викторина 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– конкурс                              Урок – исследование               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– путешествие                      Урок - творчество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Интегрированный урок             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КВН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87675" y="2997200"/>
            <a:ext cx="3949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42988" y="3500438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1"/>
          <p:cNvSpPr>
            <a:spLocks noChangeArrowheads="1"/>
          </p:cNvSpPr>
          <p:nvPr/>
        </p:nvSpPr>
        <p:spPr bwMode="auto">
          <a:xfrm>
            <a:off x="323850" y="2967038"/>
            <a:ext cx="792003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6013" y="4581525"/>
            <a:ext cx="4572000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нестандартных уроков;</a:t>
            </a:r>
          </a:p>
          <a:p>
            <a:pPr>
              <a:buFont typeface="Arial" charset="0"/>
              <a:buChar char="•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Уроки с использованием ИКТ;</a:t>
            </a:r>
          </a:p>
          <a:p>
            <a:pPr>
              <a:buFont typeface="Arial" charset="0"/>
              <a:buChar char="•"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Проведение открытых уроков</a:t>
            </a:r>
            <a:r>
              <a:rPr lang="ru-RU" sz="2000" b="1" dirty="0">
                <a:solidFill>
                  <a:srgbClr val="3B2C24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8" name="Picture 3" descr="C:\Users\teacher\Desktop\RkqDxw2TZ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95342"/>
            <a:ext cx="3243546" cy="24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136" y="27033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Открытый урок по чтению с применением интерактивной доски</a:t>
            </a:r>
            <a:endParaRPr lang="ru-RU" dirty="0"/>
          </a:p>
        </p:txBody>
      </p:sp>
      <p:pic>
        <p:nvPicPr>
          <p:cNvPr id="1026" name="Picture 2" descr="C:\Users\teacher\Desktop\eV6P8gnH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1"/>
            <a:ext cx="4104456" cy="55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3743697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Ожидаемый результат моей педагогической работы: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 у учащихся умения общаться со сверстниками;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последовательно и обоснованно излагать свои мысли;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ориентирование в решении нестандартных задач;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логического мышления, активное участие в обсуждении;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Пробуждение интереса к предмету.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ВОСПИТАТЕЛЬНАЯ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 огромную роль играет воспитательная работа с учащимися, направленная на: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патриотическое воспитание;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нравственное воспитание;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эстетическое воспитание;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трудовое воспитание;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физическое воспитание;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экологическое воспитание.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077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Наши праздники!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483224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Subtitle 7"/>
          <p:cNvSpPr>
            <a:spLocks noGrp="1"/>
          </p:cNvSpPr>
          <p:nvPr>
            <p:ph type="body" sz="half" idx="4294967295"/>
          </p:nvPr>
        </p:nvSpPr>
        <p:spPr>
          <a:xfrm>
            <a:off x="0" y="3789040"/>
            <a:ext cx="4046538" cy="2511748"/>
          </a:xfrm>
        </p:spPr>
        <p:txBody>
          <a:bodyPr/>
          <a:lstStyle/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Ярмарка в школе!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4572000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310</TotalTime>
  <Words>621</Words>
  <Application>Microsoft Office PowerPoint</Application>
  <PresentationFormat>Экран (4:3)</PresentationFormat>
  <Paragraphs>92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Открытый урок по чтению с применением интерактивной доски</vt:lpstr>
      <vt:lpstr>Презентация PowerPoint</vt:lpstr>
      <vt:lpstr>ВОСПИТАТЕЛЬНАЯ РАБОТА</vt:lpstr>
      <vt:lpstr>Наши праздники!</vt:lpstr>
      <vt:lpstr> </vt:lpstr>
      <vt:lpstr>Экскурсионная работа</vt:lpstr>
      <vt:lpstr>Образовательные экскурсии</vt:lpstr>
      <vt:lpstr>Проектная деятельность</vt:lpstr>
      <vt:lpstr>Что такое исследования для маленького ребёнка?</vt:lpstr>
      <vt:lpstr>Проект «Родословная моей семьи</vt:lpstr>
      <vt:lpstr>Герб нашей семьи.</vt:lpstr>
      <vt:lpstr>Флаг нашей семьи.</vt:lpstr>
      <vt:lpstr>Генеалогическое  древо нашей семьи</vt:lpstr>
      <vt:lpstr>Портфолио</vt:lpstr>
      <vt:lpstr>Главное не победа,  главное – участие! </vt:lpstr>
      <vt:lpstr>Работа с родителями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dcterms:created xsi:type="dcterms:W3CDTF">2013-05-08T06:24:00Z</dcterms:created>
  <dcterms:modified xsi:type="dcterms:W3CDTF">2015-08-31T12:23:31Z</dcterms:modified>
</cp:coreProperties>
</file>