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60" r:id="rId2"/>
    <p:sldId id="263" r:id="rId3"/>
    <p:sldId id="264" r:id="rId4"/>
    <p:sldId id="265" r:id="rId5"/>
    <p:sldId id="266" r:id="rId6"/>
    <p:sldId id="268" r:id="rId7"/>
    <p:sldId id="270" r:id="rId8"/>
    <p:sldId id="286" r:id="rId9"/>
    <p:sldId id="288" r:id="rId10"/>
    <p:sldId id="271" r:id="rId11"/>
    <p:sldId id="293" r:id="rId12"/>
    <p:sldId id="272" r:id="rId13"/>
    <p:sldId id="287" r:id="rId14"/>
    <p:sldId id="274" r:id="rId15"/>
    <p:sldId id="275" r:id="rId16"/>
    <p:sldId id="276" r:id="rId17"/>
    <p:sldId id="277" r:id="rId18"/>
    <p:sldId id="280" r:id="rId19"/>
    <p:sldId id="281" r:id="rId20"/>
    <p:sldId id="282" r:id="rId21"/>
    <p:sldId id="279" r:id="rId22"/>
    <p:sldId id="283" r:id="rId23"/>
    <p:sldId id="291" r:id="rId24"/>
    <p:sldId id="284" r:id="rId25"/>
    <p:sldId id="285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20C8C-D45F-4BD0-ABCC-B994BF501E16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5A597-6865-45DC-A86D-EB2F4F3F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3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732E60-022E-414B-A4A9-7D608E4D670E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A5E55A-4556-41E8-831A-37A63B5D569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157192"/>
            <a:ext cx="9003035" cy="115312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 smtClean="0"/>
              <a:t>Учитель:  </a:t>
            </a:r>
            <a:r>
              <a:rPr lang="ru-RU" altLang="ru-RU" dirty="0" err="1" smtClean="0"/>
              <a:t>Слепова</a:t>
            </a:r>
            <a:r>
              <a:rPr lang="ru-RU" altLang="ru-RU" dirty="0" smtClean="0"/>
              <a:t> Ольга Ивановна,</a:t>
            </a:r>
            <a:endParaRPr lang="ru-RU" altLang="ru-RU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 smtClean="0"/>
              <a:t>МБОУ «СОШ №29»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 err="1"/>
              <a:t>г</a:t>
            </a:r>
            <a:r>
              <a:rPr lang="ru-RU" altLang="ru-RU" dirty="0" err="1" smtClean="0"/>
              <a:t>.Нижневартовск</a:t>
            </a:r>
            <a:endParaRPr lang="ru-RU" altLang="ru-RU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1200" dirty="0"/>
          </a:p>
          <a:p>
            <a:pPr>
              <a:lnSpc>
                <a:spcPct val="80000"/>
              </a:lnSpc>
            </a:pPr>
            <a:endParaRPr lang="ru-RU" altLang="ru-RU" sz="1800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5888"/>
            <a:ext cx="8020571" cy="3633787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hlink"/>
                </a:solidFill>
              </a:rPr>
              <a:t/>
            </a:r>
            <a:br>
              <a:rPr lang="ru-RU" altLang="ru-RU" b="1" dirty="0">
                <a:solidFill>
                  <a:schemeClr val="hlink"/>
                </a:solidFill>
              </a:rPr>
            </a:br>
            <a:r>
              <a:rPr lang="ru-RU" altLang="ru-RU" sz="5400" b="1" dirty="0">
                <a:solidFill>
                  <a:schemeClr val="hlink"/>
                </a:solidFill>
              </a:rPr>
              <a:t>Урок русского языка</a:t>
            </a:r>
            <a:br>
              <a:rPr lang="ru-RU" altLang="ru-RU" sz="5400" b="1" dirty="0">
                <a:solidFill>
                  <a:schemeClr val="hlink"/>
                </a:solidFill>
              </a:rPr>
            </a:br>
            <a:r>
              <a:rPr lang="ru-RU" altLang="ru-RU" sz="5400" b="1" dirty="0">
                <a:solidFill>
                  <a:schemeClr val="hlink"/>
                </a:solidFill>
              </a:rPr>
              <a:t> во 2 классе</a:t>
            </a:r>
            <a:br>
              <a:rPr lang="ru-RU" altLang="ru-RU" sz="5400" b="1" dirty="0">
                <a:solidFill>
                  <a:schemeClr val="hlink"/>
                </a:solidFill>
              </a:rPr>
            </a:br>
            <a:r>
              <a:rPr lang="ru-RU" altLang="ru-RU" sz="2400" b="1" dirty="0">
                <a:solidFill>
                  <a:schemeClr val="hlink"/>
                </a:solidFill>
              </a:rPr>
              <a:t/>
            </a:r>
            <a:br>
              <a:rPr lang="ru-RU" altLang="ru-RU" sz="2400" b="1" dirty="0">
                <a:solidFill>
                  <a:schemeClr val="hlink"/>
                </a:solidFill>
              </a:rPr>
            </a:br>
            <a:r>
              <a:rPr lang="ru-RU" altLang="ru-RU" sz="4000" b="1" dirty="0">
                <a:solidFill>
                  <a:srgbClr val="CC3300"/>
                </a:solidFill>
              </a:rPr>
              <a:t/>
            </a:r>
            <a:br>
              <a:rPr lang="ru-RU" altLang="ru-RU" sz="4000" b="1" dirty="0">
                <a:solidFill>
                  <a:srgbClr val="CC3300"/>
                </a:solidFill>
              </a:rPr>
            </a:br>
            <a:endParaRPr lang="ru-RU" altLang="ru-RU" sz="1400" b="1" dirty="0">
              <a:solidFill>
                <a:schemeClr val="hlink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-92075" y="6673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kumimoji="0" lang="ru-RU" altLang="ru-RU"/>
          </a:p>
        </p:txBody>
      </p:sp>
      <p:pic>
        <p:nvPicPr>
          <p:cNvPr id="57349" name="Picture 5" descr="Изображение 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384823" cy="264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995936" y="3933825"/>
            <a:ext cx="4176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altLang="ru-RU" sz="2400" dirty="0"/>
              <a:t>Начальная школа</a:t>
            </a:r>
            <a:r>
              <a:rPr lang="en-US" altLang="ru-RU" sz="2400" dirty="0"/>
              <a:t> XXI </a:t>
            </a:r>
            <a:r>
              <a:rPr lang="ru-RU" altLang="ru-RU" sz="2400" dirty="0"/>
              <a:t>века</a:t>
            </a:r>
          </a:p>
        </p:txBody>
      </p:sp>
    </p:spTree>
    <p:extLst>
      <p:ext uri="{BB962C8B-B14F-4D97-AF65-F5344CB8AC3E}">
        <p14:creationId xmlns:p14="http://schemas.microsoft.com/office/powerpoint/2010/main" val="28435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Peterson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3" y="260648"/>
            <a:ext cx="4571346" cy="3672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3645024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tx2"/>
                </a:solidFill>
              </a:rPr>
              <a:t>«+»</a:t>
            </a:r>
            <a:r>
              <a:rPr lang="en-US" sz="4800" b="1" dirty="0">
                <a:solidFill>
                  <a:schemeClr val="tx2"/>
                </a:solidFill>
              </a:rPr>
              <a:t>  </a:t>
            </a:r>
            <a:r>
              <a:rPr lang="ru-RU" sz="4800" b="1" dirty="0">
                <a:solidFill>
                  <a:schemeClr val="tx2"/>
                </a:solidFill>
              </a:rPr>
              <a:t>  уже знал</a:t>
            </a:r>
          </a:p>
          <a:p>
            <a:r>
              <a:rPr lang="ru-RU" sz="4800" b="1" dirty="0">
                <a:solidFill>
                  <a:schemeClr val="tx2"/>
                </a:solidFill>
              </a:rPr>
              <a:t>«-»      новое</a:t>
            </a:r>
          </a:p>
          <a:p>
            <a:r>
              <a:rPr lang="ru-RU" sz="4800" b="1" dirty="0">
                <a:solidFill>
                  <a:schemeClr val="tx2"/>
                </a:solidFill>
              </a:rPr>
              <a:t>«?»     есть вопрос</a:t>
            </a:r>
          </a:p>
        </p:txBody>
      </p:sp>
    </p:spTree>
    <p:extLst>
      <p:ext uri="{BB962C8B-B14F-4D97-AF65-F5344CB8AC3E}">
        <p14:creationId xmlns:p14="http://schemas.microsoft.com/office/powerpoint/2010/main" val="26639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8668345" cy="425013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6000" b="1" dirty="0"/>
              <a:t>Цели:</a:t>
            </a:r>
            <a:endParaRPr lang="ru-RU" sz="6000" dirty="0"/>
          </a:p>
          <a:p>
            <a:pPr marL="0" indent="0">
              <a:buNone/>
            </a:pPr>
            <a:r>
              <a:rPr lang="ru-RU" sz="6000" dirty="0" smtClean="0"/>
              <a:t>1. </a:t>
            </a:r>
            <a:r>
              <a:rPr lang="ru-RU" sz="6000" dirty="0"/>
              <a:t> </a:t>
            </a:r>
            <a:r>
              <a:rPr lang="ru-RU" sz="6000" dirty="0" smtClean="0"/>
              <a:t>Познакомиться </a:t>
            </a:r>
            <a:r>
              <a:rPr lang="ru-RU" sz="6000" dirty="0"/>
              <a:t>с приставкой как частью </a:t>
            </a:r>
            <a:r>
              <a:rPr lang="ru-RU" sz="6000" dirty="0" smtClean="0"/>
              <a:t>слова.</a:t>
            </a:r>
          </a:p>
          <a:p>
            <a:pPr marL="0" indent="0">
              <a:buNone/>
            </a:pPr>
            <a:r>
              <a:rPr lang="ru-RU" sz="6000" dirty="0" smtClean="0"/>
              <a:t>2. </a:t>
            </a:r>
            <a:r>
              <a:rPr lang="ru-RU" sz="6000" dirty="0"/>
              <a:t>Н</a:t>
            </a:r>
            <a:r>
              <a:rPr lang="ru-RU" sz="6000" dirty="0" smtClean="0"/>
              <a:t>аучить </a:t>
            </a:r>
            <a:r>
              <a:rPr lang="ru-RU" sz="6000" dirty="0"/>
              <a:t>выделять </a:t>
            </a:r>
            <a:r>
              <a:rPr lang="ru-RU" sz="6000" dirty="0" smtClean="0"/>
              <a:t>приставку </a:t>
            </a:r>
            <a:r>
              <a:rPr lang="ru-RU" sz="6000" dirty="0"/>
              <a:t>из состава </a:t>
            </a:r>
            <a:r>
              <a:rPr lang="ru-RU" sz="6000" dirty="0" smtClean="0"/>
              <a:t>слова.</a:t>
            </a:r>
          </a:p>
          <a:p>
            <a:pPr marL="0" indent="0">
              <a:buNone/>
            </a:pPr>
            <a:r>
              <a:rPr lang="ru-RU" sz="6000" dirty="0" smtClean="0"/>
              <a:t>3. Уметь  употреблять приставку </a:t>
            </a:r>
            <a:r>
              <a:rPr lang="ru-RU" sz="6000" dirty="0"/>
              <a:t>в </a:t>
            </a:r>
            <a:r>
              <a:rPr lang="ru-RU" sz="6000" dirty="0" smtClean="0"/>
              <a:t>словах.</a:t>
            </a:r>
            <a:r>
              <a:rPr lang="ru-RU" sz="6000" dirty="0"/>
              <a:t/>
            </a:r>
            <a:br>
              <a:rPr lang="ru-RU" sz="6000" dirty="0"/>
            </a:br>
            <a:endParaRPr lang="ru-RU" altLang="ru-RU" sz="6000" dirty="0">
              <a:solidFill>
                <a:srgbClr val="CC3300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251520" y="158750"/>
            <a:ext cx="8740080" cy="168607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Тема :Приставка как часть слова</a:t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30148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844824"/>
            <a:ext cx="7812856" cy="4281339"/>
          </a:xfrm>
        </p:spPr>
        <p:txBody>
          <a:bodyPr/>
          <a:lstStyle/>
          <a:p>
            <a:r>
              <a:rPr lang="ru-RU" sz="4800" b="1" dirty="0"/>
              <a:t>ВЫВОД:</a:t>
            </a:r>
          </a:p>
          <a:p>
            <a:pPr marL="0" indent="0">
              <a:buNone/>
            </a:pPr>
            <a:r>
              <a:rPr lang="ru-RU" sz="4800" b="1" dirty="0"/>
              <a:t> Приставка </a:t>
            </a:r>
            <a:r>
              <a:rPr lang="ru-RU" sz="4800" dirty="0"/>
              <a:t>– </a:t>
            </a:r>
            <a:r>
              <a:rPr lang="ru-RU" sz="4800" u="sng" dirty="0"/>
              <a:t>это часть слова, </a:t>
            </a:r>
            <a:r>
              <a:rPr lang="ru-RU" sz="4800" dirty="0"/>
              <a:t>стоит перед корнем, служат  для образования новых слов.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Тема :Приставка как часть слова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Сказка о приставке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052736"/>
            <a:ext cx="820891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Приставки всегда существовали в волшебной стране русского языка. До одного прекрасного дня все приставки были одиноки, но в этот день одна очень умная Приставка решила подружиться с другими частями слова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 </a:t>
            </a:r>
            <a:r>
              <a:rPr lang="ru-RU" sz="3000" dirty="0"/>
              <a:t>Сначала Приставка подошла к Окончанию и сказала: «Давай дружить!» Но злое Окончание отказало Приставке. Затем Приставка подошла к Суффиксу, но и он отверг ее предложение. У Приставки осталась надежда только на Корень. И, как ни странно, Корень подружился с ней, и с тех пор они дружат.</a:t>
            </a:r>
          </a:p>
          <a:p>
            <a:endParaRPr lang="ru-RU" sz="3000" dirty="0"/>
          </a:p>
        </p:txBody>
      </p:sp>
      <p:pic>
        <p:nvPicPr>
          <p:cNvPr id="7171" name="Picture 4" descr="зам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12968" cy="5461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646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Работа   по  учебнику</a:t>
            </a:r>
            <a:endParaRPr lang="ru-RU" sz="4000" b="1" dirty="0"/>
          </a:p>
          <a:p>
            <a:pPr marL="0" indent="0">
              <a:buNone/>
            </a:pPr>
            <a:r>
              <a:rPr lang="ru-RU" sz="4000" b="1" dirty="0"/>
              <a:t> с. 143 упр. 1</a:t>
            </a:r>
            <a:endParaRPr lang="ru-RU" sz="4000" dirty="0"/>
          </a:p>
          <a:p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Имеет ли значение приставка?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16" descr="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7217" y="2420888"/>
            <a:ext cx="2470760" cy="4069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8309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988840"/>
            <a:ext cx="7596832" cy="4137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>
                <a:latin typeface="Propisi" pitchFamily="2" charset="0"/>
              </a:rPr>
              <a:t>забежал за угол</a:t>
            </a:r>
          </a:p>
          <a:p>
            <a:pPr marL="0" indent="0">
              <a:buNone/>
            </a:pPr>
            <a:r>
              <a:rPr lang="ru-RU" sz="4800" b="1" dirty="0">
                <a:latin typeface="Propisi" pitchFamily="2" charset="0"/>
              </a:rPr>
              <a:t>выбежал из дома</a:t>
            </a:r>
          </a:p>
          <a:p>
            <a:pPr marL="0" indent="0">
              <a:buNone/>
            </a:pPr>
            <a:r>
              <a:rPr lang="ru-RU" sz="4800" b="1" dirty="0">
                <a:latin typeface="Propisi" pitchFamily="2" charset="0"/>
              </a:rPr>
              <a:t>прибежал первым  перебежал через дорогу</a:t>
            </a:r>
          </a:p>
          <a:p>
            <a:pPr marL="0" indent="0">
              <a:buNone/>
            </a:pPr>
            <a:r>
              <a:rPr lang="ru-RU" sz="4800" b="1" dirty="0">
                <a:latin typeface="Propisi" pitchFamily="2" charset="0"/>
              </a:rPr>
              <a:t>отбежал от края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26897" y="1988840"/>
            <a:ext cx="6480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383599" y="1988840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reeform 7"/>
          <p:cNvSpPr>
            <a:spLocks/>
          </p:cNvSpPr>
          <p:nvPr/>
        </p:nvSpPr>
        <p:spPr bwMode="auto">
          <a:xfrm>
            <a:off x="1374970" y="1862826"/>
            <a:ext cx="892774" cy="126014"/>
          </a:xfrm>
          <a:custGeom>
            <a:avLst/>
            <a:gdLst>
              <a:gd name="T0" fmla="*/ 0 w 672"/>
              <a:gd name="T1" fmla="*/ 168 h 168"/>
              <a:gd name="T2" fmla="*/ 192 w 672"/>
              <a:gd name="T3" fmla="*/ 24 h 168"/>
              <a:gd name="T4" fmla="*/ 480 w 672"/>
              <a:gd name="T5" fmla="*/ 24 h 168"/>
              <a:gd name="T6" fmla="*/ 672 w 672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168">
                <a:moveTo>
                  <a:pt x="0" y="168"/>
                </a:moveTo>
                <a:cubicBezTo>
                  <a:pt x="56" y="108"/>
                  <a:pt x="112" y="48"/>
                  <a:pt x="192" y="24"/>
                </a:cubicBezTo>
                <a:cubicBezTo>
                  <a:pt x="272" y="0"/>
                  <a:pt x="400" y="0"/>
                  <a:pt x="480" y="24"/>
                </a:cubicBezTo>
                <a:cubicBezTo>
                  <a:pt x="560" y="48"/>
                  <a:pt x="640" y="144"/>
                  <a:pt x="672" y="168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/>
              <a:t>Работа в группе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Как в слове найти приставку?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11" descr="j0343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3581186"/>
            <a:ext cx="3528392" cy="3260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9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204864"/>
            <a:ext cx="766884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1. Подбери </a:t>
            </a:r>
            <a:r>
              <a:rPr lang="ru-RU" sz="3600" b="1" dirty="0"/>
              <a:t>однокоренное слово.</a:t>
            </a:r>
          </a:p>
          <a:p>
            <a:pPr marL="0" indent="0">
              <a:buNone/>
            </a:pPr>
            <a:r>
              <a:rPr lang="ru-RU" sz="3600" b="1" dirty="0" smtClean="0"/>
              <a:t>2. Обозначь </a:t>
            </a:r>
            <a:r>
              <a:rPr lang="ru-RU" sz="3600" b="1" dirty="0"/>
              <a:t>корень.</a:t>
            </a:r>
          </a:p>
          <a:p>
            <a:pPr marL="0" indent="0">
              <a:buNone/>
            </a:pPr>
            <a:r>
              <a:rPr lang="ru-RU" sz="3600" b="1" dirty="0" smtClean="0"/>
              <a:t>3. Найди </a:t>
            </a:r>
            <a:r>
              <a:rPr lang="ru-RU" sz="3600" b="1" dirty="0"/>
              <a:t>часть слова перед корнем, которой различаются слова</a:t>
            </a:r>
            <a:r>
              <a:rPr lang="ru-RU" sz="3600" b="1" dirty="0" smtClean="0"/>
              <a:t>.    </a:t>
            </a:r>
            <a:r>
              <a:rPr lang="ru-RU" sz="3600" b="1" dirty="0"/>
              <a:t>Это </a:t>
            </a:r>
            <a:r>
              <a:rPr lang="ru-RU" sz="3600" b="1" dirty="0" smtClean="0"/>
              <a:t>приставка.</a:t>
            </a:r>
          </a:p>
          <a:p>
            <a:pPr marL="0" indent="0">
              <a:buNone/>
            </a:pPr>
            <a:r>
              <a:rPr lang="ru-RU" sz="3600" b="1" dirty="0" smtClean="0"/>
              <a:t>4. Назови </a:t>
            </a:r>
            <a:r>
              <a:rPr lang="ru-RU" sz="3600" b="1" dirty="0"/>
              <a:t>приставку</a:t>
            </a:r>
            <a:r>
              <a:rPr lang="ru-RU" sz="3600" b="1" dirty="0" smtClean="0"/>
              <a:t>.  </a:t>
            </a:r>
            <a:r>
              <a:rPr lang="ru-RU" sz="3600" b="1" dirty="0"/>
              <a:t>Выдели её.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Алгоритм нахождения приставки.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2987824" cy="6858000"/>
          </a:xfrm>
          <a:prstGeom prst="rect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/>
              <a:t>«</a:t>
            </a:r>
            <a:r>
              <a:rPr lang="ru-RU" b="1" i="1" u="sng" dirty="0"/>
              <a:t>Вставь приставку»:</a:t>
            </a:r>
            <a:r>
              <a:rPr lang="ru-RU" u="sng" dirty="0"/>
              <a:t>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…лить</a:t>
            </a:r>
            <a:br>
              <a:rPr lang="ru-RU" b="1" dirty="0"/>
            </a:br>
            <a:r>
              <a:rPr lang="ru-RU" b="1" dirty="0"/>
              <a:t>…лить</a:t>
            </a:r>
            <a:br>
              <a:rPr lang="ru-RU" b="1" dirty="0"/>
            </a:br>
            <a:r>
              <a:rPr lang="ru-RU" b="1" dirty="0"/>
              <a:t>…лить</a:t>
            </a:r>
            <a:br>
              <a:rPr lang="ru-RU" b="1" dirty="0"/>
            </a:br>
            <a:r>
              <a:rPr lang="ru-RU" b="1" dirty="0"/>
              <a:t>…</a:t>
            </a:r>
            <a:r>
              <a:rPr lang="ru-RU" b="1" dirty="0" smtClean="0"/>
              <a:t>лить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Подсказка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На-, пере-, по-, вы-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987824" y="0"/>
            <a:ext cx="3024336" cy="6858000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/>
              <a:t>«Выдели  приставку»: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u="sng" dirty="0"/>
          </a:p>
          <a:p>
            <a:pPr marL="0" indent="0">
              <a:buNone/>
            </a:pPr>
            <a:r>
              <a:rPr lang="ru-RU" b="1" dirty="0"/>
              <a:t>налить</a:t>
            </a:r>
            <a:br>
              <a:rPr lang="ru-RU" b="1" dirty="0"/>
            </a:br>
            <a:r>
              <a:rPr lang="ru-RU" b="1" dirty="0"/>
              <a:t>перелить</a:t>
            </a:r>
            <a:br>
              <a:rPr lang="ru-RU" b="1" dirty="0"/>
            </a:br>
            <a:r>
              <a:rPr lang="ru-RU" b="1" dirty="0"/>
              <a:t>полить</a:t>
            </a:r>
            <a:br>
              <a:rPr lang="ru-RU" b="1" dirty="0"/>
            </a:br>
            <a:r>
              <a:rPr lang="ru-RU" b="1" dirty="0" smtClean="0"/>
              <a:t>вылить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0"/>
            <a:ext cx="3419872" cy="69865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600" b="1" i="1" u="sng" dirty="0" smtClean="0"/>
              <a:t>«</a:t>
            </a:r>
            <a:r>
              <a:rPr lang="ru-RU" sz="2800" b="1" i="1" u="sng" dirty="0" smtClean="0"/>
              <a:t>Вставь подходящую по смыслу приставку»:</a:t>
            </a:r>
            <a:br>
              <a:rPr lang="ru-RU" sz="2800" b="1" i="1" u="sng" dirty="0" smtClean="0"/>
            </a:br>
            <a:endParaRPr lang="ru-RU" sz="2800" u="sng" dirty="0" smtClean="0"/>
          </a:p>
          <a:p>
            <a:r>
              <a:rPr lang="ru-RU" sz="2800" b="1" dirty="0" smtClean="0"/>
              <a:t>…лить  чай в чашку</a:t>
            </a:r>
            <a:br>
              <a:rPr lang="ru-RU" sz="2800" b="1" dirty="0" smtClean="0"/>
            </a:br>
            <a:r>
              <a:rPr lang="ru-RU" sz="2800" b="1" dirty="0" smtClean="0"/>
              <a:t>…лить цветы</a:t>
            </a:r>
            <a:br>
              <a:rPr lang="ru-RU" sz="2800" b="1" dirty="0" smtClean="0"/>
            </a:br>
            <a:r>
              <a:rPr lang="ru-RU" sz="2800" b="1" dirty="0" smtClean="0"/>
              <a:t>…лить воду из ведра</a:t>
            </a:r>
            <a:br>
              <a:rPr lang="ru-RU" sz="2800" b="1" dirty="0" smtClean="0"/>
            </a:br>
            <a:r>
              <a:rPr lang="ru-RU" sz="2800" b="1" dirty="0" smtClean="0"/>
              <a:t>…лить сок из банки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Подсказка</a:t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На-, пере-, по-, вы-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35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2987824" cy="6858000"/>
          </a:xfrm>
          <a:prstGeom prst="rect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/>
              <a:t>«</a:t>
            </a:r>
            <a:r>
              <a:rPr lang="ru-RU" b="1" i="1" u="sng" dirty="0"/>
              <a:t>Вставь приставку»:</a:t>
            </a:r>
            <a:r>
              <a:rPr lang="ru-RU" u="sng" dirty="0"/>
              <a:t>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>
                <a:solidFill>
                  <a:srgbClr val="FF0000"/>
                </a:solidFill>
              </a:rPr>
              <a:t>на</a:t>
            </a:r>
            <a:r>
              <a:rPr lang="ru-RU" sz="4400" b="1" dirty="0" smtClean="0"/>
              <a:t>лить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>
                <a:solidFill>
                  <a:srgbClr val="FF0000"/>
                </a:solidFill>
              </a:rPr>
              <a:t>пере</a:t>
            </a:r>
            <a:r>
              <a:rPr lang="ru-RU" sz="4400" b="1" dirty="0" smtClean="0"/>
              <a:t>лить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>
                <a:solidFill>
                  <a:srgbClr val="FF0000"/>
                </a:solidFill>
              </a:rPr>
              <a:t>по</a:t>
            </a:r>
            <a:r>
              <a:rPr lang="ru-RU" sz="4400" b="1" dirty="0" smtClean="0"/>
              <a:t>лить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>
                <a:solidFill>
                  <a:srgbClr val="FF0000"/>
                </a:solidFill>
              </a:rPr>
              <a:t>вы</a:t>
            </a:r>
            <a:r>
              <a:rPr lang="ru-RU" sz="4400" b="1" dirty="0" smtClean="0"/>
              <a:t>лить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627784" y="0"/>
            <a:ext cx="2736304" cy="6858000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/>
              <a:t>«Выдели  приставку»: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b="1" u="sng" dirty="0" smtClean="0"/>
          </a:p>
          <a:p>
            <a:pPr marL="0" indent="0">
              <a:buNone/>
            </a:pPr>
            <a:r>
              <a:rPr lang="ru-RU" sz="4400" b="1" dirty="0" smtClean="0"/>
              <a:t>Налить</a:t>
            </a:r>
          </a:p>
          <a:p>
            <a:pPr marL="0" indent="0">
              <a:buNone/>
            </a:pP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перелить</a:t>
            </a:r>
          </a:p>
          <a:p>
            <a:pPr marL="0" indent="0">
              <a:buNone/>
            </a:pP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полить</a:t>
            </a:r>
          </a:p>
          <a:p>
            <a:pPr marL="0" indent="0">
              <a:buNone/>
            </a:pP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вылить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"/>
            <a:ext cx="3779912" cy="723274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600" b="1" i="1" u="sng" dirty="0" smtClean="0"/>
              <a:t>«</a:t>
            </a:r>
            <a:r>
              <a:rPr lang="ru-RU" sz="2800" b="1" i="1" u="sng" dirty="0" smtClean="0"/>
              <a:t>Вставь подходящую по смыслу приставку»:</a:t>
            </a:r>
            <a:br>
              <a:rPr lang="ru-RU" sz="2800" b="1" i="1" u="sng" dirty="0" smtClean="0"/>
            </a:br>
            <a:endParaRPr lang="ru-RU" sz="2800" u="sng" dirty="0" smtClean="0"/>
          </a:p>
          <a:p>
            <a:r>
              <a:rPr lang="ru-RU" sz="4400" b="1" dirty="0" smtClean="0">
                <a:solidFill>
                  <a:srgbClr val="FF0000"/>
                </a:solidFill>
              </a:rPr>
              <a:t>на</a:t>
            </a:r>
            <a:r>
              <a:rPr lang="ru-RU" sz="4400" b="1" dirty="0" smtClean="0"/>
              <a:t>лить  чай </a:t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FF0000"/>
                </a:solidFill>
              </a:rPr>
              <a:t>по</a:t>
            </a:r>
            <a:r>
              <a:rPr lang="ru-RU" sz="4400" b="1" dirty="0" smtClean="0"/>
              <a:t>лить цветы</a:t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FF0000"/>
                </a:solidFill>
              </a:rPr>
              <a:t>пере</a:t>
            </a:r>
            <a:r>
              <a:rPr lang="ru-RU" sz="4400" b="1" dirty="0" smtClean="0"/>
              <a:t>лить воду из ведра</a:t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FF0000"/>
                </a:solidFill>
              </a:rPr>
              <a:t>вы</a:t>
            </a:r>
            <a:r>
              <a:rPr lang="ru-RU" sz="4400" b="1" dirty="0" smtClean="0"/>
              <a:t>лить сок из банки </a:t>
            </a:r>
          </a:p>
          <a:p>
            <a:endParaRPr lang="ru-RU" sz="4400" dirty="0" smtClean="0"/>
          </a:p>
          <a:p>
            <a:endParaRPr lang="ru-RU" sz="4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99792" y="1412776"/>
            <a:ext cx="6924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16560" y="2853490"/>
            <a:ext cx="11353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716560" y="4365104"/>
            <a:ext cx="57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16188" y="5877272"/>
            <a:ext cx="57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392252" y="1412776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851920" y="2853490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299386" y="4365104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399936" y="5877272"/>
            <a:ext cx="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Минутка чистописания</a:t>
            </a:r>
            <a:endParaRPr lang="ru-RU" dirty="0"/>
          </a:p>
        </p:txBody>
      </p:sp>
      <p:pic>
        <p:nvPicPr>
          <p:cNvPr id="1026" name="Picture 2" descr="C:\Users\kab203\Pictures\Toolbox\2015-01-13\Image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3313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700808"/>
            <a:ext cx="7812856" cy="489654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1. Что это?</a:t>
            </a:r>
          </a:p>
          <a:p>
            <a:r>
              <a:rPr lang="ru-RU" sz="4400" b="1" dirty="0" smtClean="0"/>
              <a:t>2</a:t>
            </a:r>
            <a:r>
              <a:rPr lang="ru-RU" sz="4400" b="1" dirty="0"/>
              <a:t>. Где находится?</a:t>
            </a:r>
          </a:p>
          <a:p>
            <a:r>
              <a:rPr lang="ru-RU" sz="4400" b="1" dirty="0"/>
              <a:t>3. Как обозначается?</a:t>
            </a:r>
          </a:p>
          <a:p>
            <a:r>
              <a:rPr lang="ru-RU" sz="4400" b="1" dirty="0"/>
              <a:t>4. Для чего служит?</a:t>
            </a:r>
          </a:p>
          <a:p>
            <a:r>
              <a:rPr lang="ru-RU" sz="4400" b="1" dirty="0"/>
              <a:t>5. Имеет ли значение?</a:t>
            </a:r>
          </a:p>
          <a:p>
            <a:r>
              <a:rPr lang="ru-RU" sz="4400" b="1" dirty="0"/>
              <a:t>6. Как найти?</a:t>
            </a:r>
          </a:p>
          <a:p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Ответим на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9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ru-RU" sz="3200" b="1" dirty="0"/>
              <a:t>1 .</a:t>
            </a:r>
            <a:r>
              <a:rPr lang="ru-RU" sz="3900" b="1" dirty="0"/>
              <a:t>Приставка –это часть предложения.</a:t>
            </a:r>
          </a:p>
          <a:p>
            <a:pPr marL="342900" indent="-342900"/>
            <a:r>
              <a:rPr lang="ru-RU" sz="3900" b="1" dirty="0" smtClean="0"/>
              <a:t>2.Приставка – </a:t>
            </a:r>
            <a:r>
              <a:rPr lang="ru-RU" sz="3900" b="1" dirty="0"/>
              <a:t>это часть слова.</a:t>
            </a:r>
          </a:p>
          <a:p>
            <a:pPr marL="342900" indent="-342900"/>
            <a:r>
              <a:rPr lang="ru-RU" sz="3900" b="1" dirty="0"/>
              <a:t>3.Приставка стоит после корня.</a:t>
            </a:r>
          </a:p>
          <a:p>
            <a:pPr marL="342900" indent="-342900"/>
            <a:r>
              <a:rPr lang="ru-RU" sz="3900" b="1" dirty="0"/>
              <a:t>4.Приставка стоит перед корнем.</a:t>
            </a:r>
          </a:p>
          <a:p>
            <a:pPr marL="342900" indent="-342900"/>
            <a:r>
              <a:rPr lang="ru-RU" sz="3900" b="1" dirty="0"/>
              <a:t>5.Приставка пишется отдельно.</a:t>
            </a:r>
          </a:p>
          <a:p>
            <a:pPr marL="342900" indent="-342900"/>
            <a:r>
              <a:rPr lang="ru-RU" sz="3900" b="1" dirty="0"/>
              <a:t>6.Приставка пишется слитно.</a:t>
            </a:r>
          </a:p>
          <a:p>
            <a:pPr marL="342900" indent="-342900"/>
            <a:r>
              <a:rPr lang="ru-RU" sz="3900" b="1" dirty="0"/>
              <a:t>7.Приставка – это главная общая часть родственных слов.</a:t>
            </a:r>
          </a:p>
          <a:p>
            <a:pPr marL="342900" indent="-342900"/>
            <a:r>
              <a:rPr lang="ru-RU" sz="3900" b="1" dirty="0"/>
              <a:t>8.Приставка служит для образования новых слов.</a:t>
            </a:r>
          </a:p>
          <a:p>
            <a:pPr marL="342900" indent="-342900"/>
            <a:r>
              <a:rPr lang="ru-RU" sz="3900" b="1" dirty="0"/>
              <a:t>9.Приставка имеет своё значение.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 Тест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Picture 8" descr="Дети 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2089150" cy="2374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1484784"/>
            <a:ext cx="6228681" cy="5184576"/>
          </a:xfrm>
        </p:spPr>
        <p:txBody>
          <a:bodyPr>
            <a:noAutofit/>
          </a:bodyPr>
          <a:lstStyle/>
          <a:p>
            <a:pPr marL="342900" indent="-342900"/>
            <a:r>
              <a:rPr lang="ru-RU" sz="3200" b="1" dirty="0"/>
              <a:t>1    -</a:t>
            </a:r>
          </a:p>
          <a:p>
            <a:pPr marL="342900" indent="-342900"/>
            <a:r>
              <a:rPr lang="ru-RU" sz="3200" b="1" dirty="0"/>
              <a:t>2.   +</a:t>
            </a:r>
          </a:p>
          <a:p>
            <a:pPr marL="342900" indent="-342900"/>
            <a:r>
              <a:rPr lang="ru-RU" sz="3200" b="1" dirty="0"/>
              <a:t>3.   -</a:t>
            </a:r>
          </a:p>
          <a:p>
            <a:pPr marL="342900" indent="-342900"/>
            <a:r>
              <a:rPr lang="ru-RU" sz="3200" b="1" dirty="0"/>
              <a:t>4.   +</a:t>
            </a:r>
          </a:p>
          <a:p>
            <a:pPr marL="342900" indent="-342900"/>
            <a:r>
              <a:rPr lang="ru-RU" sz="3200" b="1" dirty="0"/>
              <a:t>5.   -</a:t>
            </a:r>
          </a:p>
          <a:p>
            <a:pPr marL="342900" indent="-342900"/>
            <a:r>
              <a:rPr lang="ru-RU" sz="3200" b="1" dirty="0"/>
              <a:t>6.   +</a:t>
            </a:r>
          </a:p>
          <a:p>
            <a:pPr marL="342900" indent="-342900"/>
            <a:r>
              <a:rPr lang="ru-RU" sz="3200" b="1" dirty="0"/>
              <a:t>7.   -</a:t>
            </a:r>
          </a:p>
          <a:p>
            <a:pPr marL="342900" indent="-342900"/>
            <a:r>
              <a:rPr lang="ru-RU" sz="3200" b="1" dirty="0"/>
              <a:t>8.   +</a:t>
            </a:r>
          </a:p>
          <a:p>
            <a:pPr marL="342900" indent="-342900"/>
            <a:r>
              <a:rPr lang="ru-RU" sz="3200" b="1" dirty="0"/>
              <a:t>9.   +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ПРОВЕРКА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6" descr="Рисунок3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77964"/>
            <a:ext cx="3254375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7"/>
            <a:ext cx="8028880" cy="3450696"/>
          </a:xfrm>
        </p:spPr>
        <p:txBody>
          <a:bodyPr/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По теме все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понятно</a:t>
            </a:r>
          </a:p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Были трудности</a:t>
            </a:r>
          </a:p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Было непонятно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</a:t>
            </a:r>
            <a:br>
              <a:rPr lang="ru-RU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" name="Picture 11" descr="j04357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104" y="188640"/>
            <a:ext cx="15030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7615448" y="2924944"/>
            <a:ext cx="792089" cy="756664"/>
          </a:xfrm>
          <a:prstGeom prst="flowChartProces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604636" y="3951622"/>
            <a:ext cx="792089" cy="756664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604635" y="5085184"/>
            <a:ext cx="792089" cy="75666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1700808"/>
            <a:ext cx="7452816" cy="4425355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   1</a:t>
            </a:r>
            <a:r>
              <a:rPr lang="ru-RU" sz="4000" b="1" dirty="0"/>
              <a:t>. Выписать 10  слов с разными приставками из учебника по чтению.</a:t>
            </a:r>
          </a:p>
          <a:p>
            <a:pPr marL="0" indent="0">
              <a:buNone/>
            </a:pPr>
            <a:r>
              <a:rPr lang="ru-RU" sz="4000" b="1" dirty="0" smtClean="0"/>
              <a:t>    2. </a:t>
            </a:r>
            <a:r>
              <a:rPr lang="ru-RU" sz="4000" b="1" dirty="0"/>
              <a:t>Выполнить  упр.5 на стр. 146</a:t>
            </a:r>
          </a:p>
          <a:p>
            <a:r>
              <a:rPr lang="ru-RU" sz="4000" b="1" dirty="0" smtClean="0"/>
              <a:t>3. </a:t>
            </a:r>
            <a:r>
              <a:rPr lang="ru-RU" sz="4000" b="1" dirty="0"/>
              <a:t>Сочинить сказку про </a:t>
            </a:r>
            <a:r>
              <a:rPr lang="ru-RU" sz="4000" b="1" dirty="0" smtClean="0"/>
              <a:t> приставки.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b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выбору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2132856"/>
            <a:ext cx="7156723" cy="403411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6000" dirty="0">
                <a:solidFill>
                  <a:srgbClr val="CC3300"/>
                </a:solidFill>
              </a:rPr>
              <a:t>Спасибо вам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6000" dirty="0">
                <a:solidFill>
                  <a:srgbClr val="CC3300"/>
                </a:solidFill>
              </a:rPr>
              <a:t>за работу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6000" dirty="0">
                <a:solidFill>
                  <a:srgbClr val="CC3300"/>
                </a:solidFill>
              </a:rPr>
              <a:t>на уроке!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500188" y="158750"/>
            <a:ext cx="7491412" cy="69850"/>
          </a:xfrm>
        </p:spPr>
        <p:txBody>
          <a:bodyPr>
            <a:normAutofit fontScale="90000"/>
          </a:bodyPr>
          <a:lstStyle/>
          <a:p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40520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596337" cy="432214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ru-RU" sz="6000" dirty="0" smtClean="0"/>
              <a:t>1. С.В</a:t>
            </a:r>
            <a:r>
              <a:rPr lang="ru-RU" sz="6000" dirty="0"/>
              <a:t>. Иванов, А.О. Евдокимова и др.,   Русский язык:  Учебник для 2 класса. Ч. 1. .  - М.: «</a:t>
            </a:r>
            <a:r>
              <a:rPr lang="ru-RU" sz="6000" dirty="0" err="1"/>
              <a:t>Вентана</a:t>
            </a:r>
            <a:r>
              <a:rPr lang="ru-RU" sz="6000" dirty="0"/>
              <a:t>-Граф», </a:t>
            </a:r>
            <a:r>
              <a:rPr lang="ru-RU" sz="6000" dirty="0" smtClean="0"/>
              <a:t>2014г.</a:t>
            </a:r>
            <a:endParaRPr lang="ru-RU" sz="60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6000" dirty="0"/>
              <a:t>2.В. В. Волина.   Учимся </a:t>
            </a:r>
            <a:r>
              <a:rPr lang="ru-RU" sz="6000" dirty="0" smtClean="0"/>
              <a:t>играя  </a:t>
            </a:r>
            <a:r>
              <a:rPr lang="ru-RU" sz="6000" dirty="0"/>
              <a:t>«Новая школа». </a:t>
            </a:r>
            <a:r>
              <a:rPr lang="ru-RU" sz="6000" dirty="0" smtClean="0"/>
              <a:t>М.  </a:t>
            </a:r>
            <a:r>
              <a:rPr lang="ru-RU" sz="6000" dirty="0"/>
              <a:t>1999г.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6000" dirty="0"/>
              <a:t>А. А. </a:t>
            </a:r>
            <a:r>
              <a:rPr lang="ru-RU" sz="6000" dirty="0" err="1"/>
              <a:t>Форощук</a:t>
            </a:r>
            <a:r>
              <a:rPr lang="ru-RU" sz="6000" dirty="0"/>
              <a:t>. Н. Е. </a:t>
            </a:r>
            <a:r>
              <a:rPr lang="ru-RU" sz="6000" dirty="0" err="1" smtClean="0"/>
              <a:t>Форощук</a:t>
            </a:r>
            <a:r>
              <a:rPr lang="ru-RU" sz="6000" dirty="0" smtClean="0"/>
              <a:t>. Русский </a:t>
            </a:r>
            <a:r>
              <a:rPr lang="ru-RU" sz="6000" dirty="0"/>
              <a:t>Язык (учебное пособие)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6600" dirty="0"/>
              <a:t>      «</a:t>
            </a:r>
            <a:r>
              <a:rPr lang="ru-RU" sz="6600" dirty="0" err="1"/>
              <a:t>Сталкер</a:t>
            </a:r>
            <a:r>
              <a:rPr lang="ru-RU" sz="6600" dirty="0"/>
              <a:t>» 1999г</a:t>
            </a:r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95536" y="158750"/>
            <a:ext cx="8596064" cy="1470050"/>
          </a:xfrm>
        </p:spPr>
        <p:txBody>
          <a:bodyPr>
            <a:normAutofit/>
          </a:bodyPr>
          <a:lstStyle/>
          <a:p>
            <a:r>
              <a:rPr lang="ru-RU" altLang="ru-RU" sz="4000" dirty="0" smtClean="0"/>
              <a:t>Литература</a:t>
            </a: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3018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льга Ивановна\Нижневартовск 1\Нижневарт. фото\image (11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080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412777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…   РОД</a:t>
            </a:r>
            <a:endParaRPr lang="ru-RU" sz="7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1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7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город     </a:t>
            </a:r>
          </a:p>
          <a:p>
            <a:pPr marL="0" indent="0">
              <a:buNone/>
            </a:pPr>
            <a:r>
              <a:rPr lang="ru-RU" sz="4000" b="1" dirty="0" smtClean="0"/>
              <a:t>                             город</a:t>
            </a:r>
          </a:p>
          <a:p>
            <a:pPr marL="0" indent="0">
              <a:buNone/>
            </a:pPr>
            <a:r>
              <a:rPr lang="ru-RU" sz="4000" b="1" dirty="0" smtClean="0"/>
              <a:t>                                                  </a:t>
            </a:r>
            <a:r>
              <a:rPr lang="ru-RU" sz="4000" b="1" dirty="0" err="1"/>
              <a:t>о</a:t>
            </a:r>
            <a:r>
              <a:rPr lang="ru-RU" sz="4000" b="1" dirty="0" err="1" smtClean="0"/>
              <a:t>к</a:t>
            </a:r>
            <a:endParaRPr lang="ru-RU" sz="4000" b="1" dirty="0" smtClean="0"/>
          </a:p>
          <a:p>
            <a:pPr marL="0" indent="0">
              <a:buNone/>
            </a:pPr>
            <a:r>
              <a:rPr lang="ru-RU" sz="4000" b="1" dirty="0" smtClean="0"/>
              <a:t>  при</a:t>
            </a:r>
          </a:p>
          <a:p>
            <a:pPr marL="0" indent="0">
              <a:buNone/>
            </a:pPr>
            <a:r>
              <a:rPr lang="ru-RU" sz="4000" b="1" dirty="0" smtClean="0"/>
              <a:t>                                                           город</a:t>
            </a:r>
          </a:p>
          <a:p>
            <a:pPr marL="0" indent="0">
              <a:buNone/>
            </a:pPr>
            <a:r>
              <a:rPr lang="ru-RU" sz="4000" b="1" dirty="0" smtClean="0"/>
              <a:t>       н</a:t>
            </a:r>
          </a:p>
          <a:p>
            <a:pPr marL="0" indent="0">
              <a:buNone/>
            </a:pPr>
            <a:r>
              <a:rPr lang="ru-RU" sz="4000" b="1" dirty="0" smtClean="0"/>
              <a:t>                          </a:t>
            </a:r>
            <a:r>
              <a:rPr lang="ru-RU" sz="4000" b="1" dirty="0" err="1" smtClean="0"/>
              <a:t>ый</a:t>
            </a:r>
            <a:r>
              <a:rPr lang="ru-RU" sz="4000" b="1" dirty="0" smtClean="0"/>
              <a:t>                   а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/>
          <a:lstStyle/>
          <a:p>
            <a:r>
              <a:rPr lang="ru-RU" dirty="0" smtClean="0"/>
              <a:t>Собери слова</a:t>
            </a:r>
            <a:endParaRPr lang="ru-RU" dirty="0"/>
          </a:p>
        </p:txBody>
      </p:sp>
      <p:pic>
        <p:nvPicPr>
          <p:cNvPr id="4" name="Picture 6" descr="Дети 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160587" cy="2376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691680" y="1628800"/>
            <a:ext cx="4032448" cy="4104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8024" y="2348880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331640" y="3681028"/>
            <a:ext cx="5328592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547664" y="4509120"/>
            <a:ext cx="511256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691680" y="5229200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71800" y="2113019"/>
            <a:ext cx="648072" cy="5974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653136"/>
            <a:ext cx="1440160" cy="73076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916832"/>
            <a:ext cx="7884864" cy="420933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663300"/>
                </a:solidFill>
                <a:latin typeface="Propisi" pitchFamily="2" charset="0"/>
              </a:rPr>
              <a:t> </a:t>
            </a:r>
            <a:r>
              <a:rPr lang="ru-RU" sz="7200" b="1" dirty="0" smtClean="0">
                <a:latin typeface="Propisi" pitchFamily="2" charset="0"/>
              </a:rPr>
              <a:t>города</a:t>
            </a:r>
          </a:p>
          <a:p>
            <a:pPr marL="0" indent="0">
              <a:buNone/>
            </a:pPr>
            <a:r>
              <a:rPr lang="ru-RU" sz="7200" b="1" dirty="0" smtClean="0">
                <a:latin typeface="Propisi" pitchFamily="2" charset="0"/>
              </a:rPr>
              <a:t>городок</a:t>
            </a:r>
          </a:p>
          <a:p>
            <a:pPr marL="0" indent="0">
              <a:buNone/>
            </a:pPr>
            <a:r>
              <a:rPr lang="ru-RU" sz="7200" b="1" dirty="0" smtClean="0">
                <a:latin typeface="Propisi" pitchFamily="2" charset="0"/>
              </a:rPr>
              <a:t>пригородный   </a:t>
            </a:r>
            <a:r>
              <a:rPr lang="ru-RU" sz="7200" b="1" dirty="0" smtClean="0">
                <a:solidFill>
                  <a:srgbClr val="663300"/>
                </a:solidFill>
                <a:latin typeface="Propisi" pitchFamily="2" charset="0"/>
              </a:rPr>
              <a:t>             </a:t>
            </a:r>
            <a:endParaRPr lang="ru-RU" sz="7200" b="1" dirty="0">
              <a:solidFill>
                <a:srgbClr val="663300"/>
              </a:solidFill>
              <a:latin typeface="Propisi" pitchFamily="2" charset="0"/>
            </a:endParaRPr>
          </a:p>
          <a:p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</a:t>
            </a:r>
            <a:endParaRPr lang="ru-RU" dirty="0"/>
          </a:p>
        </p:txBody>
      </p:sp>
      <p:sp>
        <p:nvSpPr>
          <p:cNvPr id="6" name="Дуга 5"/>
          <p:cNvSpPr/>
          <p:nvPr/>
        </p:nvSpPr>
        <p:spPr>
          <a:xfrm>
            <a:off x="683568" y="1772816"/>
            <a:ext cx="2088232" cy="576064"/>
          </a:xfrm>
          <a:prstGeom prst="arc">
            <a:avLst>
              <a:gd name="adj1" fmla="val 10601389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82007" y="3090339"/>
            <a:ext cx="2088232" cy="576064"/>
          </a:xfrm>
          <a:prstGeom prst="arc">
            <a:avLst>
              <a:gd name="adj1" fmla="val 10601389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2123728" y="4509120"/>
            <a:ext cx="2088232" cy="576064"/>
          </a:xfrm>
          <a:prstGeom prst="arc">
            <a:avLst>
              <a:gd name="adj1" fmla="val 10601389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3378371"/>
            <a:ext cx="648072" cy="5974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570239" y="3090339"/>
            <a:ext cx="597605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190419" y="4365104"/>
            <a:ext cx="298802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167844" y="3090339"/>
            <a:ext cx="468052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27984" y="4380843"/>
            <a:ext cx="36004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6"/>
          <p:cNvSpPr>
            <a:spLocks noChangeArrowheads="1"/>
          </p:cNvSpPr>
          <p:nvPr/>
        </p:nvSpPr>
        <p:spPr bwMode="auto">
          <a:xfrm>
            <a:off x="4029075" y="3244850"/>
            <a:ext cx="236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3071813" y="3357563"/>
            <a:ext cx="28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  </a:t>
            </a:r>
          </a:p>
        </p:txBody>
      </p:sp>
      <p:pic>
        <p:nvPicPr>
          <p:cNvPr id="9" name="Picture 4" descr="Peterson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2462"/>
            <a:ext cx="7632700" cy="6149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1899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700808"/>
            <a:ext cx="7812856" cy="489654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1. Что это?</a:t>
            </a:r>
          </a:p>
          <a:p>
            <a:r>
              <a:rPr lang="ru-RU" sz="4400" b="1" dirty="0" smtClean="0"/>
              <a:t>2</a:t>
            </a:r>
            <a:r>
              <a:rPr lang="ru-RU" sz="4400" b="1" dirty="0"/>
              <a:t>. Где находится?</a:t>
            </a:r>
          </a:p>
          <a:p>
            <a:r>
              <a:rPr lang="ru-RU" sz="4400" b="1" dirty="0"/>
              <a:t>3. Как обозначается?</a:t>
            </a:r>
          </a:p>
          <a:p>
            <a:r>
              <a:rPr lang="ru-RU" sz="4400" b="1" dirty="0"/>
              <a:t>4. Для чего служит?</a:t>
            </a:r>
          </a:p>
          <a:p>
            <a:r>
              <a:rPr lang="ru-RU" sz="4400" b="1" dirty="0"/>
              <a:t>5. Имеет ли значение?</a:t>
            </a:r>
          </a:p>
          <a:p>
            <a:r>
              <a:rPr lang="ru-RU" sz="4400" b="1" dirty="0"/>
              <a:t>6. Как найти?</a:t>
            </a:r>
          </a:p>
          <a:p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Ответим на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4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74" name="Group 2"/>
          <p:cNvGrpSpPr>
            <a:grpSpLocks/>
          </p:cNvGrpSpPr>
          <p:nvPr/>
        </p:nvGrpSpPr>
        <p:grpSpPr bwMode="auto">
          <a:xfrm>
            <a:off x="250825" y="549275"/>
            <a:ext cx="8713788" cy="5472113"/>
            <a:chOff x="113" y="346"/>
            <a:chExt cx="5534" cy="3538"/>
          </a:xfrm>
        </p:grpSpPr>
        <p:sp>
          <p:nvSpPr>
            <p:cNvPr id="207875" name="Oval 3"/>
            <p:cNvSpPr>
              <a:spLocks noChangeArrowheads="1"/>
            </p:cNvSpPr>
            <p:nvPr/>
          </p:nvSpPr>
          <p:spPr bwMode="auto">
            <a:xfrm>
              <a:off x="158" y="391"/>
              <a:ext cx="5444" cy="3447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76" name="Oval 4"/>
            <p:cNvSpPr>
              <a:spLocks noChangeArrowheads="1"/>
            </p:cNvSpPr>
            <p:nvPr/>
          </p:nvSpPr>
          <p:spPr bwMode="auto">
            <a:xfrm>
              <a:off x="385" y="618"/>
              <a:ext cx="4990" cy="2948"/>
            </a:xfrm>
            <a:prstGeom prst="ellips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77" name="Line 5"/>
            <p:cNvSpPr>
              <a:spLocks noChangeShapeType="1"/>
            </p:cNvSpPr>
            <p:nvPr/>
          </p:nvSpPr>
          <p:spPr bwMode="auto">
            <a:xfrm>
              <a:off x="2789" y="346"/>
              <a:ext cx="0" cy="3538"/>
            </a:xfrm>
            <a:prstGeom prst="line">
              <a:avLst/>
            </a:prstGeom>
            <a:noFill/>
            <a:ln w="76200">
              <a:solidFill>
                <a:srgbClr val="966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878" name="Line 6"/>
            <p:cNvSpPr>
              <a:spLocks noChangeShapeType="1"/>
            </p:cNvSpPr>
            <p:nvPr/>
          </p:nvSpPr>
          <p:spPr bwMode="auto">
            <a:xfrm>
              <a:off x="113" y="2115"/>
              <a:ext cx="5534" cy="0"/>
            </a:xfrm>
            <a:prstGeom prst="line">
              <a:avLst/>
            </a:prstGeom>
            <a:noFill/>
            <a:ln w="76200">
              <a:solidFill>
                <a:srgbClr val="966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879" name="AutoShape 7"/>
            <p:cNvSpPr>
              <a:spLocks noChangeArrowheads="1"/>
            </p:cNvSpPr>
            <p:nvPr/>
          </p:nvSpPr>
          <p:spPr bwMode="auto">
            <a:xfrm>
              <a:off x="748" y="1162"/>
              <a:ext cx="2041" cy="1859"/>
            </a:xfrm>
            <a:prstGeom prst="flowChartConnector">
              <a:avLst/>
            </a:prstGeom>
            <a:noFill/>
            <a:ln w="762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80" name="AutoShape 8"/>
            <p:cNvSpPr>
              <a:spLocks noChangeArrowheads="1"/>
            </p:cNvSpPr>
            <p:nvPr/>
          </p:nvSpPr>
          <p:spPr bwMode="auto">
            <a:xfrm>
              <a:off x="2789" y="1162"/>
              <a:ext cx="2041" cy="1859"/>
            </a:xfrm>
            <a:prstGeom prst="flowChartConnector">
              <a:avLst/>
            </a:prstGeom>
            <a:noFill/>
            <a:ln w="762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7881" name="Oval 9"/>
          <p:cNvSpPr>
            <a:spLocks noChangeArrowheads="1"/>
          </p:cNvSpPr>
          <p:nvPr/>
        </p:nvSpPr>
        <p:spPr bwMode="auto">
          <a:xfrm>
            <a:off x="539750" y="3141663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D60093"/>
              </a:solidFill>
            </a:endParaRPr>
          </a:p>
        </p:txBody>
      </p:sp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179388" y="3141663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D60093"/>
              </a:solidFill>
            </a:endParaRPr>
          </a:p>
        </p:txBody>
      </p:sp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179388" y="3141663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D60093"/>
              </a:solidFill>
            </a:endParaRPr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4356100" y="476250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D60093"/>
              </a:solidFill>
            </a:endParaRPr>
          </a:p>
        </p:txBody>
      </p:sp>
      <p:sp>
        <p:nvSpPr>
          <p:cNvPr id="207885" name="Oval 13"/>
          <p:cNvSpPr>
            <a:spLocks noChangeArrowheads="1"/>
          </p:cNvSpPr>
          <p:nvPr/>
        </p:nvSpPr>
        <p:spPr bwMode="auto">
          <a:xfrm>
            <a:off x="4356100" y="5734050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D60093"/>
              </a:solidFill>
            </a:endParaRPr>
          </a:p>
        </p:txBody>
      </p:sp>
      <p:sp>
        <p:nvSpPr>
          <p:cNvPr id="207887" name="Oval 15"/>
          <p:cNvSpPr>
            <a:spLocks noChangeArrowheads="1"/>
          </p:cNvSpPr>
          <p:nvPr/>
        </p:nvSpPr>
        <p:spPr bwMode="auto">
          <a:xfrm>
            <a:off x="1116013" y="3141663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D60093"/>
              </a:solidFill>
            </a:endParaRPr>
          </a:p>
        </p:txBody>
      </p:sp>
      <p:sp>
        <p:nvSpPr>
          <p:cNvPr id="207889" name="Oval 17"/>
          <p:cNvSpPr>
            <a:spLocks noChangeArrowheads="1"/>
          </p:cNvSpPr>
          <p:nvPr/>
        </p:nvSpPr>
        <p:spPr bwMode="auto">
          <a:xfrm>
            <a:off x="8675688" y="3141663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C -0.00104 -0.02083 0.00174 -0.03634 0.00347 -0.04884 C 0.00521 -0.06157 0.00747 -0.06574 0.01025 -0.07593 C 0.01302 -0.08681 0.01719 -0.1044 0.02066 -0.1132 C 0.02413 -0.12222 0.02795 -0.12153 0.03091 -0.1287 C 0.03386 -0.13657 0.03316 -0.14861 0.03785 -0.15648 C 0.04254 -0.16482 0.05018 -0.16782 0.05851 -0.1794 C 0.06684 -0.19097 0.07656 -0.21181 0.08785 -0.22546 C 0.09913 -0.23912 0.10972 -0.24931 0.12587 -0.2625 C 0.14202 -0.27546 0.16337 -0.29282 0.18438 -0.30579 C 0.20538 -0.31875 0.22934 -0.32986 0.25174 -0.34028 C 0.27396 -0.3507 0.29341 -0.36065 0.31893 -0.36782 C 0.34445 -0.375 0.37604 -0.38102 0.40504 -0.38403 C 0.43403 -0.38704 0.46771 -0.38634 0.49306 -0.38634 C 0.51841 -0.38634 0.53125 -0.3875 0.55677 -0.38403 C 0.58212 -0.38056 0.61025 -0.3794 0.64653 -0.36551 C 0.68281 -0.35162 0.73334 -0.33287 0.77413 -0.30116 C 0.81493 -0.26945 0.86406 -0.21806 0.89132 -0.17477 C 0.91858 -0.13171 0.92986 -0.07245 0.93785 -0.04144 C 0.94584 -0.01157 0.94045 -0.00949 0.93959 0.00903 C 0.93872 0.02708 0.93959 0.04097 0.93264 0.06667 C 0.9257 0.0919 0.91372 0.13356 0.89827 0.16296 C 0.88281 0.1919 0.86493 0.21551 0.83959 0.24074 C 0.81424 0.26597 0.78247 0.29398 0.74653 0.31458 C 0.71059 0.33472 0.6658 0.35046 0.62396 0.3625 C 0.58247 0.37523 0.52361 0.38518 0.49653 0.38773 C 0.46945 0.39074 0.47066 0.38148 0.46198 0.38102 C 0.4533 0.38055 0.45452 0.38518 0.44479 0.38565 C 0.43507 0.38611 0.41719 0.38727 0.40347 0.38565 C 0.38976 0.38403 0.3757 0.38009 0.36198 0.37639 C 0.34827 0.37268 0.33386 0.36852 0.32066 0.36505 C 0.30747 0.36134 0.29705 0.36088 0.28264 0.35579 C 0.26823 0.35046 0.25243 0.3419 0.23438 0.33264 C 0.21632 0.3243 0.1908 0.31389 0.17413 0.30324 C 0.15747 0.29236 0.14983 0.28264 0.13438 0.26852 C 0.11893 0.25463 0.09722 0.23981 0.08091 0.22014 C 0.06459 0.20069 0.04792 0.17338 0.03611 0.14907 C 0.02431 0.12477 0.0165 0.09907 0.01025 0.07315 C 0.004 0.04768 0.00104 0.02037 -2.22222E-6 7.40741E-7 Z " pathEditMode="relative" rAng="0" ptsTypes="aaaaaaaaaaaaaaaaaaaaaaaaaaaaaaaaaaaaaaa">
                                      <p:cBhvr>
                                        <p:cTn id="12" dur="30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0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-0.02292 0.00347 -0.04723 0.01042 -0.0713 C 0.01736 -0.09537 0.02882 -0.12338 0.04149 -0.14491 C 0.05417 -0.16644 0.06962 -0.18287 0.08628 -0.2 C 0.10295 -0.21713 0.12257 -0.23496 0.14149 -0.24838 C 0.16042 -0.26181 0.17535 -0.26899 0.2 -0.28056 C 0.22465 -0.29213 0.26163 -0.30903 0.28976 -0.31737 C 0.31788 -0.3257 0.34687 -0.32801 0.36892 -0.33102 C 0.39097 -0.33403 0.40347 -0.33519 0.4224 -0.33565 C 0.44132 -0.33612 0.45469 -0.33704 0.48281 -0.33334 C 0.51094 -0.32963 0.55625 -0.32385 0.59149 -0.31274 C 0.62674 -0.30162 0.66128 -0.28727 0.69479 -0.26667 C 0.7283 -0.24607 0.76684 -0.21852 0.79306 -0.18866 C 0.81927 -0.1588 0.83958 -0.11806 0.85174 -0.0875 C 0.86389 -0.05695 0.86597 -0.03287 0.86562 -0.00463 C 0.86528 0.02361 0.85955 0.05555 0.85 0.08263 C 0.84045 0.10972 0.82708 0.13333 0.80868 0.15856 C 0.79028 0.18379 0.76649 0.21342 0.73976 0.23449 C 0.71302 0.25555 0.67448 0.27268 0.64826 0.28495 C 0.62205 0.29722 0.61181 0.30069 0.58281 0.30787 C 0.55382 0.31504 0.50174 0.32592 0.47413 0.3287 C 0.44653 0.33148 0.43872 0.32453 0.41719 0.32407 C 0.39566 0.32361 0.37413 0.33055 0.34479 0.32638 C 0.31545 0.32222 0.27187 0.31041 0.24149 0.29884 C 0.21111 0.28726 0.18681 0.27338 0.16215 0.2574 C 0.1375 0.24143 0.11424 0.22384 0.09306 0.20231 C 0.07187 0.18078 0.04809 0.15138 0.03455 0.1287 C 0.02101 0.10601 0.01788 0.08819 0.01215 0.06666 C 0.00642 0.04513 0.00035 0.02291 0 0 Z " pathEditMode="relative" rAng="0" ptsTypes="aaaaaaaaaaaaaaaaaaaaaaaaaaaaa">
                                      <p:cBhvr>
                                        <p:cTn id="24" dur="3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0209 0.78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2.5E-6 -0.7768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3924 4.8148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715 0 " pathEditMode="relative" ptsTypes="AA">
                                      <p:cBhvr>
                                        <p:cTn id="72" dur="20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83" presetID="0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-0.0257 0.00278 -0.05024 0.00851 -0.0713 C 0.01424 -0.09237 0.02691 -0.11366 0.03438 -0.12662 C 0.04184 -0.13959 0.04393 -0.13889 0.05347 -0.14954 C 0.06302 -0.16019 0.07379 -0.17987 0.09132 -0.19098 C 0.10886 -0.20209 0.13733 -0.21274 0.15851 -0.21621 C 0.17952 -0.21968 0.20261 -0.21575 0.21875 -0.21158 C 0.23525 -0.20741 0.24323 -0.19977 0.25677 -0.19098 C 0.27032 -0.18218 0.28854 -0.17037 0.3 -0.1588 C 0.31146 -0.14723 0.31875 -0.13473 0.32587 -0.122 C 0.33299 -0.10926 0.3382 -0.1 0.34306 -0.08287 C 0.34792 -0.06575 0.35313 -0.0345 0.35504 -0.01852 C 0.35695 -0.00255 0.35295 -0.00162 0.35504 0.01365 C 0.35712 0.02893 0.36146 0.05601 0.36719 0.07338 C 0.37292 0.09074 0.38125 0.10416 0.38959 0.11713 C 0.39792 0.13009 0.404 0.13888 0.41719 0.15162 C 0.43021 0.16435 0.44827 0.18425 0.46875 0.19305 C 0.48959 0.20185 0.51875 0.20625 0.54115 0.20439 C 0.56354 0.20254 0.58542 0.19143 0.60347 0.18148 C 0.62153 0.17152 0.63733 0.15694 0.65 0.14467 C 0.66268 0.1324 0.67101 0.12314 0.67934 0.10787 C 0.68768 0.09259 0.69514 0.07199 0.7 0.05277 C 0.70486 0.03356 0.70851 0.01226 0.70851 -0.00695 C 0.70851 -0.02616 0.70486 -0.04399 0.7 -0.06227 C 0.69514 -0.08056 0.68941 -0.09908 0.67934 -0.11737 C 0.66927 -0.13565 0.65799 -0.15649 0.63959 -0.17246 C 0.62118 -0.18843 0.59271 -0.20741 0.56875 -0.21389 C 0.54514 -0.22037 0.51667 -0.21528 0.49636 -0.21158 C 0.47622 -0.20787 0.46094 -0.20024 0.44636 -0.19098 C 0.43195 -0.18172 0.42032 -0.17037 0.40851 -0.15649 C 0.39653 -0.1426 0.38507 -0.12801 0.37587 -0.10811 C 0.3665 -0.0882 0.3566 -0.05602 0.35347 -0.03681 C 0.35035 -0.0176 0.35712 -0.00394 0.35677 0.00671 C 0.35643 0.01736 0.35365 0.01643 0.35174 0.02754 C 0.34983 0.03865 0.34913 0.05925 0.34479 0.07338 C 0.34045 0.0875 0.33507 0.09838 0.32587 0.1125 C 0.31667 0.12662 0.30313 0.14675 0.28959 0.15856 C 0.27604 0.17037 0.26285 0.17731 0.24479 0.18379 C 0.22674 0.19027 0.19844 0.19606 0.18091 0.19768 C 0.16337 0.1993 0.154 0.19652 0.13959 0.19305 C 0.12518 0.18958 0.1092 0.18518 0.09479 0.17685 C 0.08038 0.16851 0.06667 0.1581 0.05347 0.14236 C 0.04028 0.12662 0.02413 0.10625 0.01545 0.08263 C 0.00677 0.05902 0.00122 0.02569 0 0 Z " pathEditMode="relative" rAng="0" ptsTypes="aaaaaaaaaaaaaaaaaaaaaaaaaaaaaaaaaaaaaaaaaaaa">
                                      <p:cBhvr>
                                        <p:cTn id="84" dur="30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1" grpId="0" animBg="1"/>
      <p:bldP spid="207881" grpId="1" animBg="1"/>
      <p:bldP spid="207881" grpId="2" animBg="1"/>
      <p:bldP spid="207882" grpId="0" animBg="1"/>
      <p:bldP spid="207882" grpId="1" animBg="1"/>
      <p:bldP spid="207882" grpId="2" animBg="1"/>
      <p:bldP spid="207883" grpId="0" animBg="1"/>
      <p:bldP spid="207883" grpId="1" animBg="1"/>
      <p:bldP spid="207883" grpId="2" animBg="1"/>
      <p:bldP spid="207884" grpId="0" animBg="1"/>
      <p:bldP spid="207884" grpId="1" animBg="1"/>
      <p:bldP spid="207884" grpId="2" animBg="1"/>
      <p:bldP spid="207885" grpId="0" animBg="1"/>
      <p:bldP spid="207885" grpId="1" animBg="1"/>
      <p:bldP spid="207885" grpId="2" animBg="1"/>
      <p:bldP spid="207887" grpId="0" animBg="1"/>
      <p:bldP spid="207887" grpId="1" animBg="1"/>
      <p:bldP spid="207887" grpId="2" animBg="1"/>
      <p:bldP spid="207889" grpId="0" animBg="1"/>
      <p:bldP spid="207889" grpId="1" animBg="1"/>
      <p:bldP spid="20788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паре</a:t>
            </a:r>
            <a:endParaRPr lang="ru-RU" dirty="0"/>
          </a:p>
        </p:txBody>
      </p:sp>
      <p:pic>
        <p:nvPicPr>
          <p:cNvPr id="4" name="Picture 5" descr="Изображение 0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37767"/>
            <a:ext cx="5472608" cy="39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281</TotalTime>
  <Words>567</Words>
  <Application>Microsoft Office PowerPoint</Application>
  <PresentationFormat>Экран (4:3)</PresentationFormat>
  <Paragraphs>123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 Урок русского языка  во 2 классе   </vt:lpstr>
      <vt:lpstr>Минутка чистописания</vt:lpstr>
      <vt:lpstr>Словарная работа</vt:lpstr>
      <vt:lpstr>Собери слова</vt:lpstr>
      <vt:lpstr>Проверь</vt:lpstr>
      <vt:lpstr>Презентация PowerPoint</vt:lpstr>
      <vt:lpstr>Ответим на вопросы</vt:lpstr>
      <vt:lpstr>Презентация PowerPoint</vt:lpstr>
      <vt:lpstr>Работа в паре</vt:lpstr>
      <vt:lpstr>Презентация PowerPoint</vt:lpstr>
      <vt:lpstr>Тема :Приставка как часть слова </vt:lpstr>
      <vt:lpstr>Тема :Приставка как часть слова </vt:lpstr>
      <vt:lpstr>Сказка о приставке</vt:lpstr>
      <vt:lpstr>Имеет ли значение приставка? </vt:lpstr>
      <vt:lpstr>Проверка</vt:lpstr>
      <vt:lpstr>Как в слове найти приставку? </vt:lpstr>
      <vt:lpstr>Алгоритм нахождения приставки. </vt:lpstr>
      <vt:lpstr>Презентация PowerPoint</vt:lpstr>
      <vt:lpstr>Презентация PowerPoint</vt:lpstr>
      <vt:lpstr>Ответим на вопросы</vt:lpstr>
      <vt:lpstr> Тест</vt:lpstr>
      <vt:lpstr> ПРОВЕРКА</vt:lpstr>
      <vt:lpstr>Рефлексия </vt:lpstr>
      <vt:lpstr> Домашнее задание по выбору </vt:lpstr>
      <vt:lpstr>Презентация PowerPoint</vt:lpstr>
      <vt:lpstr>Литература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vasya</dc:creator>
  <cp:lastModifiedBy>vasya</cp:lastModifiedBy>
  <cp:revision>24</cp:revision>
  <dcterms:created xsi:type="dcterms:W3CDTF">2015-01-12T15:40:00Z</dcterms:created>
  <dcterms:modified xsi:type="dcterms:W3CDTF">2015-01-17T07:00:15Z</dcterms:modified>
</cp:coreProperties>
</file>