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D9528-B3B9-4266-A760-A788F1D318A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79EF20-49DD-4356-B860-91DFA82893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D9528-B3B9-4266-A760-A788F1D318A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79EF20-49DD-4356-B860-91DFA8289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D9528-B3B9-4266-A760-A788F1D318A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79EF20-49DD-4356-B860-91DFA8289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D9528-B3B9-4266-A760-A788F1D318A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79EF20-49DD-4356-B860-91DFA8289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D9528-B3B9-4266-A760-A788F1D318A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79EF20-49DD-4356-B860-91DFA82893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D9528-B3B9-4266-A760-A788F1D318A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79EF20-49DD-4356-B860-91DFA8289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D9528-B3B9-4266-A760-A788F1D318A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79EF20-49DD-4356-B860-91DFA8289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D9528-B3B9-4266-A760-A788F1D318A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79EF20-49DD-4356-B860-91DFA8289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D9528-B3B9-4266-A760-A788F1D318A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79EF20-49DD-4356-B860-91DFA82893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D9528-B3B9-4266-A760-A788F1D318A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79EF20-49DD-4356-B860-91DFA8289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D9528-B3B9-4266-A760-A788F1D318A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79EF20-49DD-4356-B860-91DFA82893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7FD9528-B3B9-4266-A760-A788F1D318A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A79EF20-49DD-4356-B860-91DFA82893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8%D1%80%D0%BF%D0%B8%D1%87" TargetMode="External"/><Relationship Id="rId3" Type="http://schemas.openxmlformats.org/officeDocument/2006/relationships/hyperlink" Target="https://ru.wikipedia.org/wiki/%D0%A1%D1%82%D0%B5%D0%BD%D0%B0" TargetMode="External"/><Relationship Id="rId7" Type="http://schemas.openxmlformats.org/officeDocument/2006/relationships/hyperlink" Target="https://ru.wikipedia.org/wiki/%D0%93%D0%BB%D0%B8%D0%BD%D0%B0" TargetMode="External"/><Relationship Id="rId2" Type="http://schemas.openxmlformats.org/officeDocument/2006/relationships/hyperlink" Target="https://ru.wikipedia.org/wiki/%D0%96%D0%B8%D0%BB%D0%B8%D1%89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1%80%D0%B8%D1%80%D0%BE%D0%B4%D0%BD%D1%8B%D0%B9_%D0%BA%D0%B0%D0%BC%D0%B5%D0%BD%D1%8C" TargetMode="External"/><Relationship Id="rId5" Type="http://schemas.openxmlformats.org/officeDocument/2006/relationships/hyperlink" Target="https://ru.wikipedia.org/wiki/%D0%94%D1%80%D0%B5%D0%B2%D0%B5%D1%81%D0%B8%D0%BD%D0%B0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s://ru.wikipedia.org/wiki/%D0%9A%D1%80%D1%8B%D1%88%D0%B0" TargetMode="External"/><Relationship Id="rId9" Type="http://schemas.openxmlformats.org/officeDocument/2006/relationships/hyperlink" Target="https://ru.wikipedia.org/wiki/%D0%A8%D0%BA%D1%83%D1%80%D0%B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714356"/>
            <a:ext cx="7624786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68" y="3786190"/>
            <a:ext cx="1766870" cy="2459680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Выполнил: </a:t>
            </a:r>
          </a:p>
          <a:p>
            <a:r>
              <a:rPr lang="ru-RU" dirty="0" err="1" smtClean="0"/>
              <a:t>Темченко</a:t>
            </a:r>
            <a:r>
              <a:rPr lang="ru-RU" dirty="0" smtClean="0"/>
              <a:t> Сергей </a:t>
            </a:r>
          </a:p>
          <a:p>
            <a:r>
              <a:rPr lang="ru-RU" dirty="0" smtClean="0"/>
              <a:t>3 «в» класс</a:t>
            </a:r>
            <a:endParaRPr lang="ru-RU" dirty="0"/>
          </a:p>
        </p:txBody>
      </p:sp>
      <p:pic>
        <p:nvPicPr>
          <p:cNvPr id="2050" name="Picture 2" descr="Восточные славяне - 10 Августа 2010 - Коллекция презентаций 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59"/>
            <a:ext cx="6000792" cy="45005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65403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Первые письменные свидетельства о славянах.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928670"/>
            <a:ext cx="4075936" cy="578647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 К середине II тысячелетия до н.э. славяне выделяются из индоевропейской общности. Древнейшим известным местом обитания славян в Европе было нижнее и среднее течение Дуная. К началу I тысячелетия до н.э. </a:t>
            </a:r>
            <a:r>
              <a:rPr lang="ru-RU" sz="1400" dirty="0" smtClean="0"/>
              <a:t>славян </a:t>
            </a:r>
            <a:r>
              <a:rPr lang="ru-RU" sz="1400" dirty="0" smtClean="0"/>
              <a:t>на Дунае стали теснить другие народы. Славяне стали дробиться.</a:t>
            </a:r>
          </a:p>
          <a:p>
            <a:r>
              <a:rPr lang="ru-RU" sz="1400" dirty="0" smtClean="0"/>
              <a:t>Часть славян осталась в Европе. Позже они получат название </a:t>
            </a:r>
            <a:r>
              <a:rPr lang="ru-RU" sz="1400" i="1" dirty="0" smtClean="0"/>
              <a:t>южных славян</a:t>
            </a:r>
            <a:r>
              <a:rPr lang="ru-RU" sz="1400" dirty="0" smtClean="0"/>
              <a:t> (от них произойдут болгары, сербы, хорваты, словенцы, боснийцы, черногорцы).</a:t>
            </a:r>
          </a:p>
          <a:p>
            <a:r>
              <a:rPr lang="ru-RU" sz="1400" dirty="0" smtClean="0"/>
              <a:t>Другая часть славян переселилась севернее - </a:t>
            </a:r>
            <a:r>
              <a:rPr lang="ru-RU" sz="1400" i="1" dirty="0" smtClean="0"/>
              <a:t>западные славяне</a:t>
            </a:r>
            <a:r>
              <a:rPr lang="ru-RU" sz="1400" dirty="0" smtClean="0"/>
              <a:t> (чехи, поляки, словаки). Западные и южные славяне были покорены другими народами.</a:t>
            </a:r>
          </a:p>
          <a:p>
            <a:r>
              <a:rPr lang="ru-RU" sz="1400" dirty="0" smtClean="0"/>
              <a:t>Третья часть славян, как считают ученые, не захотела никому покоряться и двинулась на северо-восток, на Восточно-Европейскую равнину. Позже они получат название </a:t>
            </a:r>
            <a:r>
              <a:rPr lang="ru-RU" sz="1400" i="1" dirty="0" smtClean="0"/>
              <a:t>восточных славян</a:t>
            </a:r>
            <a:r>
              <a:rPr lang="ru-RU" sz="1400" dirty="0" smtClean="0"/>
              <a:t> (русские, украинцы, белорусы</a:t>
            </a:r>
            <a:r>
              <a:rPr lang="ru-RU" sz="1400" dirty="0" smtClean="0"/>
              <a:t>).</a:t>
            </a:r>
            <a:endParaRPr lang="ru-RU" sz="1400" dirty="0" smtClean="0"/>
          </a:p>
        </p:txBody>
      </p:sp>
      <p:pic>
        <p:nvPicPr>
          <p:cNvPr id="1026" name="Picture 2" descr="balty_slavjane: Море в русском фольклоре - воспоминание о Балтийской Прародине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3677919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Восточные славяне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928670"/>
            <a:ext cx="4004498" cy="564360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Предки русских, украинцев и белорусов в далеком прошлом составляли единый народ. Говорили они на одном – древнерусском – языке и назывались великороссами, малороссами и </a:t>
            </a:r>
            <a:r>
              <a:rPr lang="ru-RU" dirty="0" err="1" smtClean="0"/>
              <a:t>белороссами</a:t>
            </a:r>
            <a:r>
              <a:rPr lang="ru-RU" dirty="0" smtClean="0"/>
              <a:t> (последнее название произошло оттого, что в Белой Руси большинство людей отличались светлыми, белесыми, волосами и белой, ничем не крашенной, домотканой одеждой). Они знали, что принадлежат к родственным племенам, которые именовали себя славянами. Название свое славяне производили от «славы». Второе свое название – «</a:t>
            </a:r>
            <a:r>
              <a:rPr lang="ru-RU" dirty="0" err="1" smtClean="0"/>
              <a:t>словене</a:t>
            </a:r>
            <a:r>
              <a:rPr lang="ru-RU" dirty="0" smtClean="0"/>
              <a:t>» – объясняли они тем, что их следует считать «разумеющими слово», тех же, кто не понимал их языка, называли они немцами (от слова «немой»).</a:t>
            </a:r>
          </a:p>
          <a:p>
            <a:endParaRPr lang="ru-RU" dirty="0"/>
          </a:p>
        </p:txBody>
      </p:sp>
      <p:pic>
        <p:nvPicPr>
          <p:cNvPr id="15362" name="Picture 2" descr="Происхождение восточных славян Отечественная история 6 класс Наша Родина в древности :: Учёба-Легко.Р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35147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87968" y="1447800"/>
            <a:ext cx="45719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Арт-терапия древности. Тайна славянского костюма. Часть 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905805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Жилище древних славян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60" y="1500174"/>
            <a:ext cx="3000396" cy="514353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Во времена древнерусского государства главным видом жилища была </a:t>
            </a:r>
            <a:r>
              <a:rPr lang="ru-RU" b="1" i="1" dirty="0" smtClean="0"/>
              <a:t>полуземлянка</a:t>
            </a:r>
            <a:r>
              <a:rPr lang="ru-RU" dirty="0" smtClean="0"/>
              <a:t> </a:t>
            </a:r>
            <a:r>
              <a:rPr lang="ru-RU" dirty="0" smtClean="0"/>
              <a:t>— </a:t>
            </a:r>
            <a:r>
              <a:rPr lang="ru-RU" dirty="0" smtClean="0">
                <a:hlinkClick r:id="rId2" tooltip="Жилище"/>
              </a:rPr>
              <a:t>жилище</a:t>
            </a:r>
            <a:r>
              <a:rPr lang="ru-RU" dirty="0" smtClean="0"/>
              <a:t>, частично углублённое в землю, прямоугольной или округлой формы, </a:t>
            </a:r>
            <a:r>
              <a:rPr lang="ru-RU" dirty="0" smtClean="0">
                <a:hlinkClick r:id="rId3" tooltip="Стена"/>
              </a:rPr>
              <a:t>стены</a:t>
            </a:r>
            <a:r>
              <a:rPr lang="ru-RU" dirty="0" smtClean="0"/>
              <a:t> </a:t>
            </a:r>
            <a:r>
              <a:rPr lang="ru-RU" dirty="0" smtClean="0"/>
              <a:t>и </a:t>
            </a:r>
            <a:r>
              <a:rPr lang="ru-RU" dirty="0" smtClean="0">
                <a:hlinkClick r:id="rId4" tooltip="Крыша"/>
              </a:rPr>
              <a:t>крыша</a:t>
            </a:r>
            <a:r>
              <a:rPr lang="ru-RU" dirty="0" smtClean="0"/>
              <a:t> которого выступают над поверхностью земли. Основные строительные материалы при изготовлении — </a:t>
            </a:r>
            <a:r>
              <a:rPr lang="ru-RU" dirty="0" smtClean="0">
                <a:hlinkClick r:id="rId5" tooltip="Древесина"/>
              </a:rPr>
              <a:t>древесина</a:t>
            </a:r>
            <a:r>
              <a:rPr lang="ru-RU" dirty="0" smtClean="0"/>
              <a:t>, </a:t>
            </a:r>
            <a:r>
              <a:rPr lang="ru-RU" dirty="0" smtClean="0">
                <a:hlinkClick r:id="rId6" tooltip="Природный камень"/>
              </a:rPr>
              <a:t>камень</a:t>
            </a:r>
            <a:r>
              <a:rPr lang="ru-RU" dirty="0" smtClean="0"/>
              <a:t>, </a:t>
            </a:r>
            <a:r>
              <a:rPr lang="ru-RU" dirty="0" smtClean="0">
                <a:hlinkClick r:id="rId7" tooltip="Глина"/>
              </a:rPr>
              <a:t>глина</a:t>
            </a:r>
            <a:r>
              <a:rPr lang="ru-RU" dirty="0" smtClean="0"/>
              <a:t>, </a:t>
            </a:r>
            <a:r>
              <a:rPr lang="ru-RU" dirty="0" smtClean="0">
                <a:hlinkClick r:id="rId8" tooltip="Кирпич"/>
              </a:rPr>
              <a:t>кирпич</a:t>
            </a:r>
            <a:r>
              <a:rPr lang="ru-RU" dirty="0" smtClean="0"/>
              <a:t>-сырец, </a:t>
            </a:r>
            <a:r>
              <a:rPr lang="ru-RU" dirty="0" smtClean="0">
                <a:hlinkClick r:id="rId9" tooltip="Шкура"/>
              </a:rPr>
              <a:t>шкуры животных</a:t>
            </a:r>
            <a:r>
              <a:rPr lang="ru-RU" dirty="0" smtClean="0"/>
              <a:t>; крыша полуземлянки часто бывает покрыта </a:t>
            </a:r>
            <a:r>
              <a:rPr lang="ru-RU" dirty="0" smtClean="0"/>
              <a:t>землёй.</a:t>
            </a:r>
            <a:endParaRPr lang="ru-RU" dirty="0"/>
          </a:p>
        </p:txBody>
      </p:sp>
      <p:pic>
        <p:nvPicPr>
          <p:cNvPr id="20482" name="Picture 2" descr="Жилища древних славян - Картинка 3850/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2976" y="1643050"/>
            <a:ext cx="5081867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3971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Занятия восточных славян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4071942"/>
            <a:ext cx="7933588" cy="264320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Основным </a:t>
            </a:r>
            <a:r>
              <a:rPr lang="ru-RU" dirty="0" smtClean="0"/>
              <a:t>занятием восточнославянских племен было земледелие. Выращивали рожь, пшеницу, ячмень, просо, репу, капусту, свеклу, морковь, редьку, чеснок, и др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Помимо </a:t>
            </a:r>
            <a:r>
              <a:rPr lang="ru-RU" dirty="0" smtClean="0"/>
              <a:t>земледелия славяне занимались скотоводством (разводили крупный и мелкий рогатый скот, свиней, лошадей), рыболовством, охотой, бортничеством (сбором меда диких пчел</a:t>
            </a:r>
            <a:r>
              <a:rPr lang="ru-RU" dirty="0" smtClean="0"/>
              <a:t>).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Хозяйства </a:t>
            </a:r>
            <a:r>
              <a:rPr lang="ru-RU" dirty="0" smtClean="0"/>
              <a:t>крестьян и феодалов носили натуральный характер и не работали на рынок, обеспечивая только себя. Однако с появлением излишков появилась и возможность менять продукты земледелия на ремесленные товары.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 descr="Реферат на тему малые славянские наро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14356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Общины восточных славян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929066"/>
            <a:ext cx="7498080" cy="278608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Ведение хозяйства требовало значительных затрат труда. Трудоемкие работы были под силу большим коллективам. </a:t>
            </a:r>
            <a:br>
              <a:rPr lang="ru-RU" dirty="0" smtClean="0"/>
            </a:br>
            <a:r>
              <a:rPr lang="ru-RU" dirty="0" smtClean="0"/>
              <a:t>Поэтому в жизни славян имела большое значение община.</a:t>
            </a:r>
          </a:p>
          <a:p>
            <a:r>
              <a:rPr lang="ru-RU" dirty="0" smtClean="0"/>
              <a:t>Ко времени образования государства у восточных славян родовая община сменилась территориальной или соседской, объединявшей несколько семей. Община владела определенной территорией, общинные владения могли быть общественными и личными. В личной собственности общинника был дом с приусадебной землей, скотом, инвентарем. </a:t>
            </a:r>
            <a:r>
              <a:rPr lang="ru-RU" dirty="0" smtClean="0"/>
              <a:t>В общем </a:t>
            </a:r>
            <a:r>
              <a:rPr lang="ru-RU" dirty="0" smtClean="0"/>
              <a:t>пользовании были земля, луга, лесные угодья, водоемы и т.п. Пахотная земля и покосы делились между семьями</a:t>
            </a:r>
          </a:p>
          <a:p>
            <a:endParaRPr lang="ru-RU" dirty="0"/>
          </a:p>
        </p:txBody>
      </p:sp>
      <p:pic>
        <p:nvPicPr>
          <p:cNvPr id="17410" name="Picture 2" descr="&quot;Настоящие&quot; славяне на Ру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857232"/>
            <a:ext cx="5429288" cy="3110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Появление городов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214422"/>
            <a:ext cx="4433126" cy="542928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Появляются </a:t>
            </a:r>
            <a:r>
              <a:rPr lang="ru-RU" dirty="0" smtClean="0"/>
              <a:t>города – центры ремесла, торговли, феодальной власти и защиты от внешних врагов. Как правило, город </a:t>
            </a:r>
            <a:r>
              <a:rPr lang="ru-RU" dirty="0" smtClean="0"/>
              <a:t>строился </a:t>
            </a:r>
            <a:r>
              <a:rPr lang="ru-RU" dirty="0" smtClean="0"/>
              <a:t>в удобном месте, обычно на холме, у слияния двух рек. Центральная часть города называлась кремлем или детинцем. </a:t>
            </a:r>
            <a:r>
              <a:rPr lang="ru-RU" dirty="0" smtClean="0"/>
              <a:t>Там располагались </a:t>
            </a:r>
            <a:r>
              <a:rPr lang="ru-RU" dirty="0" smtClean="0"/>
              <a:t>дворы князей, феодалов, храмы и монастыри. Кремль защищался крепостными стенами, естественной и </a:t>
            </a:r>
            <a:r>
              <a:rPr lang="ru-RU" dirty="0" smtClean="0"/>
              <a:t>искусственной </a:t>
            </a:r>
            <a:r>
              <a:rPr lang="ru-RU" dirty="0" smtClean="0"/>
              <a:t>водной преградой. </a:t>
            </a:r>
            <a:r>
              <a:rPr lang="ru-RU" dirty="0" smtClean="0"/>
              <a:t>У крепостных </a:t>
            </a:r>
            <a:r>
              <a:rPr lang="ru-RU" dirty="0" smtClean="0"/>
              <a:t>стен располагался торг, у кремля селились ремесленники (посад). Районы, </a:t>
            </a:r>
            <a:r>
              <a:rPr lang="ru-RU" dirty="0" smtClean="0"/>
              <a:t>заселенные </a:t>
            </a:r>
            <a:r>
              <a:rPr lang="ru-RU" dirty="0" smtClean="0"/>
              <a:t>ремесленниками одной специальности, назывались слободами.</a:t>
            </a:r>
          </a:p>
          <a:p>
            <a:r>
              <a:rPr lang="ru-RU" dirty="0" smtClean="0"/>
              <a:t>Города строились на торговых путях. Был известен путь, связывающий Русь через систему </a:t>
            </a:r>
            <a:r>
              <a:rPr lang="ru-RU" dirty="0" smtClean="0"/>
              <a:t>северо-западных </a:t>
            </a:r>
            <a:r>
              <a:rPr lang="ru-RU" dirty="0" smtClean="0"/>
              <a:t>рек, волоков по Днепру вдоль Черного моря с Византией, и другой – </a:t>
            </a:r>
            <a:r>
              <a:rPr lang="ru-RU" dirty="0" smtClean="0"/>
              <a:t>волжский</a:t>
            </a:r>
            <a:r>
              <a:rPr lang="ru-RU" dirty="0" smtClean="0"/>
              <a:t>, ведущий на восток. Сухопутные дороги связывали Русь со странами Западной Европы. В </a:t>
            </a:r>
            <a:r>
              <a:rPr lang="ru-RU" dirty="0" smtClean="0"/>
              <a:t>IX в</a:t>
            </a:r>
            <a:r>
              <a:rPr lang="ru-RU" dirty="0" smtClean="0"/>
              <a:t>. на Руси насчитывалось до 24крупных городов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 descr="Уклад жизни на Ру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3653265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1447800"/>
            <a:ext cx="3290118" cy="4800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Во главе племенных союзов стояли военные вожди – князья. Их окружала бывшая родовая знать – "лучшие мужи". Жизненные вопросы решались на народных собраниях – вече. На случай войны собиралось </a:t>
            </a:r>
            <a:r>
              <a:rPr lang="ru-RU" dirty="0" err="1" smtClean="0"/>
              <a:t>общеплеменное</a:t>
            </a:r>
            <a:r>
              <a:rPr lang="ru-RU" dirty="0" smtClean="0"/>
              <a:t> ополчение (во главе – тысяцкие, сотские).</a:t>
            </a:r>
          </a:p>
          <a:p>
            <a:r>
              <a:rPr lang="ru-RU" dirty="0" smtClean="0"/>
              <a:t>Появляется </a:t>
            </a:r>
            <a:r>
              <a:rPr lang="ru-RU" dirty="0" smtClean="0"/>
              <a:t>особая военная организация – </a:t>
            </a:r>
            <a:r>
              <a:rPr lang="ru-RU" dirty="0" smtClean="0"/>
              <a:t>дружина. </a:t>
            </a:r>
            <a:r>
              <a:rPr lang="ru-RU" dirty="0" smtClean="0"/>
              <a:t>Дружина собирала с покоренных племен </a:t>
            </a:r>
            <a:r>
              <a:rPr lang="ru-RU" dirty="0" smtClean="0"/>
              <a:t>дань.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1506" name="Picture 2" descr="ArtRu.info - Illustrations - Kivshenko Aleksey Danilov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4667283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104</TotalTime>
  <Words>458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Первые письменные свидетельства о славянах.</vt:lpstr>
      <vt:lpstr>Восточные славяне</vt:lpstr>
      <vt:lpstr>Слайд 4</vt:lpstr>
      <vt:lpstr>Жилище древних славян</vt:lpstr>
      <vt:lpstr>Занятия восточных славян</vt:lpstr>
      <vt:lpstr>Общины восточных славян</vt:lpstr>
      <vt:lpstr>Появление городов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Восточно-славянские племена. Заро</dc:title>
  <dc:creator>Admin</dc:creator>
  <cp:lastModifiedBy>Admin</cp:lastModifiedBy>
  <cp:revision>13</cp:revision>
  <dcterms:created xsi:type="dcterms:W3CDTF">2015-02-23T12:05:59Z</dcterms:created>
  <dcterms:modified xsi:type="dcterms:W3CDTF">2015-03-02T03:29:33Z</dcterms:modified>
</cp:coreProperties>
</file>