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7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hape 2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endParaRPr noProof="0"/>
          </a:p>
        </p:txBody>
      </p:sp>
    </p:spTree>
    <p:extLst>
      <p:ext uri="{BB962C8B-B14F-4D97-AF65-F5344CB8AC3E}">
        <p14:creationId xmlns:p14="http://schemas.microsoft.com/office/powerpoint/2010/main" val="3442658550"/>
      </p:ext>
    </p:extLst>
  </p:cSld>
  <p:clrMap bg1="lt1" tx1="dk1" bg2="dk2" tx2="lt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hape 10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2" name="Shape 105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hape 15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1746" name="Shape 153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hape 158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3794" name="Shape 159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hape 110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0" name="Shape 111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hape 116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8" name="Shape 117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hape 12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6" name="Shape 123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128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4" name="Shape 129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hape 13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2" name="Shape 135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hape 140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0" name="Shape 141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hape 146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698" name="Shape 147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hape 146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698" name="Shape 147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4/3/2013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4/3/2013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4/3/2013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4/3/2013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4/3/2013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4/3/2013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w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ureworld.ru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zooclub.ru/" TargetMode="External"/><Relationship Id="rId4" Type="http://schemas.openxmlformats.org/officeDocument/2006/relationships/hyperlink" Target="http://www.ecosystema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hape 101"/>
          <p:cNvSpPr txBox="1">
            <a:spLocks noGrp="1"/>
          </p:cNvSpPr>
          <p:nvPr>
            <p:ph type="ctrTitle"/>
          </p:nvPr>
        </p:nvSpPr>
        <p:spPr>
          <a:xfrm>
            <a:off x="1766449" y="4197892"/>
            <a:ext cx="6858000" cy="1535364"/>
          </a:xfrm>
        </p:spPr>
        <p:txBody>
          <a:bodyPr tIns="45700" bIns="45700">
            <a:normAutofit/>
          </a:bodyPr>
          <a:lstStyle/>
          <a:p>
            <a:pPr algn="ctr" eaLnBrk="1" hangingPunct="1"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  <a:sym typeface="Arial" charset="0"/>
              </a:rPr>
              <a:t>Презентация 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  <a:sym typeface="Arial" charset="0"/>
              </a:rPr>
              <a:t>группы № 3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  <a:sym typeface="Arial" charset="0"/>
              </a:rPr>
              <a:t>«Скорпионы»</a:t>
            </a:r>
          </a:p>
        </p:txBody>
      </p:sp>
      <p:sp>
        <p:nvSpPr>
          <p:cNvPr id="14338" name="Shape 102"/>
          <p:cNvSpPr txBox="1">
            <a:spLocks noGrp="1"/>
          </p:cNvSpPr>
          <p:nvPr>
            <p:ph type="subTitle" idx="1"/>
          </p:nvPr>
        </p:nvSpPr>
        <p:spPr>
          <a:xfrm>
            <a:off x="1092931" y="1196752"/>
            <a:ext cx="7097216" cy="2088232"/>
          </a:xfrm>
        </p:spPr>
        <p:txBody>
          <a:bodyPr tIns="45700" bIns="45700"/>
          <a:lstStyle/>
          <a:p>
            <a:pPr eaLnBrk="1" hangingPunct="1">
              <a:buFontTx/>
              <a:buNone/>
            </a:pPr>
            <a:endParaRPr lang="ru-RU" dirty="0" smtClean="0">
              <a:solidFill>
                <a:srgbClr val="464653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1027" name="Picture 3" descr="C:\Users\ae-003\AppData\Local\Microsoft\Windows\Temporary Internet Files\Content.IE5\U6NDNF0I\MC900174821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6" y="0"/>
            <a:ext cx="2943840" cy="226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563" y="956839"/>
            <a:ext cx="5376937" cy="261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C:\Users\ae-003\AppData\Local\Microsoft\Windows\Temporary Internet Files\Content.IE5\LR3VL8MO\MC900299445[1].w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674" y="4197892"/>
            <a:ext cx="2411760" cy="266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hape 150"/>
          <p:cNvSpPr txBox="1">
            <a:spLocks noGrp="1"/>
          </p:cNvSpPr>
          <p:nvPr>
            <p:ph idx="1"/>
          </p:nvPr>
        </p:nvSpPr>
        <p:spPr/>
        <p:txBody>
          <a:bodyPr tIns="45700" bIns="45700"/>
          <a:lstStyle/>
          <a:p>
            <a:pPr marL="273050" indent="-196850" eaLnBrk="1" hangingPunct="1">
              <a:buFontTx/>
              <a:buChar char="•"/>
            </a:pPr>
            <a:r>
              <a:rPr lang="ru-RU" sz="4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Мы решили:</a:t>
            </a:r>
          </a:p>
          <a:p>
            <a:pPr marL="273050" indent="-196850" eaLnBrk="1" hangingPunct="1">
              <a:buFontTx/>
              <a:buChar char="•"/>
            </a:pPr>
            <a:r>
              <a:rPr lang="ru-RU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Животные должны уметь переносить жару, быстро бегать и маскироваться.</a:t>
            </a:r>
          </a:p>
          <a:p>
            <a:pPr marL="273050" indent="-196850" eaLnBrk="1" hangingPunct="1">
              <a:buFontTx/>
              <a:buChar char="•"/>
            </a:pPr>
            <a:r>
              <a:rPr lang="ru-RU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Растительность очень разрежена или полностью отсутствует, появляясь во время дождя.</a:t>
            </a:r>
          </a:p>
          <a:p>
            <a:pPr marL="273050" indent="-196850" eaLnBrk="1" hangingPunct="1">
              <a:buFontTx/>
              <a:buChar char="•"/>
            </a:pPr>
            <a:endParaRPr lang="ru-RU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0721" name="Shape 149"/>
          <p:cNvSpPr txBox="1">
            <a:spLocks noGrp="1"/>
          </p:cNvSpPr>
          <p:nvPr>
            <p:ph type="title"/>
          </p:nvPr>
        </p:nvSpPr>
        <p:spPr/>
        <p:txBody>
          <a:bodyPr tIns="45700" bIns="45700"/>
          <a:lstStyle/>
          <a:p>
            <a:pPr eaLnBrk="1" hangingPunct="1">
              <a:spcBef>
                <a:spcPct val="0"/>
              </a:spcBef>
              <a:buClr>
                <a:srgbClr val="464653"/>
              </a:buClr>
              <a:buSzPct val="25000"/>
            </a:pPr>
            <a:r>
              <a:rPr lang="ru-RU" smtClean="0">
                <a:solidFill>
                  <a:srgbClr val="464653"/>
                </a:solidFill>
                <a:latin typeface="Arial" charset="0"/>
                <a:cs typeface="Arial" charset="0"/>
              </a:rPr>
              <a:t>Выводы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hape 156"/>
          <p:cNvSpPr txBox="1">
            <a:spLocks noGrp="1"/>
          </p:cNvSpPr>
          <p:nvPr>
            <p:ph idx="1"/>
          </p:nvPr>
        </p:nvSpPr>
        <p:spPr/>
        <p:txBody>
          <a:bodyPr tIns="45700" bIns="45700"/>
          <a:lstStyle/>
          <a:p>
            <a:pPr marL="273050" indent="-196850" eaLnBrk="1" hangingPunct="1"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  <a:hlinkClick r:id="rId3"/>
              </a:rPr>
              <a:t>www.natureworld.ru</a:t>
            </a:r>
            <a:endParaRPr lang="en-US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273050" indent="-196850" eaLnBrk="1" hangingPunct="1"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  <a:hlinkClick r:id="rId4"/>
              </a:rPr>
              <a:t>www.ecosystema.ru</a:t>
            </a:r>
            <a:endParaRPr lang="en-US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273050" indent="-196850" eaLnBrk="1" hangingPunct="1"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  <a:hlinkClick r:id="rId5"/>
              </a:rPr>
              <a:t>www.zooclub.ru</a:t>
            </a:r>
            <a:endParaRPr lang="en-US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273050" indent="-196850" eaLnBrk="1" hangingPunct="1">
              <a:buFontTx/>
              <a:buChar char="•"/>
            </a:pPr>
            <a:r>
              <a:rPr lang="ru-RU" dirty="0">
                <a:solidFill>
                  <a:srgbClr val="000000"/>
                </a:solidFill>
                <a:latin typeface="Arial" charset="0"/>
                <a:cs typeface="Arial" charset="0"/>
              </a:rPr>
              <a:t>г</a:t>
            </a:r>
            <a:r>
              <a:rPr lang="ru-RU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еографический словарь</a:t>
            </a:r>
          </a:p>
          <a:p>
            <a:pPr marL="273050" indent="-196850" eaLnBrk="1" hangingPunct="1">
              <a:buFontTx/>
              <a:buChar char="•"/>
            </a:pPr>
            <a:r>
              <a:rPr lang="ru-RU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википедия</a:t>
            </a:r>
            <a:endParaRPr lang="ru-RU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2769" name="Shape 155"/>
          <p:cNvSpPr txBox="1">
            <a:spLocks noGrp="1"/>
          </p:cNvSpPr>
          <p:nvPr>
            <p:ph type="title"/>
          </p:nvPr>
        </p:nvSpPr>
        <p:spPr/>
        <p:txBody>
          <a:bodyPr tIns="45700" bIns="45700"/>
          <a:lstStyle/>
          <a:p>
            <a:pPr eaLnBrk="1" hangingPunct="1">
              <a:spcBef>
                <a:spcPct val="0"/>
              </a:spcBef>
              <a:buClr>
                <a:srgbClr val="464653"/>
              </a:buClr>
              <a:buSzPct val="25000"/>
            </a:pPr>
            <a:r>
              <a:rPr lang="ru-RU" smtClean="0">
                <a:solidFill>
                  <a:srgbClr val="464653"/>
                </a:solidFill>
                <a:latin typeface="Arial" charset="0"/>
                <a:cs typeface="Arial" charset="0"/>
              </a:rPr>
              <a:t>Информационные источники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hape 108"/>
          <p:cNvSpPr txBox="1">
            <a:spLocks noGrp="1"/>
          </p:cNvSpPr>
          <p:nvPr>
            <p:ph idx="1"/>
          </p:nvPr>
        </p:nvSpPr>
        <p:spPr/>
        <p:txBody>
          <a:bodyPr tIns="45700" bIns="45700"/>
          <a:lstStyle/>
          <a:p>
            <a:pPr marL="273050" indent="-196850" algn="ctr" eaLnBrk="1" hangingPunct="1">
              <a:buFontTx/>
              <a:buChar char="•"/>
            </a:pPr>
            <a:r>
              <a:rPr lang="ru-RU" sz="4400" b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Мы хотим знать:</a:t>
            </a:r>
          </a:p>
          <a:p>
            <a:pPr marL="273050" indent="-196850" algn="ctr" eaLnBrk="1" hangingPunct="1">
              <a:buFontTx/>
              <a:buChar char="•"/>
            </a:pPr>
            <a:r>
              <a:rPr lang="ru-RU" sz="4000" b="1" dirty="0" smtClean="0">
                <a:solidFill>
                  <a:srgbClr val="00B0F0"/>
                </a:solidFill>
                <a:latin typeface="Arial" charset="0"/>
                <a:cs typeface="Arial" charset="0"/>
              </a:rPr>
              <a:t>Как выживают растения и животные в условиях сильной жары</a:t>
            </a:r>
          </a:p>
          <a:p>
            <a:pPr marL="273050" indent="-196850" eaLnBrk="1" hangingPunct="1">
              <a:buFontTx/>
              <a:buChar char="•"/>
            </a:pPr>
            <a:endParaRPr lang="ru-RU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273050" indent="-196850" eaLnBrk="1" hangingPunct="1">
              <a:buFontTx/>
              <a:buChar char="•"/>
            </a:pPr>
            <a:endParaRPr lang="ru-RU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273050" indent="-196850" eaLnBrk="1" hangingPunct="1">
              <a:buFontTx/>
              <a:buChar char="•"/>
            </a:pPr>
            <a:endParaRPr lang="ru-RU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385" name="Shape 107"/>
          <p:cNvSpPr txBox="1">
            <a:spLocks noGrp="1"/>
          </p:cNvSpPr>
          <p:nvPr>
            <p:ph type="title"/>
          </p:nvPr>
        </p:nvSpPr>
        <p:spPr/>
        <p:txBody>
          <a:bodyPr tIns="45700" bIns="45700"/>
          <a:lstStyle/>
          <a:p>
            <a:pPr eaLnBrk="1" hangingPunct="1">
              <a:spcBef>
                <a:spcPct val="0"/>
              </a:spcBef>
              <a:buClr>
                <a:srgbClr val="464653"/>
              </a:buClr>
              <a:buSzPct val="25000"/>
            </a:pPr>
            <a:r>
              <a:rPr lang="ru-RU" dirty="0" smtClean="0">
                <a:solidFill>
                  <a:srgbClr val="464653"/>
                </a:solidFill>
                <a:latin typeface="Arial" charset="0"/>
                <a:cs typeface="Arial" charset="0"/>
              </a:rPr>
              <a:t>Актуальность</a:t>
            </a:r>
          </a:p>
        </p:txBody>
      </p:sp>
      <p:pic>
        <p:nvPicPr>
          <p:cNvPr id="3074" name="Picture 2" descr="C:\Users\ae-003\AppData\Local\Microsoft\Windows\Temporary Internet Files\Content.IE5\FO6GHF1H\MC900424484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764704"/>
            <a:ext cx="19558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uild="p"/>
      <p:bldP spid="1638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hape 114"/>
          <p:cNvSpPr txBox="1">
            <a:spLocks noGrp="1"/>
          </p:cNvSpPr>
          <p:nvPr>
            <p:ph idx="1"/>
          </p:nvPr>
        </p:nvSpPr>
        <p:spPr/>
        <p:txBody>
          <a:bodyPr tIns="45700" bIns="45700">
            <a:normAutofit/>
          </a:bodyPr>
          <a:lstStyle/>
          <a:p>
            <a:pPr marL="273050" indent="-196850" algn="ctr" eaLnBrk="1" hangingPunct="1">
              <a:buFontTx/>
              <a:buChar char="•"/>
            </a:pPr>
            <a:endParaRPr lang="ru-RU" sz="28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273050" indent="-196850" algn="ctr" eaLnBrk="1" hangingPunct="1">
              <a:buFontTx/>
              <a:buChar char="•"/>
            </a:pPr>
            <a:r>
              <a:rPr lang="ru-RU" sz="40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Наша цель:</a:t>
            </a:r>
          </a:p>
          <a:p>
            <a:pPr marL="273050" indent="-196850" algn="ctr" eaLnBrk="1" hangingPunct="1">
              <a:buFontTx/>
              <a:buChar char="•"/>
            </a:pPr>
            <a:r>
              <a:rPr lang="ru-RU" sz="40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Познакомиться с климатом природной зоной тропического пояса.</a:t>
            </a:r>
          </a:p>
          <a:p>
            <a:pPr marL="76200" indent="0" algn="ctr" eaLnBrk="1" hangingPunct="1">
              <a:buNone/>
            </a:pPr>
            <a:endParaRPr lang="ru-RU" sz="28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433" name="Shape 113"/>
          <p:cNvSpPr txBox="1">
            <a:spLocks noGrp="1"/>
          </p:cNvSpPr>
          <p:nvPr>
            <p:ph type="title"/>
          </p:nvPr>
        </p:nvSpPr>
        <p:spPr/>
        <p:txBody>
          <a:bodyPr tIns="45700" bIns="45700"/>
          <a:lstStyle/>
          <a:p>
            <a:pPr eaLnBrk="1" hangingPunct="1">
              <a:spcBef>
                <a:spcPct val="0"/>
              </a:spcBef>
              <a:buClr>
                <a:srgbClr val="464653"/>
              </a:buClr>
              <a:buSzPct val="25000"/>
            </a:pPr>
            <a:r>
              <a:rPr lang="ru-RU" dirty="0" smtClean="0">
                <a:solidFill>
                  <a:srgbClr val="464653"/>
                </a:solidFill>
                <a:latin typeface="Arial" charset="0"/>
                <a:cs typeface="Arial" charset="0"/>
              </a:rPr>
              <a:t>Цели, задачи</a:t>
            </a:r>
          </a:p>
        </p:txBody>
      </p:sp>
      <p:pic>
        <p:nvPicPr>
          <p:cNvPr id="2050" name="Picture 2" descr="C:\Users\ae-003\AppData\Local\Microsoft\Windows\Temporary Internet Files\Content.IE5\FO6GHF1H\MC900424484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412776"/>
            <a:ext cx="19558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hape 120"/>
          <p:cNvSpPr txBox="1">
            <a:spLocks noGrp="1"/>
          </p:cNvSpPr>
          <p:nvPr>
            <p:ph idx="1"/>
          </p:nvPr>
        </p:nvSpPr>
        <p:spPr/>
        <p:txBody>
          <a:bodyPr tIns="45700" bIns="45700">
            <a:normAutofit/>
          </a:bodyPr>
          <a:lstStyle/>
          <a:p>
            <a:pPr marL="273050" indent="-196850" algn="ctr" eaLnBrk="1" hangingPunct="1">
              <a:buFontTx/>
              <a:buChar char="•"/>
            </a:pPr>
            <a:r>
              <a:rPr lang="ru-RU" sz="40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Мы считаем:</a:t>
            </a:r>
          </a:p>
          <a:p>
            <a:pPr marL="273050" indent="-196850" algn="ctr" eaLnBrk="1" hangingPunct="1">
              <a:buFontTx/>
              <a:buChar char="•"/>
            </a:pPr>
            <a:r>
              <a:rPr lang="ru-RU" sz="40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Некоторые виды животных и растений могут жить в условиях тропической жары.</a:t>
            </a:r>
          </a:p>
        </p:txBody>
      </p:sp>
      <p:sp>
        <p:nvSpPr>
          <p:cNvPr id="20481" name="Shape 119"/>
          <p:cNvSpPr txBox="1">
            <a:spLocks noGrp="1"/>
          </p:cNvSpPr>
          <p:nvPr>
            <p:ph type="title"/>
          </p:nvPr>
        </p:nvSpPr>
        <p:spPr/>
        <p:txBody>
          <a:bodyPr tIns="45700" bIns="45700"/>
          <a:lstStyle/>
          <a:p>
            <a:pPr eaLnBrk="1" hangingPunct="1">
              <a:spcBef>
                <a:spcPct val="0"/>
              </a:spcBef>
              <a:buClr>
                <a:srgbClr val="464653"/>
              </a:buClr>
              <a:buSzPct val="25000"/>
            </a:pPr>
            <a:r>
              <a:rPr lang="ru-RU" smtClean="0">
                <a:solidFill>
                  <a:srgbClr val="464653"/>
                </a:solidFill>
                <a:latin typeface="Arial" charset="0"/>
                <a:cs typeface="Arial" charset="0"/>
              </a:rPr>
              <a:t>Гипотеза</a:t>
            </a:r>
          </a:p>
        </p:txBody>
      </p:sp>
      <p:pic>
        <p:nvPicPr>
          <p:cNvPr id="4099" name="Picture 3" descr="C:\Users\ae-003\AppData\Local\Microsoft\Windows\Temporary Internet Files\Content.IE5\U6NDNF0I\MP90017903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" y="4236073"/>
            <a:ext cx="1656184" cy="262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e-003\AppData\Local\Microsoft\Windows\Temporary Internet Files\Content.IE5\U6NDNF0I\MM900282881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098" y="5301209"/>
            <a:ext cx="1992693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hape 126"/>
          <p:cNvSpPr txBox="1">
            <a:spLocks noGrp="1"/>
          </p:cNvSpPr>
          <p:nvPr>
            <p:ph idx="1"/>
          </p:nvPr>
        </p:nvSpPr>
        <p:spPr/>
        <p:txBody>
          <a:bodyPr tIns="45700" bIns="45700">
            <a:normAutofit fontScale="85000" lnSpcReduction="10000"/>
          </a:bodyPr>
          <a:lstStyle/>
          <a:p>
            <a:pPr marL="76200" indent="0" algn="ctr" eaLnBrk="1" hangingPunct="1">
              <a:buNone/>
            </a:pPr>
            <a:r>
              <a:rPr lang="ru-RU" sz="4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ОТПРАВЛЯЕМСЯ В ЗОНУ ТРОПИЧЕСКОГО ПОЯСА</a:t>
            </a:r>
          </a:p>
          <a:p>
            <a:pPr marL="76200" indent="0" algn="ctr" eaLnBrk="1" hangingPunct="1"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1.Зона тропических пустынь.</a:t>
            </a:r>
          </a:p>
          <a:p>
            <a:pPr marL="76200" indent="0" algn="ctr" eaLnBrk="1" hangingPunct="1"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2. Зона саванн</a:t>
            </a:r>
          </a:p>
          <a:p>
            <a:pPr marL="76200" indent="0" algn="ctr" eaLnBrk="1" hangingPunct="1"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3. Тропические леса. </a:t>
            </a:r>
          </a:p>
        </p:txBody>
      </p:sp>
      <p:sp>
        <p:nvSpPr>
          <p:cNvPr id="22529" name="Shape 125"/>
          <p:cNvSpPr txBox="1">
            <a:spLocks noGrp="1"/>
          </p:cNvSpPr>
          <p:nvPr>
            <p:ph type="title"/>
          </p:nvPr>
        </p:nvSpPr>
        <p:spPr/>
        <p:txBody>
          <a:bodyPr tIns="45700" bIns="45700"/>
          <a:lstStyle/>
          <a:p>
            <a:pPr eaLnBrk="1" hangingPunct="1">
              <a:spcBef>
                <a:spcPct val="0"/>
              </a:spcBef>
              <a:buClr>
                <a:srgbClr val="464653"/>
              </a:buClr>
              <a:buSzPct val="25000"/>
            </a:pPr>
            <a:r>
              <a:rPr lang="ru-RU" smtClean="0">
                <a:solidFill>
                  <a:srgbClr val="464653"/>
                </a:solidFill>
                <a:latin typeface="Arial" charset="0"/>
                <a:cs typeface="Arial" charset="0"/>
              </a:rPr>
              <a:t>Объект исследования</a:t>
            </a:r>
          </a:p>
        </p:txBody>
      </p:sp>
      <p:pic>
        <p:nvPicPr>
          <p:cNvPr id="5122" name="Picture 2" descr="C:\Users\ae-003\AppData\Local\Microsoft\Windows\Temporary Internet Files\Content.IE5\QEZJAPLO\MP900390495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408" y="4423525"/>
            <a:ext cx="1736592" cy="243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hape 132"/>
          <p:cNvSpPr txBox="1">
            <a:spLocks noGrp="1"/>
          </p:cNvSpPr>
          <p:nvPr>
            <p:ph idx="1"/>
          </p:nvPr>
        </p:nvSpPr>
        <p:spPr/>
        <p:txBody>
          <a:bodyPr tIns="45700" bIns="45700"/>
          <a:lstStyle/>
          <a:p>
            <a:pPr marL="273050" indent="-196850" eaLnBrk="1" hangingPunct="1">
              <a:buFontTx/>
              <a:buChar char="•"/>
            </a:pPr>
            <a:r>
              <a:rPr lang="ru-RU" sz="3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1) Находим нужную информацию</a:t>
            </a:r>
            <a:r>
              <a:rPr lang="ru-RU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!</a:t>
            </a:r>
          </a:p>
          <a:p>
            <a:pPr marL="273050" indent="-196850" eaLnBrk="1" hangingPunct="1">
              <a:buFontTx/>
              <a:buChar char="•"/>
            </a:pPr>
            <a:r>
              <a:rPr lang="ru-RU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</a:p>
          <a:p>
            <a:pPr marL="273050" indent="-196850" eaLnBrk="1" hangingPunct="1">
              <a:buFontTx/>
              <a:buChar char="•"/>
            </a:pPr>
            <a:endParaRPr lang="ru-RU" sz="32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273050" indent="-196850" eaLnBrk="1" hangingPunct="1">
              <a:buFontTx/>
              <a:buChar char="•"/>
            </a:pPr>
            <a:r>
              <a:rPr lang="ru-RU" sz="3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2)  Наблюдаем!</a:t>
            </a:r>
          </a:p>
        </p:txBody>
      </p:sp>
      <p:sp>
        <p:nvSpPr>
          <p:cNvPr id="24577" name="Shape 131"/>
          <p:cNvSpPr txBox="1">
            <a:spLocks noGrp="1"/>
          </p:cNvSpPr>
          <p:nvPr>
            <p:ph type="title"/>
          </p:nvPr>
        </p:nvSpPr>
        <p:spPr/>
        <p:txBody>
          <a:bodyPr tIns="45700" bIns="45700"/>
          <a:lstStyle/>
          <a:p>
            <a:pPr eaLnBrk="1" hangingPunct="1">
              <a:spcBef>
                <a:spcPct val="0"/>
              </a:spcBef>
              <a:buClr>
                <a:srgbClr val="464653"/>
              </a:buClr>
              <a:buSzPct val="25000"/>
            </a:pPr>
            <a:r>
              <a:rPr lang="ru-RU" smtClean="0">
                <a:solidFill>
                  <a:srgbClr val="464653"/>
                </a:solidFill>
                <a:latin typeface="Arial" charset="0"/>
                <a:cs typeface="Arial" charset="0"/>
              </a:rPr>
              <a:t>Методы исследования</a:t>
            </a:r>
          </a:p>
        </p:txBody>
      </p:sp>
      <p:pic>
        <p:nvPicPr>
          <p:cNvPr id="6148" name="Picture 4" descr="C:\Users\ae-003\AppData\Local\Microsoft\Windows\Temporary Internet Files\Content.IE5\FO6GHF1H\MP90044829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3140968"/>
            <a:ext cx="1584176" cy="238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ae-003\AppData\Local\Microsoft\Windows\Temporary Internet Files\Content.IE5\U6NDNF0I\MP900399221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809728"/>
            <a:ext cx="2048272" cy="20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hape 138"/>
          <p:cNvSpPr txBox="1">
            <a:spLocks noGrp="1"/>
          </p:cNvSpPr>
          <p:nvPr>
            <p:ph idx="1"/>
          </p:nvPr>
        </p:nvSpPr>
        <p:spPr/>
        <p:txBody>
          <a:bodyPr tIns="45700" bIns="45700"/>
          <a:lstStyle/>
          <a:p>
            <a:pPr marL="273050" indent="-196850" eaLnBrk="1" hangingPunct="1">
              <a:buFontTx/>
              <a:buChar char="•"/>
            </a:pPr>
            <a:r>
              <a:rPr lang="ru-RU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Сначала мы разделили роли в группе.</a:t>
            </a:r>
          </a:p>
          <a:p>
            <a:pPr marL="273050" indent="-196850" eaLnBrk="1" hangingPunct="1">
              <a:buFontTx/>
              <a:buChar char="•"/>
            </a:pPr>
            <a:r>
              <a:rPr lang="ru-RU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Стали продумывать задания.</a:t>
            </a:r>
          </a:p>
          <a:p>
            <a:pPr marL="273050" indent="-196850" eaLnBrk="1" hangingPunct="1">
              <a:buFontTx/>
              <a:buChar char="•"/>
            </a:pPr>
            <a:r>
              <a:rPr lang="ru-RU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Мы собирали информацию.</a:t>
            </a:r>
          </a:p>
          <a:p>
            <a:pPr marL="273050" indent="-196850" eaLnBrk="1" hangingPunct="1">
              <a:buFontTx/>
              <a:buChar char="•"/>
            </a:pPr>
            <a:r>
              <a:rPr lang="ru-RU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Наша информация оказалась разной!!!</a:t>
            </a:r>
          </a:p>
          <a:p>
            <a:pPr marL="273050" indent="-196850" eaLnBrk="1" hangingPunct="1">
              <a:buFontTx/>
              <a:buChar char="•"/>
            </a:pPr>
            <a:r>
              <a:rPr lang="ru-RU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Теперь можно составлять презентацию!</a:t>
            </a:r>
          </a:p>
          <a:p>
            <a:pPr marL="273050" indent="-196850" eaLnBrk="1" hangingPunct="1">
              <a:buFontTx/>
              <a:buChar char="•"/>
            </a:pPr>
            <a:endParaRPr lang="ru-RU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6625" name="Shape 137"/>
          <p:cNvSpPr txBox="1">
            <a:spLocks noGrp="1"/>
          </p:cNvSpPr>
          <p:nvPr>
            <p:ph type="title"/>
          </p:nvPr>
        </p:nvSpPr>
        <p:spPr/>
        <p:txBody>
          <a:bodyPr tIns="45700" bIns="45700"/>
          <a:lstStyle/>
          <a:p>
            <a:pPr eaLnBrk="1" hangingPunct="1">
              <a:spcBef>
                <a:spcPct val="0"/>
              </a:spcBef>
              <a:buClr>
                <a:srgbClr val="464653"/>
              </a:buClr>
              <a:buSzPct val="25000"/>
            </a:pPr>
            <a:r>
              <a:rPr lang="ru-RU" smtClean="0">
                <a:solidFill>
                  <a:srgbClr val="464653"/>
                </a:solidFill>
                <a:latin typeface="Arial" charset="0"/>
                <a:cs typeface="Arial" charset="0"/>
              </a:rPr>
              <a:t>Ход работы</a:t>
            </a:r>
          </a:p>
        </p:txBody>
      </p:sp>
      <p:pic>
        <p:nvPicPr>
          <p:cNvPr id="7170" name="Picture 2" descr="C:\Users\ae-003\AppData\Local\Microsoft\Windows\Temporary Internet Files\Content.IE5\FO6GHF1H\MP90043084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564904"/>
            <a:ext cx="1691680" cy="124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e-003\AppData\Local\Microsoft\Windows\Temporary Internet Files\Content.IE5\LR3VL8MO\MC900423157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050" y="4797152"/>
            <a:ext cx="1827886" cy="182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hape 144"/>
          <p:cNvSpPr txBox="1">
            <a:spLocks noGrp="1"/>
          </p:cNvSpPr>
          <p:nvPr>
            <p:ph idx="1"/>
          </p:nvPr>
        </p:nvSpPr>
        <p:spPr>
          <a:xfrm>
            <a:off x="872067" y="1844824"/>
            <a:ext cx="7408333" cy="4281339"/>
          </a:xfrm>
        </p:spPr>
        <p:txBody>
          <a:bodyPr tIns="45700" bIns="45700"/>
          <a:lstStyle/>
          <a:p>
            <a:pPr marL="76200" indent="0" eaLnBrk="1" hangingPunct="1">
              <a:buNone/>
            </a:pPr>
            <a:r>
              <a:rPr lang="ru-RU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Мы выяснили:</a:t>
            </a:r>
          </a:p>
          <a:p>
            <a:pPr marL="533400" indent="-457200" eaLnBrk="1" hangingPunct="1">
              <a:buAutoNum type="arabicParenR"/>
            </a:pPr>
            <a:r>
              <a:rPr lang="ru-RU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В тропическом поясе солнце поднимается высоко и летом и зимой.</a:t>
            </a:r>
          </a:p>
          <a:p>
            <a:pPr marL="533400" indent="-457200" eaLnBrk="1" hangingPunct="1">
              <a:buAutoNum type="arabicParenR"/>
            </a:pPr>
            <a:r>
              <a:rPr lang="ru-RU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Зима в тропическом поясе такая же жаркая, как и лето.</a:t>
            </a:r>
          </a:p>
          <a:p>
            <a:pPr marL="533400" indent="-457200" eaLnBrk="1" hangingPunct="1">
              <a:buAutoNum type="arabicParenR"/>
            </a:pPr>
            <a:r>
              <a:rPr lang="ru-RU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Животные приспосабливаются к такой жизни по – разному.</a:t>
            </a:r>
          </a:p>
          <a:p>
            <a:pPr marL="533400" indent="-457200" eaLnBrk="1" hangingPunct="1">
              <a:buAutoNum type="arabicParenR"/>
            </a:pPr>
            <a:r>
              <a:rPr lang="ru-RU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Растения очень хорошо умеют доставать, запасать и экономить или пить «соленую» воду.</a:t>
            </a:r>
          </a:p>
          <a:p>
            <a:pPr marL="76200" indent="0" eaLnBrk="1" hangingPunct="1">
              <a:buNone/>
            </a:pPr>
            <a:endParaRPr lang="ru-RU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673" name="Shape 143"/>
          <p:cNvSpPr txBox="1">
            <a:spLocks noGrp="1"/>
          </p:cNvSpPr>
          <p:nvPr>
            <p:ph type="title"/>
          </p:nvPr>
        </p:nvSpPr>
        <p:spPr/>
        <p:txBody>
          <a:bodyPr tIns="45700" bIns="45700"/>
          <a:lstStyle/>
          <a:p>
            <a:pPr eaLnBrk="1" hangingPunct="1">
              <a:spcBef>
                <a:spcPct val="0"/>
              </a:spcBef>
              <a:buClr>
                <a:srgbClr val="464653"/>
              </a:buClr>
              <a:buSzPct val="25000"/>
            </a:pPr>
            <a:r>
              <a:rPr lang="ru-RU" smtClean="0">
                <a:solidFill>
                  <a:srgbClr val="464653"/>
                </a:solidFill>
                <a:latin typeface="Arial" charset="0"/>
                <a:cs typeface="Arial" charset="0"/>
              </a:rPr>
              <a:t>Наши результаты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hape 143"/>
          <p:cNvSpPr txBox="1">
            <a:spLocks noGrp="1"/>
          </p:cNvSpPr>
          <p:nvPr>
            <p:ph type="title"/>
          </p:nvPr>
        </p:nvSpPr>
        <p:spPr/>
        <p:txBody>
          <a:bodyPr tIns="45700" bIns="45700"/>
          <a:lstStyle/>
          <a:p>
            <a:pPr eaLnBrk="1" hangingPunct="1">
              <a:spcBef>
                <a:spcPct val="0"/>
              </a:spcBef>
              <a:buClr>
                <a:srgbClr val="464653"/>
              </a:buClr>
              <a:buSzPct val="25000"/>
            </a:pPr>
            <a:r>
              <a:rPr lang="ru-RU" smtClean="0">
                <a:solidFill>
                  <a:srgbClr val="464653"/>
                </a:solidFill>
                <a:latin typeface="Arial" charset="0"/>
                <a:cs typeface="Arial" charset="0"/>
              </a:rPr>
              <a:t>Наши результаты</a:t>
            </a:r>
          </a:p>
        </p:txBody>
      </p:sp>
      <p:pic>
        <p:nvPicPr>
          <p:cNvPr id="8194" name="Picture 2" descr="C:\Users\ae-003\AppData\Local\Microsoft\Windows\Temporary Internet Files\Content.IE5\FO6GHF1H\MP90028912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08921"/>
            <a:ext cx="104819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e-003\AppData\Local\Microsoft\Windows\Temporary Internet Files\Content.IE5\LR3VL8MO\MP900178699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566" y="2708921"/>
            <a:ext cx="1828800" cy="122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ae-003\AppData\Local\Microsoft\Windows\Temporary Internet Files\Content.IE5\FO6GHF1H\MP900386324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708921"/>
            <a:ext cx="1642104" cy="348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ae-003\AppData\Local\Microsoft\Windows\Temporary Internet Files\Content.IE5\LR3VL8MO\MP900444864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056" y="3734639"/>
            <a:ext cx="1902336" cy="246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ae-003\AppData\Local\Microsoft\Windows\Temporary Internet Files\Content.IE5\FO6GHF1H\MP900427751[1]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63584"/>
            <a:ext cx="1901949" cy="279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C:\Users\ae-003\AppData\Local\Microsoft\Windows\Temporary Internet Files\Content.IE5\U6NDNF0I\MP900406858[1]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540" y="4182442"/>
            <a:ext cx="2835515" cy="237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C:\Users\ae-003\AppData\Local\Microsoft\Windows\Temporary Internet Files\Content.IE5\QEZJAPLO\MP900406600[1].jpg"/>
          <p:cNvPicPr>
            <a:picLocks noGrp="1" noChangeAspect="1" noChangeArrowheads="1"/>
          </p:cNvPicPr>
          <p:nvPr>
            <p:ph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366" y="2708921"/>
            <a:ext cx="1180666" cy="177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C:\Users\ae-003\AppData\Local\Microsoft\Windows\Temporary Internet Files\Content.IE5\U6NDNF0I\MP900289871[1]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991" y="2530090"/>
            <a:ext cx="1858128" cy="280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779251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181</TotalTime>
  <Words>196</Words>
  <Application>Microsoft Office PowerPoint</Application>
  <PresentationFormat>Экран (4:3)</PresentationFormat>
  <Paragraphs>45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Презентация  группы № 3 «Скорпионы»</vt:lpstr>
      <vt:lpstr>Актуальность</vt:lpstr>
      <vt:lpstr>Цели, задачи</vt:lpstr>
      <vt:lpstr>Гипотеза</vt:lpstr>
      <vt:lpstr>Объект исследования</vt:lpstr>
      <vt:lpstr>Методы исследования</vt:lpstr>
      <vt:lpstr>Ход работы</vt:lpstr>
      <vt:lpstr>Наши результаты</vt:lpstr>
      <vt:lpstr>Наши результаты</vt:lpstr>
      <vt:lpstr>Выводы</vt:lpstr>
      <vt:lpstr>Информационные 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Жизнь растений и животных  тропического пояса</dc:title>
  <cp:lastModifiedBy>ae-003</cp:lastModifiedBy>
  <cp:revision>23</cp:revision>
  <dcterms:modified xsi:type="dcterms:W3CDTF">2013-04-03T08:21:08Z</dcterms:modified>
</cp:coreProperties>
</file>