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9"/>
  </p:notesMasterIdLst>
  <p:sldIdLst>
    <p:sldId id="268" r:id="rId2"/>
    <p:sldId id="269" r:id="rId3"/>
    <p:sldId id="270" r:id="rId4"/>
    <p:sldId id="271" r:id="rId5"/>
    <p:sldId id="272" r:id="rId6"/>
    <p:sldId id="273" r:id="rId7"/>
    <p:sldId id="274" r:id="rId8"/>
    <p:sldId id="275" r:id="rId9"/>
    <p:sldId id="276" r:id="rId10"/>
    <p:sldId id="277" r:id="rId11"/>
    <p:sldId id="283" r:id="rId12"/>
    <p:sldId id="296" r:id="rId13"/>
    <p:sldId id="291" r:id="rId14"/>
    <p:sldId id="292" r:id="rId15"/>
    <p:sldId id="293" r:id="rId16"/>
    <p:sldId id="294" r:id="rId17"/>
    <p:sldId id="295" r:id="rId1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D058C2"/>
    <a:srgbClr val="FF0000"/>
    <a:srgbClr val="0000FF"/>
    <a:srgbClr val="E20202"/>
    <a:srgbClr val="001A2E"/>
    <a:srgbClr val="003054"/>
    <a:srgbClr val="217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2" autoAdjust="0"/>
    <p:restoredTop sz="94611" autoAdjust="0"/>
  </p:normalViewPr>
  <p:slideViewPr>
    <p:cSldViewPr>
      <p:cViewPr varScale="1">
        <p:scale>
          <a:sx n="83" d="100"/>
          <a:sy n="83" d="100"/>
        </p:scale>
        <p:origin x="-14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62E09DF-A6E0-4D57-BD00-11B68429D99D}" type="datetimeFigureOut">
              <a:rPr lang="ru-RU"/>
              <a:pPr>
                <a:defRPr/>
              </a:pPr>
              <a:t>24.08.2015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F3C383E-EA40-41DA-BF9F-8E6E930974D5}" type="slidenum">
              <a:rPr lang="ru-RU"/>
              <a:pPr>
                <a:defRPr/>
              </a:pPr>
              <a:t>‹#›</a:t>
            </a:fld>
            <a:endParaRPr lang="ru-RU"/>
          </a:p>
        </p:txBody>
      </p:sp>
    </p:spTree>
    <p:extLst>
      <p:ext uri="{BB962C8B-B14F-4D97-AF65-F5344CB8AC3E}">
        <p14:creationId xmlns:p14="http://schemas.microsoft.com/office/powerpoint/2010/main" val="2216981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B679DA72-210D-491F-9EF0-31E647AC7BCA}" type="slidenum">
              <a:rPr lang="ru-RU" smtClean="0"/>
              <a:pPr>
                <a:defRPr/>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9"/>
          <p:cNvSpPr>
            <a:spLocks noGrp="1"/>
          </p:cNvSpPr>
          <p:nvPr>
            <p:ph type="dt" sz="half" idx="10"/>
          </p:nvPr>
        </p:nvSpPr>
        <p:spPr/>
        <p:txBody>
          <a:bodyPr/>
          <a:lstStyle>
            <a:lvl1pPr>
              <a:defRPr/>
            </a:lvl1pPr>
          </a:lstStyle>
          <a:p>
            <a:pPr>
              <a:defRPr/>
            </a:pPr>
            <a:fld id="{2BE284CC-98F1-48B1-BC17-81C7FD1CECEE}" type="datetimeFigureOut">
              <a:rPr lang="ru-RU"/>
              <a:pPr>
                <a:defRPr/>
              </a:pPr>
              <a:t>24.08.2015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9AF081B-4FBB-487A-96A8-5C4B7C07E274}" type="slidenum">
              <a:rPr lang="ru-RU"/>
              <a:pPr>
                <a:defRPr/>
              </a:pPr>
              <a:t>‹#›</a:t>
            </a:fld>
            <a:endParaRPr lang="ru-RU"/>
          </a:p>
        </p:txBody>
      </p:sp>
    </p:spTree>
    <p:extLst>
      <p:ext uri="{BB962C8B-B14F-4D97-AF65-F5344CB8AC3E}">
        <p14:creationId xmlns:p14="http://schemas.microsoft.com/office/powerpoint/2010/main" val="697448461"/>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9"/>
          <p:cNvSpPr>
            <a:spLocks noGrp="1"/>
          </p:cNvSpPr>
          <p:nvPr>
            <p:ph type="dt" sz="half" idx="10"/>
          </p:nvPr>
        </p:nvSpPr>
        <p:spPr/>
        <p:txBody>
          <a:bodyPr/>
          <a:lstStyle>
            <a:lvl1pPr>
              <a:defRPr/>
            </a:lvl1pPr>
          </a:lstStyle>
          <a:p>
            <a:pPr>
              <a:defRPr/>
            </a:pPr>
            <a:fld id="{20C68DAE-9674-4A94-B114-86F7E3042D48}" type="datetimeFigureOut">
              <a:rPr lang="ru-RU"/>
              <a:pPr>
                <a:defRPr/>
              </a:pPr>
              <a:t>24.08.2015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A89E019-1B29-43B9-8F6A-33B3368F985F}" type="slidenum">
              <a:rPr lang="ru-RU"/>
              <a:pPr>
                <a:defRPr/>
              </a:pPr>
              <a:t>‹#›</a:t>
            </a:fld>
            <a:endParaRPr lang="ru-RU"/>
          </a:p>
        </p:txBody>
      </p:sp>
    </p:spTree>
    <p:extLst>
      <p:ext uri="{BB962C8B-B14F-4D97-AF65-F5344CB8AC3E}">
        <p14:creationId xmlns:p14="http://schemas.microsoft.com/office/powerpoint/2010/main" val="531617139"/>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704850"/>
            <a:ext cx="2057400" cy="56197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704850"/>
            <a:ext cx="6019800" cy="56197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9"/>
          <p:cNvSpPr>
            <a:spLocks noGrp="1"/>
          </p:cNvSpPr>
          <p:nvPr>
            <p:ph type="dt" sz="half" idx="10"/>
          </p:nvPr>
        </p:nvSpPr>
        <p:spPr/>
        <p:txBody>
          <a:bodyPr/>
          <a:lstStyle>
            <a:lvl1pPr>
              <a:defRPr/>
            </a:lvl1pPr>
          </a:lstStyle>
          <a:p>
            <a:pPr>
              <a:defRPr/>
            </a:pPr>
            <a:fld id="{6B307217-87C1-4445-8D23-D78EE0FA3855}" type="datetimeFigureOut">
              <a:rPr lang="ru-RU"/>
              <a:pPr>
                <a:defRPr/>
              </a:pPr>
              <a:t>24.08.2015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05E88E9-75F5-4F7C-BC0B-382796628F77}" type="slidenum">
              <a:rPr lang="ru-RU"/>
              <a:pPr>
                <a:defRPr/>
              </a:pPr>
              <a:t>‹#›</a:t>
            </a:fld>
            <a:endParaRPr lang="ru-RU"/>
          </a:p>
        </p:txBody>
      </p:sp>
    </p:spTree>
    <p:extLst>
      <p:ext uri="{BB962C8B-B14F-4D97-AF65-F5344CB8AC3E}">
        <p14:creationId xmlns:p14="http://schemas.microsoft.com/office/powerpoint/2010/main" val="190430314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9"/>
          <p:cNvSpPr>
            <a:spLocks noGrp="1"/>
          </p:cNvSpPr>
          <p:nvPr>
            <p:ph type="dt" sz="half" idx="10"/>
          </p:nvPr>
        </p:nvSpPr>
        <p:spPr/>
        <p:txBody>
          <a:bodyPr/>
          <a:lstStyle>
            <a:lvl1pPr>
              <a:defRPr/>
            </a:lvl1pPr>
          </a:lstStyle>
          <a:p>
            <a:pPr>
              <a:defRPr/>
            </a:pPr>
            <a:fld id="{181D6FE9-C9FC-42E8-89E0-0301ABCEF754}" type="datetimeFigureOut">
              <a:rPr lang="ru-RU"/>
              <a:pPr>
                <a:defRPr/>
              </a:pPr>
              <a:t>24.08.2015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8091485-0BC4-44C1-8BF2-79390A8F105A}" type="slidenum">
              <a:rPr lang="ru-RU"/>
              <a:pPr>
                <a:defRPr/>
              </a:pPr>
              <a:t>‹#›</a:t>
            </a:fld>
            <a:endParaRPr lang="ru-RU"/>
          </a:p>
        </p:txBody>
      </p:sp>
    </p:spTree>
    <p:extLst>
      <p:ext uri="{BB962C8B-B14F-4D97-AF65-F5344CB8AC3E}">
        <p14:creationId xmlns:p14="http://schemas.microsoft.com/office/powerpoint/2010/main" val="1451467713"/>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374ED062-6C86-4A74-A8E3-2FA2E73D6705}" type="datetimeFigureOut">
              <a:rPr lang="ru-RU"/>
              <a:pPr>
                <a:defRPr/>
              </a:pPr>
              <a:t>24.08.2015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F5D9F0F-B7DA-4BC9-8264-09CD7829A1A3}" type="slidenum">
              <a:rPr lang="ru-RU"/>
              <a:pPr>
                <a:defRPr/>
              </a:pPr>
              <a:t>‹#›</a:t>
            </a:fld>
            <a:endParaRPr lang="ru-RU"/>
          </a:p>
        </p:txBody>
      </p:sp>
    </p:spTree>
    <p:extLst>
      <p:ext uri="{BB962C8B-B14F-4D97-AF65-F5344CB8AC3E}">
        <p14:creationId xmlns:p14="http://schemas.microsoft.com/office/powerpoint/2010/main" val="3580251502"/>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9"/>
          <p:cNvSpPr>
            <a:spLocks noGrp="1"/>
          </p:cNvSpPr>
          <p:nvPr>
            <p:ph type="dt" sz="half" idx="10"/>
          </p:nvPr>
        </p:nvSpPr>
        <p:spPr/>
        <p:txBody>
          <a:bodyPr/>
          <a:lstStyle>
            <a:lvl1pPr>
              <a:defRPr/>
            </a:lvl1pPr>
          </a:lstStyle>
          <a:p>
            <a:pPr>
              <a:defRPr/>
            </a:pPr>
            <a:fld id="{009C22E1-3F20-43BF-914B-278A94097E3A}" type="datetimeFigureOut">
              <a:rPr lang="ru-RU"/>
              <a:pPr>
                <a:defRPr/>
              </a:pPr>
              <a:t>24.08.2015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DE8125F-8FB4-4788-9E45-A5DBCEB45F8F}" type="slidenum">
              <a:rPr lang="ru-RU"/>
              <a:pPr>
                <a:defRPr/>
              </a:pPr>
              <a:t>‹#›</a:t>
            </a:fld>
            <a:endParaRPr lang="ru-RU"/>
          </a:p>
        </p:txBody>
      </p:sp>
    </p:spTree>
    <p:extLst>
      <p:ext uri="{BB962C8B-B14F-4D97-AF65-F5344CB8AC3E}">
        <p14:creationId xmlns:p14="http://schemas.microsoft.com/office/powerpoint/2010/main" val="2018894019"/>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9"/>
          <p:cNvSpPr>
            <a:spLocks noGrp="1"/>
          </p:cNvSpPr>
          <p:nvPr>
            <p:ph type="dt" sz="half" idx="10"/>
          </p:nvPr>
        </p:nvSpPr>
        <p:spPr/>
        <p:txBody>
          <a:bodyPr/>
          <a:lstStyle>
            <a:lvl1pPr>
              <a:defRPr/>
            </a:lvl1pPr>
          </a:lstStyle>
          <a:p>
            <a:pPr>
              <a:defRPr/>
            </a:pPr>
            <a:fld id="{CC80D2B7-A4C5-44F1-9042-CA27C9613B19}" type="datetimeFigureOut">
              <a:rPr lang="ru-RU"/>
              <a:pPr>
                <a:defRPr/>
              </a:pPr>
              <a:t>24.08.2015</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F1AEFD9B-8D02-4D2E-9FA7-D3ED763DF43C}" type="slidenum">
              <a:rPr lang="ru-RU"/>
              <a:pPr>
                <a:defRPr/>
              </a:pPr>
              <a:t>‹#›</a:t>
            </a:fld>
            <a:endParaRPr lang="ru-RU"/>
          </a:p>
        </p:txBody>
      </p:sp>
    </p:spTree>
    <p:extLst>
      <p:ext uri="{BB962C8B-B14F-4D97-AF65-F5344CB8AC3E}">
        <p14:creationId xmlns:p14="http://schemas.microsoft.com/office/powerpoint/2010/main" val="1049814035"/>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9"/>
          <p:cNvSpPr>
            <a:spLocks noGrp="1"/>
          </p:cNvSpPr>
          <p:nvPr>
            <p:ph type="dt" sz="half" idx="10"/>
          </p:nvPr>
        </p:nvSpPr>
        <p:spPr/>
        <p:txBody>
          <a:bodyPr/>
          <a:lstStyle>
            <a:lvl1pPr>
              <a:defRPr/>
            </a:lvl1pPr>
          </a:lstStyle>
          <a:p>
            <a:pPr>
              <a:defRPr/>
            </a:pPr>
            <a:fld id="{82D3FE46-A912-41ED-902B-B3ACA6AF4712}" type="datetimeFigureOut">
              <a:rPr lang="ru-RU"/>
              <a:pPr>
                <a:defRPr/>
              </a:pPr>
              <a:t>24.08.2015</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E0438944-CCC1-47E4-BCD0-3415BFEAA8F6}" type="slidenum">
              <a:rPr lang="ru-RU"/>
              <a:pPr>
                <a:defRPr/>
              </a:pPr>
              <a:t>‹#›</a:t>
            </a:fld>
            <a:endParaRPr lang="ru-RU"/>
          </a:p>
        </p:txBody>
      </p:sp>
    </p:spTree>
    <p:extLst>
      <p:ext uri="{BB962C8B-B14F-4D97-AF65-F5344CB8AC3E}">
        <p14:creationId xmlns:p14="http://schemas.microsoft.com/office/powerpoint/2010/main" val="405108597"/>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D4899A19-4FFF-4923-8C88-20965B4D75E9}" type="datetimeFigureOut">
              <a:rPr lang="ru-RU"/>
              <a:pPr>
                <a:defRPr/>
              </a:pPr>
              <a:t>24.08.2015</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EBEED610-A8EE-4217-AC87-4D723F444147}" type="slidenum">
              <a:rPr lang="ru-RU"/>
              <a:pPr>
                <a:defRPr/>
              </a:pPr>
              <a:t>‹#›</a:t>
            </a:fld>
            <a:endParaRPr lang="ru-RU"/>
          </a:p>
        </p:txBody>
      </p:sp>
    </p:spTree>
    <p:extLst>
      <p:ext uri="{BB962C8B-B14F-4D97-AF65-F5344CB8AC3E}">
        <p14:creationId xmlns:p14="http://schemas.microsoft.com/office/powerpoint/2010/main" val="2530888245"/>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fld id="{22523C9C-32C7-4C46-80CE-FF04C8C4CB44}" type="datetimeFigureOut">
              <a:rPr lang="ru-RU"/>
              <a:pPr>
                <a:defRPr/>
              </a:pPr>
              <a:t>24.08.2015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4059629F-90F3-4499-9E66-28DBCB50CFE8}" type="slidenum">
              <a:rPr lang="ru-RU"/>
              <a:pPr>
                <a:defRPr/>
              </a:pPr>
              <a:t>‹#›</a:t>
            </a:fld>
            <a:endParaRPr lang="ru-RU"/>
          </a:p>
        </p:txBody>
      </p:sp>
    </p:spTree>
    <p:extLst>
      <p:ext uri="{BB962C8B-B14F-4D97-AF65-F5344CB8AC3E}">
        <p14:creationId xmlns:p14="http://schemas.microsoft.com/office/powerpoint/2010/main" val="1253022647"/>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fld id="{F361A7AD-3D2B-47F9-AFBF-67D6100E4C1B}" type="datetimeFigureOut">
              <a:rPr lang="ru-RU"/>
              <a:pPr>
                <a:defRPr/>
              </a:pPr>
              <a:t>24.08.2015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5A9875C-31A4-4949-A383-5846384E0BBC}" type="slidenum">
              <a:rPr lang="ru-RU"/>
              <a:pPr>
                <a:defRPr/>
              </a:pPr>
              <a:t>‹#›</a:t>
            </a:fld>
            <a:endParaRPr lang="ru-RU"/>
          </a:p>
        </p:txBody>
      </p:sp>
    </p:spTree>
    <p:extLst>
      <p:ext uri="{BB962C8B-B14F-4D97-AF65-F5344CB8AC3E}">
        <p14:creationId xmlns:p14="http://schemas.microsoft.com/office/powerpoint/2010/main" val="2158125126"/>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A00AA3D-BB04-48E6-BEA9-16870CA91CAA}" type="datetimeFigureOut">
              <a:rPr lang="ru-RU"/>
              <a:pPr>
                <a:defRPr/>
              </a:pPr>
              <a:t>24.08.2015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09187088-5269-47A3-83A9-2843D589AF7C}"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0"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Lst>
  <p:transition>
    <p:zoom/>
  </p:transition>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eaLnBrk="0" fontAlgn="base" hangingPunct="0">
        <a:spcBef>
          <a:spcPct val="0"/>
        </a:spcBef>
        <a:spcAft>
          <a:spcPct val="0"/>
        </a:spcAft>
        <a:defRPr sz="5000">
          <a:solidFill>
            <a:schemeClr val="tx2"/>
          </a:solidFill>
          <a:latin typeface="Calibri" pitchFamily="34" charset="0"/>
        </a:defRPr>
      </a:lvl6pPr>
      <a:lvl7pPr marL="914400" algn="l" rtl="0" eaLnBrk="0" fontAlgn="base" hangingPunct="0">
        <a:spcBef>
          <a:spcPct val="0"/>
        </a:spcBef>
        <a:spcAft>
          <a:spcPct val="0"/>
        </a:spcAft>
        <a:defRPr sz="5000">
          <a:solidFill>
            <a:schemeClr val="tx2"/>
          </a:solidFill>
          <a:latin typeface="Calibri" pitchFamily="34" charset="0"/>
        </a:defRPr>
      </a:lvl7pPr>
      <a:lvl8pPr marL="1371600" algn="l" rtl="0" eaLnBrk="0" fontAlgn="base" hangingPunct="0">
        <a:spcBef>
          <a:spcPct val="0"/>
        </a:spcBef>
        <a:spcAft>
          <a:spcPct val="0"/>
        </a:spcAft>
        <a:defRPr sz="5000">
          <a:solidFill>
            <a:schemeClr val="tx2"/>
          </a:solidFill>
          <a:latin typeface="Calibri" pitchFamily="34" charset="0"/>
        </a:defRPr>
      </a:lvl8pPr>
      <a:lvl9pPr marL="1828800" algn="l" rtl="0" eaLnBrk="0" fontAlgn="base" hangingPunct="0">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C007F"/>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9C007F"/>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mn-lt"/>
        </a:defRPr>
      </a:lvl5pPr>
      <a:lvl6pPr marL="1919288" indent="-209550" algn="l" rtl="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mn-lt"/>
        </a:defRPr>
      </a:lvl6pPr>
      <a:lvl7pPr marL="2376488" indent="-209550" algn="l" rtl="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mn-lt"/>
        </a:defRPr>
      </a:lvl7pPr>
      <a:lvl8pPr marL="2833688" indent="-209550" algn="l" rtl="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mn-lt"/>
        </a:defRPr>
      </a:lvl8pPr>
      <a:lvl9pPr marL="3290888" indent="-209550" algn="l" rtl="0" eaLnBrk="0" fontAlgn="base" hangingPunct="0">
        <a:spcBef>
          <a:spcPct val="20000"/>
        </a:spcBef>
        <a:spcAft>
          <a:spcPct val="0"/>
        </a:spcAft>
        <a:buClr>
          <a:srgbClr val="68007F"/>
        </a:buClr>
        <a:buSzPct val="65000"/>
        <a:buFont typeface="Wingdings 2" pitchFamily="18"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17" descr="0_4eb7b_8ed5e5b8_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8888" y="1196975"/>
            <a:ext cx="3841750" cy="511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5" name="Rectangle 7"/>
          <p:cNvSpPr>
            <a:spLocks noChangeArrowheads="1"/>
          </p:cNvSpPr>
          <p:nvPr/>
        </p:nvSpPr>
        <p:spPr bwMode="auto">
          <a:xfrm>
            <a:off x="5795963" y="1989138"/>
            <a:ext cx="2449512" cy="37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bIns="0" anchor="ctr">
            <a:spAutoFit/>
          </a:bodyPr>
          <a:lstStyle/>
          <a:p>
            <a:pPr algn="ctr"/>
            <a:r>
              <a:rPr lang="ru-RU" sz="2000" b="1">
                <a:solidFill>
                  <a:srgbClr val="003054"/>
                </a:solidFill>
                <a:latin typeface="Times New Roman" pitchFamily="18" charset="0"/>
              </a:rPr>
              <a:t>Изображали запорожцев и витязей. Но любимой игрушкой оставалась веселая крестьянская девочка в сарафане.</a:t>
            </a:r>
          </a:p>
          <a:p>
            <a:pPr algn="ctr"/>
            <a:r>
              <a:rPr lang="ru-RU" sz="2000" b="1">
                <a:solidFill>
                  <a:srgbClr val="003054"/>
                </a:solidFill>
                <a:latin typeface="Times New Roman" pitchFamily="18" charset="0"/>
              </a:rPr>
              <a:t>Матрешку стали вывозить за границу .Там она всех удивила, всем полюбилась. </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srcRect/>
          <a:stretch>
            <a:fillRect/>
          </a:stretch>
        </p:blipFill>
        <p:spPr bwMode="auto">
          <a:xfrm>
            <a:off x="1500166" y="214290"/>
            <a:ext cx="6000792" cy="4520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bliqueTopRight"/>
            <a:lightRig rig="twoPt" dir="t">
              <a:rot lat="0" lon="0" rev="7200000"/>
            </a:lightRig>
          </a:scene3d>
          <a:sp3d>
            <a:bevelT w="25400" h="19050"/>
            <a:contourClr>
              <a:srgbClr val="FFFFFF"/>
            </a:contourClr>
          </a:sp3d>
        </p:spPr>
      </p:pic>
      <p:sp>
        <p:nvSpPr>
          <p:cNvPr id="21506" name="Rectangle 2"/>
          <p:cNvSpPr>
            <a:spLocks noChangeArrowheads="1"/>
          </p:cNvSpPr>
          <p:nvPr/>
        </p:nvSpPr>
        <p:spPr bwMode="auto">
          <a:xfrm>
            <a:off x="1025499" y="4856173"/>
            <a:ext cx="7358114" cy="1631216"/>
          </a:xfrm>
          <a:prstGeom prst="rect">
            <a:avLst/>
          </a:prstGeom>
          <a:ln>
            <a:headEnd/>
            <a:tailEnd/>
          </a:ln>
          <a:scene3d>
            <a:camera prst="perspectiveFront"/>
            <a:lightRig rig="threePt" dir="t"/>
          </a:scene3d>
        </p:spPr>
        <p:style>
          <a:lnRef idx="1">
            <a:schemeClr val="accent1"/>
          </a:lnRef>
          <a:fillRef idx="2">
            <a:schemeClr val="accent1"/>
          </a:fillRef>
          <a:effectRef idx="1">
            <a:schemeClr val="accent1"/>
          </a:effectRef>
          <a:fontRef idx="minor">
            <a:schemeClr val="dk1"/>
          </a:fontRef>
        </p:style>
        <p:txBody>
          <a:bodyPr anchor="ctr">
            <a:spAutoFit/>
          </a:bodyPr>
          <a:lstStyle/>
          <a:p>
            <a:pPr>
              <a:tabLst>
                <a:tab pos="1778000" algn="l"/>
                <a:tab pos="2970213" algn="ctr"/>
              </a:tabLst>
              <a:defRPr/>
            </a:pPr>
            <a:r>
              <a:rPr lang="ru-RU" sz="2000" b="1" i="1" dirty="0">
                <a:solidFill>
                  <a:srgbClr val="002060"/>
                </a:solidFill>
                <a:latin typeface="Times New Roman" pitchFamily="18" charset="0"/>
                <a:ea typeface="Times New Roman" pitchFamily="18" charset="0"/>
                <a:cs typeface="Times New Roman" pitchFamily="18" charset="0"/>
              </a:rPr>
              <a:t>Авторская матрешка</a:t>
            </a:r>
            <a:endParaRPr lang="ru-RU" sz="2000" b="1" i="1" dirty="0">
              <a:solidFill>
                <a:srgbClr val="002060"/>
              </a:solidFill>
              <a:latin typeface="Times New Roman" pitchFamily="18" charset="0"/>
              <a:cs typeface="Times New Roman" pitchFamily="18" charset="0"/>
            </a:endParaRPr>
          </a:p>
          <a:p>
            <a:pPr>
              <a:tabLst>
                <a:tab pos="1778000" algn="l"/>
                <a:tab pos="2970213" algn="ctr"/>
              </a:tabLst>
              <a:defRPr/>
            </a:pPr>
            <a:r>
              <a:rPr lang="ru-RU" sz="2000" b="1" dirty="0">
                <a:solidFill>
                  <a:srgbClr val="002060"/>
                </a:solidFill>
                <a:latin typeface="Times New Roman" pitchFamily="18" charset="0"/>
                <a:ea typeface="Times New Roman" pitchFamily="18" charset="0"/>
                <a:cs typeface="Times New Roman" pitchFamily="18" charset="0"/>
              </a:rPr>
              <a:t>Авторской называют матрешку, изготовленную не в том или ином определенном стиле, а выполненную художником по собственному замыслу.</a:t>
            </a:r>
            <a:endParaRPr lang="ru-RU" sz="2000" b="1" dirty="0">
              <a:solidFill>
                <a:srgbClr val="002060"/>
              </a:solidFill>
              <a:latin typeface="Times New Roman" pitchFamily="18" charset="0"/>
              <a:cs typeface="Times New Roman" pitchFamily="18" charset="0"/>
            </a:endParaRPr>
          </a:p>
          <a:p>
            <a:pPr>
              <a:tabLst>
                <a:tab pos="1778000" algn="l"/>
                <a:tab pos="2970213" algn="ctr"/>
              </a:tabLst>
              <a:defRPr/>
            </a:pPr>
            <a:r>
              <a:rPr lang="ru-RU" sz="2000" b="1" dirty="0">
                <a:solidFill>
                  <a:srgbClr val="002060"/>
                </a:solidFill>
                <a:latin typeface="Times New Roman" pitchFamily="18" charset="0"/>
                <a:ea typeface="Times New Roman" pitchFamily="18" charset="0"/>
                <a:cs typeface="Times New Roman" pitchFamily="18" charset="0"/>
              </a:rPr>
              <a:t>Какие матрешки вам больше понравились?</a:t>
            </a:r>
            <a:endParaRPr lang="ru-RU" sz="2000" b="1" dirty="0">
              <a:solidFill>
                <a:srgbClr val="002060"/>
              </a:solidFill>
              <a:latin typeface="Times New Roman" pitchFamily="18" charset="0"/>
              <a:cs typeface="Times New Roman" pitchFamily="18" charset="0"/>
            </a:endParaRPr>
          </a:p>
        </p:txBody>
      </p:sp>
      <p:pic>
        <p:nvPicPr>
          <p:cNvPr id="21508" name="Picture 17" descr="0_4eb7b_8ed5e5b8_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trips(downLeft)">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1763713" y="5367338"/>
            <a:ext cx="5329237"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bIns="0" anchor="b">
            <a:spAutoFit/>
          </a:bodyPr>
          <a:lstStyle/>
          <a:p>
            <a:r>
              <a:rPr lang="ru-RU" b="1">
                <a:solidFill>
                  <a:srgbClr val="003054"/>
                </a:solidFill>
                <a:latin typeface="Times New Roman" pitchFamily="18" charset="0"/>
              </a:rPr>
              <a:t>В классе мы открыли мастерскую и стали рисовать матрёшку. Ох! Какое это трудное занятие.</a:t>
            </a:r>
          </a:p>
        </p:txBody>
      </p:sp>
      <p:pic>
        <p:nvPicPr>
          <p:cNvPr id="36869" name="Picture 5" descr="IMG_41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813" y="1052513"/>
            <a:ext cx="5903912" cy="3938587"/>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17" descr="0_4eb7b_8ed5e5b8_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7" descr="0_4eb7b_8ed5e5b8_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2268538" y="5589588"/>
            <a:ext cx="4392612"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bIns="0" anchor="b">
            <a:spAutoFit/>
          </a:bodyPr>
          <a:lstStyle/>
          <a:p>
            <a:r>
              <a:rPr lang="ru-RU" b="1">
                <a:solidFill>
                  <a:srgbClr val="003054"/>
                </a:solidFill>
                <a:latin typeface="Times New Roman" pitchFamily="18" charset="0"/>
              </a:rPr>
              <a:t>Первые матрёшки у нас получились не весёлые, в тёмных нарядах.</a:t>
            </a:r>
          </a:p>
        </p:txBody>
      </p:sp>
      <p:pic>
        <p:nvPicPr>
          <p:cNvPr id="50180" name="Picture 4" descr="IMG_416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450" y="908050"/>
            <a:ext cx="6440488" cy="429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1547813" y="5876925"/>
            <a:ext cx="5554662"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bIns="0" anchor="b">
            <a:spAutoFit/>
          </a:bodyPr>
          <a:lstStyle/>
          <a:p>
            <a:r>
              <a:rPr lang="ru-RU" b="1">
                <a:solidFill>
                  <a:srgbClr val="003054"/>
                </a:solidFill>
                <a:latin typeface="Times New Roman" pitchFamily="18" charset="0"/>
              </a:rPr>
              <a:t>Мы приложили больше старания и всё своё терпение</a:t>
            </a:r>
            <a:br>
              <a:rPr lang="ru-RU" b="1">
                <a:solidFill>
                  <a:srgbClr val="003054"/>
                </a:solidFill>
                <a:latin typeface="Times New Roman" pitchFamily="18" charset="0"/>
              </a:rPr>
            </a:br>
            <a:r>
              <a:rPr lang="ru-RU" b="1">
                <a:solidFill>
                  <a:srgbClr val="003054"/>
                </a:solidFill>
                <a:latin typeface="Times New Roman" pitchFamily="18" charset="0"/>
              </a:rPr>
              <a:t>И вот какая матрёшка у нас получилось.</a:t>
            </a:r>
          </a:p>
        </p:txBody>
      </p:sp>
      <p:pic>
        <p:nvPicPr>
          <p:cNvPr id="45061" name="Picture 5" descr="IMG_411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913" y="1268413"/>
            <a:ext cx="6696075" cy="4467225"/>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17" descr="0_4eb7b_8ed5e5b8_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17" descr="0_4eb7b_8ed5e5b8_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1835150" y="6165850"/>
            <a:ext cx="230346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bIns="0" anchor="b">
            <a:spAutoFit/>
          </a:bodyPr>
          <a:lstStyle/>
          <a:p>
            <a:r>
              <a:rPr lang="ru-RU" sz="2400" b="1">
                <a:solidFill>
                  <a:srgbClr val="003054"/>
                </a:solidFill>
                <a:latin typeface="Times New Roman" pitchFamily="18" charset="0"/>
              </a:rPr>
              <a:t>Весёлая</a:t>
            </a:r>
          </a:p>
        </p:txBody>
      </p:sp>
      <p:pic>
        <p:nvPicPr>
          <p:cNvPr id="46090" name="Picture 10" descr="IMG_412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450" y="1341438"/>
            <a:ext cx="7058025" cy="470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1763713" y="5487988"/>
            <a:ext cx="947737"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bIns="0" anchor="b">
            <a:spAutoFit/>
          </a:bodyPr>
          <a:lstStyle/>
          <a:p>
            <a:r>
              <a:rPr lang="ru-RU" sz="2400" b="1">
                <a:solidFill>
                  <a:srgbClr val="003054"/>
                </a:solidFill>
                <a:latin typeface="Times New Roman" pitchFamily="18" charset="0"/>
              </a:rPr>
              <a:t>Яркая</a:t>
            </a:r>
            <a:r>
              <a:rPr lang="ru-RU"/>
              <a:t> </a:t>
            </a:r>
          </a:p>
        </p:txBody>
      </p:sp>
      <p:pic>
        <p:nvPicPr>
          <p:cNvPr id="47109" name="Picture 5" descr="IMG_412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2275" y="981075"/>
            <a:ext cx="6624638" cy="4419600"/>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17" descr="0_4eb7b_8ed5e5b8_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1547813" y="5775325"/>
            <a:ext cx="14128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bIns="0" anchor="b">
            <a:spAutoFit/>
          </a:bodyPr>
          <a:lstStyle/>
          <a:p>
            <a:r>
              <a:rPr lang="ru-RU" sz="2400" b="1">
                <a:solidFill>
                  <a:srgbClr val="003054"/>
                </a:solidFill>
                <a:latin typeface="Times New Roman" pitchFamily="18" charset="0"/>
              </a:rPr>
              <a:t>Красивая </a:t>
            </a:r>
          </a:p>
        </p:txBody>
      </p:sp>
      <p:pic>
        <p:nvPicPr>
          <p:cNvPr id="48133" name="Picture 5" descr="IMG_412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450" y="1125538"/>
            <a:ext cx="6873875" cy="4584700"/>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17" descr="0_4eb7b_8ed5e5b8_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WordArt 4"/>
          <p:cNvSpPr>
            <a:spLocks noChangeArrowheads="1" noChangeShapeType="1" noTextEdit="1"/>
          </p:cNvSpPr>
          <p:nvPr/>
        </p:nvSpPr>
        <p:spPr bwMode="auto">
          <a:xfrm>
            <a:off x="2987675" y="1196975"/>
            <a:ext cx="2924175" cy="523875"/>
          </a:xfrm>
          <a:prstGeom prst="rect">
            <a:avLst/>
          </a:prstGeom>
        </p:spPr>
        <p:txBody>
          <a:bodyPr wrap="none" fromWordArt="1">
            <a:prstTxWarp prst="textPlain">
              <a:avLst>
                <a:gd name="adj" fmla="val 50000"/>
              </a:avLst>
            </a:prstTxWarp>
          </a:bodyPr>
          <a:lstStyle/>
          <a:p>
            <a:pPr algn="ctr"/>
            <a:r>
              <a:rPr lang="ru-RU" sz="3600" b="1" i="1" kern="10">
                <a:ln w="9525">
                  <a:solidFill>
                    <a:srgbClr val="001A2E"/>
                  </a:solidFill>
                  <a:round/>
                  <a:headEnd/>
                  <a:tailEnd/>
                </a:ln>
                <a:solidFill>
                  <a:srgbClr val="E20202"/>
                </a:solidFill>
                <a:effectLst>
                  <a:outerShdw dist="35921" dir="2700000" algn="ctr" rotWithShape="0">
                    <a:srgbClr val="808080">
                      <a:alpha val="80000"/>
                    </a:srgbClr>
                  </a:outerShdw>
                </a:effectLst>
                <a:latin typeface="Arial"/>
                <a:cs typeface="Arial"/>
              </a:rPr>
              <a:t>Заключение </a:t>
            </a:r>
          </a:p>
        </p:txBody>
      </p:sp>
      <p:pic>
        <p:nvPicPr>
          <p:cNvPr id="49157" name="Picture 17" descr="0_4eb7b_8ed5e5b8_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 Box 6"/>
          <p:cNvSpPr txBox="1">
            <a:spLocks noChangeArrowheads="1"/>
          </p:cNvSpPr>
          <p:nvPr/>
        </p:nvSpPr>
        <p:spPr bwMode="auto">
          <a:xfrm>
            <a:off x="827088" y="2063750"/>
            <a:ext cx="4249737" cy="309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bIns="0" anchor="b">
            <a:spAutoFit/>
          </a:bodyPr>
          <a:lstStyle/>
          <a:p>
            <a:r>
              <a:rPr lang="ru-RU" sz="2000" b="1">
                <a:solidFill>
                  <a:srgbClr val="003054"/>
                </a:solidFill>
                <a:latin typeface="Times New Roman" pitchFamily="18" charset="0"/>
              </a:rPr>
              <a:t>Проведя наше исследование, мы выяснили, что русская матрёшка весёлой улыбкой, ярким нарядом, добрым взглядом создаёт хорошее настроение. Смотришь на неё настроение поднимается и улыбаться хочется! Именно по этому её любят люди разных народов и стран.</a:t>
            </a:r>
          </a:p>
          <a:p>
            <a:endParaRPr lang="ru-RU" sz="2000" b="1">
              <a:solidFill>
                <a:srgbClr val="003054"/>
              </a:solidFill>
              <a:latin typeface="Times New Roman" pitchFamily="18" charset="0"/>
            </a:endParaRPr>
          </a:p>
        </p:txBody>
      </p:sp>
      <p:pic>
        <p:nvPicPr>
          <p:cNvPr id="49160" name="Picture 8" descr="1302163392_49237756_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5963" y="2492375"/>
            <a:ext cx="2592387" cy="2576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785918" y="785794"/>
            <a:ext cx="4857784" cy="37776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8435" name="Rectangle 3"/>
          <p:cNvSpPr>
            <a:spLocks noChangeArrowheads="1"/>
          </p:cNvSpPr>
          <p:nvPr/>
        </p:nvSpPr>
        <p:spPr bwMode="auto">
          <a:xfrm>
            <a:off x="714348" y="4643446"/>
            <a:ext cx="7858148" cy="1938992"/>
          </a:xfrm>
          <a:prstGeom prst="rect">
            <a:avLst/>
          </a:prstGeom>
          <a:noFill/>
          <a:ln w="9525">
            <a:noFill/>
            <a:miter lim="800000"/>
            <a:headEnd/>
            <a:tailEnd/>
          </a:ln>
          <a:effectLst/>
          <a:scene3d>
            <a:camera prst="perspectiveBelow"/>
            <a:lightRig rig="threePt" dir="t"/>
          </a:scene3d>
        </p:spPr>
        <p:txBody>
          <a:bodyPr anchor="ctr">
            <a:spAutoFit/>
          </a:bodyPr>
          <a:lstStyle/>
          <a:p>
            <a:pPr>
              <a:defRPr/>
            </a:pPr>
            <a:r>
              <a:rPr lang="ru-RU" sz="2000" b="1" i="1" dirty="0">
                <a:solidFill>
                  <a:srgbClr val="002060"/>
                </a:solidFill>
                <a:latin typeface="Times New Roman" pitchFamily="18" charset="0"/>
                <a:ea typeface="Times New Roman" pitchFamily="18" charset="0"/>
                <a:cs typeface="Times New Roman" pitchFamily="18" charset="0"/>
              </a:rPr>
              <a:t>Тогда стали делать подделки под русскую матрешку - снова не удача- все отличали русскую матрешку.</a:t>
            </a:r>
            <a:endParaRPr lang="ru-RU" sz="2000" b="1" i="1" dirty="0">
              <a:solidFill>
                <a:srgbClr val="002060"/>
              </a:solidFill>
              <a:latin typeface="Times New Roman" pitchFamily="18" charset="0"/>
              <a:cs typeface="Times New Roman" pitchFamily="18" charset="0"/>
            </a:endParaRPr>
          </a:p>
          <a:p>
            <a:pPr>
              <a:defRPr/>
            </a:pPr>
            <a:r>
              <a:rPr lang="ru-RU" sz="2000" b="1" i="1" dirty="0">
                <a:solidFill>
                  <a:srgbClr val="002060"/>
                </a:solidFill>
                <a:latin typeface="Times New Roman" pitchFamily="18" charset="0"/>
                <a:ea typeface="Times New Roman" pitchFamily="18" charset="0"/>
                <a:cs typeface="Times New Roman" pitchFamily="18" charset="0"/>
              </a:rPr>
              <a:t>У.Почему людям разных стран полюбилась русская матрешка?</a:t>
            </a:r>
            <a:endParaRPr lang="ru-RU" sz="2000" b="1" i="1" dirty="0">
              <a:solidFill>
                <a:srgbClr val="002060"/>
              </a:solidFill>
              <a:latin typeface="Times New Roman" pitchFamily="18" charset="0"/>
              <a:cs typeface="Times New Roman" pitchFamily="18" charset="0"/>
            </a:endParaRPr>
          </a:p>
          <a:p>
            <a:pPr>
              <a:defRPr/>
            </a:pPr>
            <a:r>
              <a:rPr lang="ru-RU" sz="2000" b="1" i="1" dirty="0">
                <a:solidFill>
                  <a:srgbClr val="002060"/>
                </a:solidFill>
                <a:latin typeface="Times New Roman" pitchFamily="18" charset="0"/>
                <a:ea typeface="Times New Roman" pitchFamily="18" charset="0"/>
                <a:cs typeface="Times New Roman" pitchFamily="18" charset="0"/>
              </a:rPr>
              <a:t>у. она добрая, красивая…</a:t>
            </a:r>
            <a:endParaRPr lang="ru-RU" sz="2000" b="1" i="1" dirty="0">
              <a:solidFill>
                <a:srgbClr val="002060"/>
              </a:solidFill>
              <a:latin typeface="Times New Roman" pitchFamily="18" charset="0"/>
              <a:cs typeface="Times New Roman" pitchFamily="18" charset="0"/>
            </a:endParaRPr>
          </a:p>
          <a:p>
            <a:pPr>
              <a:defRPr/>
            </a:pPr>
            <a:r>
              <a:rPr lang="ru-RU" sz="2000" b="1" i="1" dirty="0">
                <a:solidFill>
                  <a:srgbClr val="002060"/>
                </a:solidFill>
                <a:latin typeface="Times New Roman" pitchFamily="18" charset="0"/>
                <a:ea typeface="Times New Roman" pitchFamily="18" charset="0"/>
                <a:cs typeface="Times New Roman" pitchFamily="18" charset="0"/>
              </a:rPr>
              <a:t>И вот более 100 лет русская матрешка очаровывает людей из разных стран.</a:t>
            </a:r>
            <a:endParaRPr lang="ru-RU" sz="2000" b="1" i="1" dirty="0">
              <a:solidFill>
                <a:srgbClr val="002060"/>
              </a:solidFill>
              <a:latin typeface="Times New Roman" pitchFamily="18" charset="0"/>
              <a:cs typeface="Times New Roman" pitchFamily="18" charset="0"/>
            </a:endParaRPr>
          </a:p>
        </p:txBody>
      </p:sp>
      <p:pic>
        <p:nvPicPr>
          <p:cNvPr id="13316" name="Picture 17" descr="0_4eb7b_8ed5e5b8_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1" y="1187450"/>
            <a:ext cx="5214937" cy="5073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411" name="Rectangle 3"/>
          <p:cNvSpPr>
            <a:spLocks noChangeArrowheads="1"/>
          </p:cNvSpPr>
          <p:nvPr/>
        </p:nvSpPr>
        <p:spPr bwMode="auto">
          <a:xfrm>
            <a:off x="5765809" y="1263630"/>
            <a:ext cx="3286116" cy="5016758"/>
          </a:xfrm>
          <a:prstGeom prst="rect">
            <a:avLst/>
          </a:prstGeom>
          <a:noFill/>
          <a:ln w="9525">
            <a:noFill/>
            <a:miter lim="800000"/>
            <a:headEnd/>
            <a:tailEnd/>
          </a:ln>
          <a:effectLst/>
          <a:scene3d>
            <a:camera prst="perspectiveLeft"/>
            <a:lightRig rig="threePt" dir="t"/>
          </a:scene3d>
        </p:spPr>
        <p:txBody>
          <a:bodyPr anchor="ctr">
            <a:spAutoFit/>
          </a:bodyPr>
          <a:lstStyle/>
          <a:p>
            <a:pPr>
              <a:defRPr/>
            </a:pPr>
            <a:r>
              <a:rPr lang="ru-RU" sz="2000" b="1" i="1" dirty="0">
                <a:solidFill>
                  <a:srgbClr val="002060"/>
                </a:solidFill>
                <a:latin typeface="Times New Roman" pitchFamily="18" charset="0"/>
                <a:ea typeface="Times New Roman" pitchFamily="18" charset="0"/>
                <a:cs typeface="Times New Roman" pitchFamily="18" charset="0"/>
              </a:rPr>
              <a:t>Стали делать матрешек и в других странах. </a:t>
            </a:r>
            <a:endParaRPr lang="ru-RU" sz="2000" b="1" i="1" dirty="0">
              <a:solidFill>
                <a:srgbClr val="002060"/>
              </a:solidFill>
              <a:latin typeface="Times New Roman" pitchFamily="18" charset="0"/>
              <a:cs typeface="Times New Roman" pitchFamily="18" charset="0"/>
            </a:endParaRPr>
          </a:p>
          <a:p>
            <a:pPr>
              <a:defRPr/>
            </a:pPr>
            <a:r>
              <a:rPr lang="ru-RU" sz="2000" b="1" i="1" dirty="0">
                <a:solidFill>
                  <a:srgbClr val="002060"/>
                </a:solidFill>
                <a:latin typeface="Times New Roman" pitchFamily="18" charset="0"/>
                <a:ea typeface="Times New Roman" pitchFamily="18" charset="0"/>
                <a:cs typeface="Times New Roman" pitchFamily="18" charset="0"/>
              </a:rPr>
              <a:t>Во Франции куклу сделали во французском наряде. </a:t>
            </a:r>
            <a:endParaRPr lang="ru-RU" sz="2000" b="1" i="1" dirty="0">
              <a:solidFill>
                <a:srgbClr val="002060"/>
              </a:solidFill>
              <a:latin typeface="Times New Roman" pitchFamily="18" charset="0"/>
              <a:cs typeface="Times New Roman" pitchFamily="18" charset="0"/>
            </a:endParaRPr>
          </a:p>
          <a:p>
            <a:pPr>
              <a:defRPr/>
            </a:pPr>
            <a:r>
              <a:rPr lang="ru-RU" sz="2000" b="1" i="1" dirty="0">
                <a:solidFill>
                  <a:srgbClr val="002060"/>
                </a:solidFill>
                <a:latin typeface="Times New Roman" pitchFamily="18" charset="0"/>
                <a:ea typeface="Times New Roman" pitchFamily="18" charset="0"/>
                <a:cs typeface="Times New Roman" pitchFamily="18" charset="0"/>
              </a:rPr>
              <a:t>А игрушечники г. </a:t>
            </a:r>
            <a:r>
              <a:rPr lang="ru-RU" sz="2000" b="1" i="1" dirty="0" err="1">
                <a:solidFill>
                  <a:srgbClr val="002060"/>
                </a:solidFill>
                <a:latin typeface="Times New Roman" pitchFamily="18" charset="0"/>
                <a:ea typeface="Times New Roman" pitchFamily="18" charset="0"/>
                <a:cs typeface="Times New Roman" pitchFamily="18" charset="0"/>
              </a:rPr>
              <a:t>Нюнберга</a:t>
            </a:r>
            <a:r>
              <a:rPr lang="ru-RU" sz="2000" b="1" i="1" dirty="0">
                <a:solidFill>
                  <a:srgbClr val="002060"/>
                </a:solidFill>
                <a:latin typeface="Times New Roman" pitchFamily="18" charset="0"/>
                <a:ea typeface="Times New Roman" pitchFamily="18" charset="0"/>
                <a:cs typeface="Times New Roman" pitchFamily="18" charset="0"/>
              </a:rPr>
              <a:t> изобразили персонажей сказки «Синяя борода». Большая кукла –  Синяя Борода, поменьше 7 его жен, и последней лежала бутылочка с «ядом»-смерть Синей Бороды. Но вот загадка, даже эта причудливая кукла не стала известной так же, как русская.</a:t>
            </a:r>
            <a:endParaRPr lang="ru-RU" sz="2000" b="1" i="1" dirty="0">
              <a:solidFill>
                <a:srgbClr val="002060"/>
              </a:solidFill>
              <a:latin typeface="Times New Roman" pitchFamily="18" charset="0"/>
              <a:cs typeface="Times New Roman" pitchFamily="18" charset="0"/>
            </a:endParaRPr>
          </a:p>
        </p:txBody>
      </p:sp>
      <p:pic>
        <p:nvPicPr>
          <p:cNvPr id="14340" name="Picture 17" descr="0_4eb7b_8ed5e5b8_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ChangeArrowheads="1"/>
          </p:cNvSpPr>
          <p:nvPr/>
        </p:nvSpPr>
        <p:spPr bwMode="auto">
          <a:xfrm>
            <a:off x="3429000" y="0"/>
            <a:ext cx="5715000" cy="16319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a:defRPr/>
            </a:pPr>
            <a:r>
              <a:rPr lang="ru-RU" sz="2000" b="1" i="1" dirty="0">
                <a:solidFill>
                  <a:srgbClr val="FF0000"/>
                </a:solidFill>
                <a:latin typeface="Times New Roman" pitchFamily="18" charset="0"/>
                <a:cs typeface="Times New Roman" pitchFamily="18" charset="0"/>
              </a:rPr>
              <a:t>Исторические места изготовления русской матрешки.</a:t>
            </a:r>
          </a:p>
          <a:p>
            <a:pPr>
              <a:defRPr/>
            </a:pPr>
            <a:r>
              <a:rPr lang="ru-RU" sz="2000" b="1" i="1" dirty="0">
                <a:solidFill>
                  <a:srgbClr val="FF0000"/>
                </a:solidFill>
                <a:latin typeface="Times New Roman" pitchFamily="18" charset="0"/>
                <a:cs typeface="Times New Roman" pitchFamily="18" charset="0"/>
              </a:rPr>
              <a:t>На Руси матрешки стали делать в Сергиевом – Посаде, в г. Семенов, в г. </a:t>
            </a:r>
            <a:r>
              <a:rPr lang="ru-RU" sz="2000" b="1" i="1" dirty="0" err="1">
                <a:solidFill>
                  <a:srgbClr val="FF0000"/>
                </a:solidFill>
                <a:latin typeface="Times New Roman" pitchFamily="18" charset="0"/>
                <a:cs typeface="Times New Roman" pitchFamily="18" charset="0"/>
              </a:rPr>
              <a:t>Полхов</a:t>
            </a:r>
            <a:r>
              <a:rPr lang="ru-RU" sz="2000" b="1" i="1" dirty="0">
                <a:solidFill>
                  <a:srgbClr val="FF0000"/>
                </a:solidFill>
                <a:latin typeface="Times New Roman" pitchFamily="18" charset="0"/>
                <a:cs typeface="Times New Roman" pitchFamily="18" charset="0"/>
              </a:rPr>
              <a:t> Майдан Нижегородской области.</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071538" y="357166"/>
            <a:ext cx="6711011" cy="4214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3" name="Rectangle 3"/>
          <p:cNvSpPr>
            <a:spLocks noChangeArrowheads="1"/>
          </p:cNvSpPr>
          <p:nvPr/>
        </p:nvSpPr>
        <p:spPr bwMode="auto">
          <a:xfrm>
            <a:off x="1357290" y="4643446"/>
            <a:ext cx="6929486" cy="1938992"/>
          </a:xfrm>
          <a:prstGeom prst="rect">
            <a:avLst/>
          </a:prstGeom>
          <a:noFill/>
          <a:ln w="9525">
            <a:noFill/>
            <a:miter lim="800000"/>
            <a:headEnd/>
            <a:tailEnd/>
          </a:ln>
          <a:effectLst/>
          <a:scene3d>
            <a:camera prst="obliqueTopRight"/>
            <a:lightRig rig="threePt" dir="t"/>
          </a:scene3d>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2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Times New Roman" pitchFamily="18" charset="0"/>
              </a:rPr>
              <a:t>Сергиево – Посадская матрешка.</a:t>
            </a:r>
            <a:endParaRPr lang="ru-RU" sz="2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defRPr/>
            </a:pP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Times New Roman" pitchFamily="18" charset="0"/>
              </a:rPr>
              <a:t>Эти матрешки отображали разнообразную жизнь русского провинциального городка. Девушка в сарафане или полушубке, пастушок со свирелью, бородатый старик, целое семейство с чадами и домочадцами, бояре, богатыри, исторические персонажи.</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6388" name="Picture 17" descr="0_4eb7b_8ed5e5b8_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a:srcRect/>
          <a:stretch>
            <a:fillRect/>
          </a:stretch>
        </p:blipFill>
        <p:spPr bwMode="auto">
          <a:xfrm>
            <a:off x="1714480" y="428604"/>
            <a:ext cx="4983574" cy="425783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5602" name="Rectangle 2"/>
          <p:cNvSpPr>
            <a:spLocks noChangeArrowheads="1"/>
          </p:cNvSpPr>
          <p:nvPr/>
        </p:nvSpPr>
        <p:spPr bwMode="auto">
          <a:xfrm>
            <a:off x="285720" y="4714884"/>
            <a:ext cx="8501122" cy="1938992"/>
          </a:xfrm>
          <a:prstGeom prst="rect">
            <a:avLst/>
          </a:prstGeom>
          <a:noFill/>
          <a:ln w="9525">
            <a:noFill/>
            <a:miter lim="800000"/>
            <a:headEnd/>
            <a:tailEnd/>
          </a:ln>
          <a:effectLst/>
          <a:scene3d>
            <a:camera prst="obliqueTopRight"/>
            <a:lightRig rig="threePt" dir="t"/>
          </a:scene3d>
        </p:spPr>
        <p:txBody>
          <a:bodyPr anchor="ctr">
            <a:spAutoFit/>
          </a:bodyPr>
          <a:lstStyle/>
          <a:p>
            <a:pPr>
              <a:defRPr/>
            </a:pPr>
            <a:r>
              <a:rPr lang="ru-RU" sz="2000" b="1" i="1" dirty="0">
                <a:solidFill>
                  <a:srgbClr val="002060"/>
                </a:solidFill>
                <a:latin typeface="Times New Roman" pitchFamily="18" charset="0"/>
                <a:ea typeface="Times New Roman" pitchFamily="18" charset="0"/>
                <a:cs typeface="Times New Roman" pitchFamily="18" charset="0"/>
              </a:rPr>
              <a:t>Семеновская матрешка</a:t>
            </a:r>
          </a:p>
          <a:p>
            <a:pPr>
              <a:defRPr/>
            </a:pPr>
            <a:r>
              <a:rPr lang="ru-RU" sz="2000" b="1" dirty="0">
                <a:solidFill>
                  <a:srgbClr val="002060"/>
                </a:solidFill>
                <a:latin typeface="Times New Roman" pitchFamily="18" charset="0"/>
                <a:ea typeface="Times New Roman" pitchFamily="18" charset="0"/>
                <a:cs typeface="Times New Roman" pitchFamily="18" charset="0"/>
              </a:rPr>
              <a:t>В росписи этих матрешек явно отражено влияние близкой Хохломы: более условный, декоративный стиль. Семеновские мастера не стремятся точно изображать реальных персонажей - они следуют древней народной традиции «травного орнамента». Основой росписи служит </a:t>
            </a:r>
            <a:r>
              <a:rPr lang="ru-RU" sz="2000" b="1" dirty="0" err="1">
                <a:solidFill>
                  <a:srgbClr val="002060"/>
                </a:solidFill>
                <a:latin typeface="Times New Roman" pitchFamily="18" charset="0"/>
                <a:ea typeface="Times New Roman" pitchFamily="18" charset="0"/>
                <a:cs typeface="Times New Roman" pitchFamily="18" charset="0"/>
              </a:rPr>
              <a:t>фартух</a:t>
            </a:r>
            <a:r>
              <a:rPr lang="ru-RU" sz="2000" b="1" dirty="0">
                <a:solidFill>
                  <a:srgbClr val="002060"/>
                </a:solidFill>
                <a:latin typeface="Times New Roman" pitchFamily="18" charset="0"/>
                <a:ea typeface="Times New Roman" pitchFamily="18" charset="0"/>
                <a:cs typeface="Times New Roman" pitchFamily="18" charset="0"/>
              </a:rPr>
              <a:t> матрешки, на котором нарисован пышный букет</a:t>
            </a:r>
            <a:r>
              <a:rPr lang="ru-RU" sz="2000" b="1" dirty="0">
                <a:solidFill>
                  <a:srgbClr val="002060"/>
                </a:solidFill>
                <a:latin typeface="Times New Roman" pitchFamily="18" charset="0"/>
                <a:cs typeface="Times New Roman" pitchFamily="18" charset="0"/>
              </a:rPr>
              <a:t> </a:t>
            </a:r>
          </a:p>
        </p:txBody>
      </p:sp>
      <p:pic>
        <p:nvPicPr>
          <p:cNvPr id="17412" name="Picture 17" descr="0_4eb7b_8ed5e5b8_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3214688" y="857250"/>
            <a:ext cx="264318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b="1" i="1">
                <a:solidFill>
                  <a:srgbClr val="002060"/>
                </a:solidFill>
                <a:latin typeface="Times New Roman" pitchFamily="18" charset="0"/>
                <a:cs typeface="Times New Roman" pitchFamily="18" charset="0"/>
              </a:rPr>
              <a:t>Полховская – Майдановская  матрешка</a:t>
            </a:r>
          </a:p>
          <a:p>
            <a:r>
              <a:rPr lang="ru-RU" b="1" i="1">
                <a:solidFill>
                  <a:srgbClr val="002060"/>
                </a:solidFill>
                <a:latin typeface="Times New Roman" pitchFamily="18" charset="0"/>
                <a:cs typeface="Times New Roman" pitchFamily="18" charset="0"/>
              </a:rPr>
              <a:t> По характеру росписи здешние матрешки напоминают детский рисунок. Яркие краски: Зеленая, желтая, синяя, малиновая. Главный элемент росписи – цветок шиповника – символ любви, материнства.</a:t>
            </a:r>
          </a:p>
        </p:txBody>
      </p:sp>
      <p:pic>
        <p:nvPicPr>
          <p:cNvPr id="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7290" y="785794"/>
            <a:ext cx="3391425" cy="471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4876" y="785794"/>
            <a:ext cx="3175087" cy="4714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7" name="Picture 17" descr="0_4eb7b_8ed5e5b8_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7"/>
                                        </p:tgtEl>
                                        <p:attrNameLst>
                                          <p:attrName>ppt_x</p:attrName>
                                          <p:attrName>ppt_y</p:attrName>
                                        </p:attrNameLst>
                                      </p:cBhvr>
                                    </p:animMotion>
                                  </p:childTnLst>
                                </p:cTn>
                              </p:par>
                              <p:par>
                                <p:cTn id="7" presetID="63" presetClass="path" presetSubtype="0" accel="50000" decel="50000" fill="hold" nodeType="withEffect">
                                  <p:stCondLst>
                                    <p:cond delay="0"/>
                                  </p:stCondLst>
                                  <p:childTnLst>
                                    <p:animMotion origin="layout" path="M 0 0  L 0.25 0  E" pathEditMode="relative" ptsTypes="">
                                      <p:cBhvr>
                                        <p:cTn id="8"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a:srcRect/>
          <a:stretch>
            <a:fillRect/>
          </a:stretch>
        </p:blipFill>
        <p:spPr bwMode="auto">
          <a:xfrm>
            <a:off x="642910" y="214290"/>
            <a:ext cx="7429552" cy="3673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bliqueTopRight"/>
            <a:lightRig rig="twoPt" dir="t">
              <a:rot lat="0" lon="0" rev="7200000"/>
            </a:lightRig>
          </a:scene3d>
          <a:sp3d>
            <a:bevelT w="25400" h="19050"/>
            <a:contourClr>
              <a:srgbClr val="FFFFFF"/>
            </a:contourClr>
          </a:sp3d>
        </p:spPr>
      </p:pic>
      <p:sp>
        <p:nvSpPr>
          <p:cNvPr id="6" name="Горизонтальный свиток 5"/>
          <p:cNvSpPr/>
          <p:nvPr/>
        </p:nvSpPr>
        <p:spPr>
          <a:xfrm>
            <a:off x="285720" y="3500438"/>
            <a:ext cx="8215370" cy="3357562"/>
          </a:xfrm>
          <a:prstGeom prst="horizontalScroll">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ru-RU" sz="1600" b="1" i="1">
                <a:solidFill>
                  <a:schemeClr val="bg1"/>
                </a:solidFill>
                <a:latin typeface="Times New Roman" pitchFamily="18" charset="0"/>
                <a:cs typeface="Times New Roman" pitchFamily="18" charset="0"/>
              </a:rPr>
              <a:t>Вятская матрешка</a:t>
            </a:r>
          </a:p>
          <a:p>
            <a:pPr>
              <a:defRPr/>
            </a:pPr>
            <a:r>
              <a:rPr lang="ru-RU" sz="1600" b="1">
                <a:solidFill>
                  <a:schemeClr val="bg1"/>
                </a:solidFill>
                <a:latin typeface="Times New Roman" pitchFamily="18" charset="0"/>
                <a:cs typeface="Times New Roman" pitchFamily="18" charset="0"/>
              </a:rPr>
              <a:t>Вятскую матрешку инкрустировали соломкой. Одна часть соломы проваривается в соли до золотистого цвета, другая остается белой. Затем солому разрезают, приглаживают, штампиком выбивают детали нужного рисунка. Наклеивают соломку по сырому лаку. Вятская матрешка наиболее северная из всех российских матрешек. Она изображает голубоглазую девушку-северянку с мягкой застенчивой улыбкой. Лицо этой матрешки завораживает и притягивает Вас, настолько открыто и приветливо.</a:t>
            </a:r>
          </a:p>
        </p:txBody>
      </p:sp>
      <p:pic>
        <p:nvPicPr>
          <p:cNvPr id="19462" name="Picture 17" descr="0_4eb7b_8ed5e5b8_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a:srcRect/>
          <a:stretch>
            <a:fillRect/>
          </a:stretch>
        </p:blipFill>
        <p:spPr bwMode="auto">
          <a:xfrm>
            <a:off x="965570" y="806712"/>
            <a:ext cx="7675211" cy="57983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483" name="Picture 17" descr="0_4eb7b_8ed5e5b8_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260350"/>
            <a:ext cx="10747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WordArt 5"/>
          <p:cNvSpPr>
            <a:spLocks noChangeArrowheads="1" noChangeShapeType="1" noTextEdit="1"/>
          </p:cNvSpPr>
          <p:nvPr/>
        </p:nvSpPr>
        <p:spPr bwMode="auto">
          <a:xfrm>
            <a:off x="1908175" y="5876925"/>
            <a:ext cx="5143500" cy="523875"/>
          </a:xfrm>
          <a:prstGeom prst="rect">
            <a:avLst/>
          </a:prstGeom>
        </p:spPr>
        <p:txBody>
          <a:bodyPr wrap="none" fromWordArt="1">
            <a:prstTxWarp prst="textPlain">
              <a:avLst>
                <a:gd name="adj" fmla="val 50000"/>
              </a:avLst>
            </a:prstTxWarp>
          </a:bodyPr>
          <a:lstStyle/>
          <a:p>
            <a:pPr algn="ctr"/>
            <a:r>
              <a:rPr lang="ru-RU" sz="3600" b="1" i="1" kern="10">
                <a:ln w="9525">
                  <a:solidFill>
                    <a:srgbClr val="0000FF"/>
                  </a:solidFill>
                  <a:round/>
                  <a:headEnd/>
                  <a:tailEnd/>
                </a:ln>
                <a:solidFill>
                  <a:srgbClr val="FF0000"/>
                </a:solidFill>
                <a:effectLst>
                  <a:outerShdw dist="35921" dir="2700000" algn="ctr" rotWithShape="0">
                    <a:srgbClr val="808080">
                      <a:alpha val="80000"/>
                    </a:srgbClr>
                  </a:outerShdw>
                </a:effectLst>
                <a:latin typeface="Arial"/>
                <a:cs typeface="Arial"/>
              </a:rPr>
              <a:t>Авторская матрёшка</a:t>
            </a: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Поток">
  <a:themeElements>
    <a:clrScheme name="Поток 1">
      <a:dk1>
        <a:srgbClr val="000000"/>
      </a:dk1>
      <a:lt1>
        <a:srgbClr val="FFFFFF"/>
      </a:lt1>
      <a:dk2>
        <a:srgbClr val="666666"/>
      </a:dk2>
      <a:lt2>
        <a:srgbClr val="D2D2D2"/>
      </a:lt2>
      <a:accent1>
        <a:srgbClr val="FF388C"/>
      </a:accent1>
      <a:accent2>
        <a:srgbClr val="E40059"/>
      </a:accent2>
      <a:accent3>
        <a:srgbClr val="FFFFFF"/>
      </a:accent3>
      <a:accent4>
        <a:srgbClr val="000000"/>
      </a:accent4>
      <a:accent5>
        <a:srgbClr val="FFAEC5"/>
      </a:accent5>
      <a:accent6>
        <a:srgbClr val="CF0050"/>
      </a:accent6>
      <a:hlink>
        <a:srgbClr val="17BBFD"/>
      </a:hlink>
      <a:folHlink>
        <a:srgbClr val="FF79C2"/>
      </a:folHlink>
    </a:clrScheme>
    <a:fontScheme name="Поток">
      <a:majorFont>
        <a:latin typeface="Calibri"/>
        <a:ea typeface=""/>
        <a:cs typeface=""/>
      </a:majorFont>
      <a:minorFont>
        <a:latin typeface="Constanti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45720" rIns="0" bIns="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45720" rIns="0" bIns="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Поток 1">
        <a:dk1>
          <a:srgbClr val="000000"/>
        </a:dk1>
        <a:lt1>
          <a:srgbClr val="FFFFFF"/>
        </a:lt1>
        <a:dk2>
          <a:srgbClr val="666666"/>
        </a:dk2>
        <a:lt2>
          <a:srgbClr val="D2D2D2"/>
        </a:lt2>
        <a:accent1>
          <a:srgbClr val="FF388C"/>
        </a:accent1>
        <a:accent2>
          <a:srgbClr val="E40059"/>
        </a:accent2>
        <a:accent3>
          <a:srgbClr val="FFFFFF"/>
        </a:accent3>
        <a:accent4>
          <a:srgbClr val="000000"/>
        </a:accent4>
        <a:accent5>
          <a:srgbClr val="FFAEC5"/>
        </a:accent5>
        <a:accent6>
          <a:srgbClr val="CF0050"/>
        </a:accent6>
        <a:hlink>
          <a:srgbClr val="17BBFD"/>
        </a:hlink>
        <a:folHlink>
          <a:srgbClr val="FF79C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TotalTime>
  <Words>479</Words>
  <Application>Microsoft Office PowerPoint</Application>
  <PresentationFormat>Экран (4:3)</PresentationFormat>
  <Paragraphs>32</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сарай</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Электронное пособие  для учащихся</dc:title>
  <dc:creator>Ани</dc:creator>
  <cp:lastModifiedBy>Лена</cp:lastModifiedBy>
  <cp:revision>123</cp:revision>
  <dcterms:created xsi:type="dcterms:W3CDTF">2003-02-26T14:23:12Z</dcterms:created>
  <dcterms:modified xsi:type="dcterms:W3CDTF">2015-08-24T20:17:00Z</dcterms:modified>
</cp:coreProperties>
</file>