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9"/>
  </p:notesMasterIdLst>
  <p:sldIdLst>
    <p:sldId id="262" r:id="rId2"/>
    <p:sldId id="282" r:id="rId3"/>
    <p:sldId id="278" r:id="rId4"/>
    <p:sldId id="279" r:id="rId5"/>
    <p:sldId id="280" r:id="rId6"/>
    <p:sldId id="281" r:id="rId7"/>
    <p:sldId id="285" r:id="rId8"/>
    <p:sldId id="286" r:id="rId9"/>
    <p:sldId id="287" r:id="rId10"/>
    <p:sldId id="288" r:id="rId11"/>
    <p:sldId id="289" r:id="rId12"/>
    <p:sldId id="290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D058C2"/>
    <a:srgbClr val="FF0000"/>
    <a:srgbClr val="0000FF"/>
    <a:srgbClr val="E20202"/>
    <a:srgbClr val="001A2E"/>
    <a:srgbClr val="003054"/>
    <a:srgbClr val="217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4" autoAdjust="0"/>
    <p:restoredTop sz="94595" autoAdjust="0"/>
  </p:normalViewPr>
  <p:slideViewPr>
    <p:cSldViewPr>
      <p:cViewPr varScale="1">
        <p:scale>
          <a:sx n="83" d="100"/>
          <a:sy n="83" d="100"/>
        </p:scale>
        <p:origin x="-14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2E09DF-A6E0-4D57-BD00-11B68429D99D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3C383E-EA40-41DA-BF9F-8E6E93097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981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284CC-98F1-48B1-BC17-81C7FD1CECEE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F081B-4FBB-487A-96A8-5C4B7C07E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448461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68DAE-9674-4A94-B114-86F7E3042D48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9E019-1B29-43B9-8F6A-33B3368F9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617139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07217-87C1-4445-8D23-D78EE0FA3855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E88E9-75F5-4F7C-BC0B-382796628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303148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D6FE9-C9FC-42E8-89E0-0301ABCEF754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91485-0BC4-44C1-8BF2-79390A8F1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46771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ED062-6C86-4A74-A8E3-2FA2E73D6705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D9F0F-B7DA-4BC9-8264-09CD7829A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51502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C22E1-3F20-43BF-914B-278A94097E3A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125F-8FB4-4788-9E45-A5DBCEB45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894019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0D2B7-A4C5-44F1-9042-CA27C9613B19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FD9B-8D02-4D2E-9FA7-D3ED763DF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14035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3FE46-A912-41ED-902B-B3ACA6AF4712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38944-CCC1-47E4-BCD0-3415BFEAA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08597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99A19-4FFF-4923-8C88-20965B4D75E9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D610-A8EE-4217-AC87-4D723F444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888245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23C9C-32C7-4C46-80CE-FF04C8C4CB44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9629F-90F3-4499-9E66-28DBCB50C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022647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1A7AD-3D2B-47F9-AFBF-67D6100E4C1B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9875C-31A4-4949-A383-5846384E0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12512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00AA3D-BB04-48E6-BEA9-16870CA91CAA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187088-5269-47A3-83A9-2843D589A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73" r:id="rId8"/>
    <p:sldLayoutId id="2147483672" r:id="rId9"/>
    <p:sldLayoutId id="2147483671" r:id="rId10"/>
    <p:sldLayoutId id="2147483670" r:id="rId11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cuments\&#1050;&#1088;&#1080;&#1089;&#1090;&#1080;&#1085;&#1072;\&#1060;&#1086;&#1090;&#1086;%20&#1052;&#1072;&#1090;&#1088;&#1077;&#1096;&#1082;&#1072;\Oy_da_my_matreshki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png"/><Relationship Id="rId7" Type="http://schemas.openxmlformats.org/officeDocument/2006/relationships/hyperlink" Target="http://socialru.files.wordpress.com/2011/01/kudrina_new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artsait.ru/art/m/malutin/img/12.jpg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gimnazia45.ucoz.ru/information_items_property_179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6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2420938"/>
            <a:ext cx="5737225" cy="3979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1" name="WordArt 15"/>
          <p:cNvSpPr>
            <a:spLocks noChangeArrowheads="1" noChangeShapeType="1" noTextEdit="1"/>
          </p:cNvSpPr>
          <p:nvPr/>
        </p:nvSpPr>
        <p:spPr bwMode="auto">
          <a:xfrm>
            <a:off x="1403350" y="1268413"/>
            <a:ext cx="6764338" cy="10779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9130"/>
                <a:gd name="adj2" fmla="val 0"/>
              </a:avLst>
            </a:prstTxWarp>
          </a:bodyPr>
          <a:lstStyle/>
          <a:p>
            <a:pPr algn="ctr"/>
            <a:r>
              <a:rPr lang="ru-RU" sz="44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РУССКАЯ МАТРЁШКА</a:t>
            </a:r>
          </a:p>
        </p:txBody>
      </p:sp>
      <p:pic>
        <p:nvPicPr>
          <p:cNvPr id="2052" name="Picture 17" descr="0_4eb7b_8ed5e5b8_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10747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y_da_my_matresh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-323850" y="5157788"/>
            <a:ext cx="4144963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bIns="0" anchor="ctr">
            <a:spAutoFit/>
          </a:bodyPr>
          <a:lstStyle/>
          <a:p>
            <a:pPr algn="ctr"/>
            <a:r>
              <a:rPr lang="ru-RU" b="1">
                <a:solidFill>
                  <a:srgbClr val="003054"/>
                </a:solidFill>
                <a:latin typeface="Times New Roman" pitchFamily="18" charset="0"/>
              </a:rPr>
              <a:t>                    Восемь кукол деревянных,</a:t>
            </a:r>
          </a:p>
          <a:p>
            <a:pPr algn="ctr"/>
            <a:r>
              <a:rPr lang="ru-RU" b="1">
                <a:solidFill>
                  <a:srgbClr val="003054"/>
                </a:solidFill>
                <a:latin typeface="Times New Roman" pitchFamily="18" charset="0"/>
              </a:rPr>
              <a:t>                  Круглолицых и румяных,</a:t>
            </a:r>
          </a:p>
          <a:p>
            <a:pPr algn="ctr"/>
            <a:r>
              <a:rPr lang="ru-RU" b="1">
                <a:solidFill>
                  <a:srgbClr val="003054"/>
                </a:solidFill>
                <a:latin typeface="Times New Roman" pitchFamily="18" charset="0"/>
              </a:rPr>
              <a:t>                      В разноцветных сарафанах.</a:t>
            </a:r>
          </a:p>
          <a:p>
            <a:pPr algn="ctr"/>
            <a:r>
              <a:rPr lang="ru-RU" b="1">
                <a:solidFill>
                  <a:srgbClr val="003054"/>
                </a:solidFill>
                <a:latin typeface="Times New Roman" pitchFamily="18" charset="0"/>
              </a:rPr>
              <a:t>          На столе у нас живут</a:t>
            </a:r>
          </a:p>
          <a:p>
            <a:pPr algn="ctr"/>
            <a:r>
              <a:rPr lang="ru-RU" b="1">
                <a:solidFill>
                  <a:srgbClr val="003054"/>
                </a:solidFill>
                <a:latin typeface="Times New Roman" pitchFamily="18" charset="0"/>
              </a:rPr>
              <a:t>                 Всех матрешками зовут.</a:t>
            </a:r>
            <a:r>
              <a:rPr lang="ru-RU"/>
              <a:t> </a:t>
            </a:r>
          </a:p>
        </p:txBody>
      </p:sp>
      <p:pic>
        <p:nvPicPr>
          <p:cNvPr id="41989" name="Picture 17" descr="0_4eb7b_8ed5e5b8_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10747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500563" y="5164138"/>
            <a:ext cx="3059112" cy="16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bIns="0" anchor="ctr">
            <a:spAutoFit/>
          </a:bodyPr>
          <a:lstStyle/>
          <a:p>
            <a:pPr algn="ctr"/>
            <a:r>
              <a:rPr lang="ru-RU"/>
              <a:t>            </a:t>
            </a:r>
            <a:r>
              <a:rPr lang="ru-RU" b="1">
                <a:solidFill>
                  <a:srgbClr val="003054"/>
                </a:solidFill>
                <a:latin typeface="Times New Roman" pitchFamily="18" charset="0"/>
              </a:rPr>
              <a:t>Кукла первая толста,</a:t>
            </a:r>
          </a:p>
          <a:p>
            <a:pPr algn="ctr"/>
            <a:r>
              <a:rPr lang="ru-RU" b="1">
                <a:solidFill>
                  <a:srgbClr val="003054"/>
                </a:solidFill>
                <a:latin typeface="Times New Roman" pitchFamily="18" charset="0"/>
              </a:rPr>
              <a:t>              А в нутрии она пуста.</a:t>
            </a:r>
          </a:p>
          <a:p>
            <a:pPr algn="ctr"/>
            <a:r>
              <a:rPr lang="ru-RU" b="1">
                <a:solidFill>
                  <a:srgbClr val="003054"/>
                </a:solidFill>
                <a:latin typeface="Times New Roman" pitchFamily="18" charset="0"/>
              </a:rPr>
              <a:t>     Разнимается она</a:t>
            </a:r>
          </a:p>
          <a:p>
            <a:pPr algn="ctr"/>
            <a:r>
              <a:rPr lang="ru-RU" b="1">
                <a:solidFill>
                  <a:srgbClr val="003054"/>
                </a:solidFill>
                <a:latin typeface="Times New Roman" pitchFamily="18" charset="0"/>
              </a:rPr>
              <a:t>        На две половинки</a:t>
            </a:r>
          </a:p>
          <a:p>
            <a:pPr algn="ctr"/>
            <a:r>
              <a:rPr lang="ru-RU" b="1">
                <a:solidFill>
                  <a:srgbClr val="003054"/>
                </a:solidFill>
                <a:latin typeface="Times New Roman" pitchFamily="18" charset="0"/>
              </a:rPr>
              <a:t>             В ней живет еще одна </a:t>
            </a:r>
          </a:p>
          <a:p>
            <a:pPr algn="ctr"/>
            <a:r>
              <a:rPr lang="ru-RU" b="1">
                <a:solidFill>
                  <a:srgbClr val="003054"/>
                </a:solidFill>
                <a:latin typeface="Times New Roman" pitchFamily="18" charset="0"/>
              </a:rPr>
              <a:t>        Кукла в серединке.</a:t>
            </a:r>
          </a:p>
        </p:txBody>
      </p:sp>
      <p:pic>
        <p:nvPicPr>
          <p:cNvPr id="41993" name="Picture 9" descr="Увеличи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1052513"/>
            <a:ext cx="5329238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17" descr="0_4eb7b_8ed5e5b8_L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50" y="333375"/>
            <a:ext cx="1076325" cy="1081088"/>
          </a:xfrm>
          <a:noFill/>
          <a:ln/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435600" y="2852738"/>
            <a:ext cx="3170238" cy="16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bIns="0" anchor="ctr">
            <a:spAutoFit/>
          </a:bodyPr>
          <a:lstStyle/>
          <a:p>
            <a:pPr algn="ctr"/>
            <a:r>
              <a:rPr lang="ru-RU"/>
              <a:t>       </a:t>
            </a:r>
            <a:r>
              <a:rPr lang="ru-RU" b="1">
                <a:solidFill>
                  <a:srgbClr val="003054"/>
                </a:solidFill>
                <a:latin typeface="Times New Roman" pitchFamily="18" charset="0"/>
              </a:rPr>
              <a:t>Эту куклу ты открой-</a:t>
            </a:r>
          </a:p>
          <a:p>
            <a:pPr algn="ctr"/>
            <a:r>
              <a:rPr lang="ru-RU" b="1">
                <a:solidFill>
                  <a:srgbClr val="003054"/>
                </a:solidFill>
                <a:latin typeface="Times New Roman" pitchFamily="18" charset="0"/>
              </a:rPr>
              <a:t>            Будет третья во второй.</a:t>
            </a:r>
          </a:p>
          <a:p>
            <a:pPr algn="ctr"/>
            <a:r>
              <a:rPr lang="ru-RU" b="1">
                <a:solidFill>
                  <a:srgbClr val="003054"/>
                </a:solidFill>
                <a:latin typeface="Times New Roman" pitchFamily="18" charset="0"/>
              </a:rPr>
              <a:t>      Половинку отвинти,</a:t>
            </a:r>
          </a:p>
          <a:p>
            <a:pPr algn="ctr"/>
            <a:r>
              <a:rPr lang="ru-RU" b="1">
                <a:solidFill>
                  <a:srgbClr val="003054"/>
                </a:solidFill>
                <a:latin typeface="Times New Roman" pitchFamily="18" charset="0"/>
              </a:rPr>
              <a:t>        Плотную притертую,-</a:t>
            </a:r>
          </a:p>
          <a:p>
            <a:pPr algn="ctr"/>
            <a:r>
              <a:rPr lang="ru-RU" b="1">
                <a:solidFill>
                  <a:srgbClr val="003054"/>
                </a:solidFill>
                <a:latin typeface="Times New Roman" pitchFamily="18" charset="0"/>
              </a:rPr>
              <a:t>      И сумеешь ты найти </a:t>
            </a:r>
          </a:p>
          <a:p>
            <a:pPr algn="ctr"/>
            <a:r>
              <a:rPr lang="ru-RU" b="1">
                <a:solidFill>
                  <a:srgbClr val="003054"/>
                </a:solidFill>
                <a:latin typeface="Times New Roman" pitchFamily="18" charset="0"/>
              </a:rPr>
              <a:t>    Куколку четвертую</a:t>
            </a:r>
          </a:p>
        </p:txBody>
      </p:sp>
      <p:pic>
        <p:nvPicPr>
          <p:cNvPr id="43014" name="Picture 6" descr="5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5178425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17" descr="0_4eb7b_8ed5e5b8_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10747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4859338" y="2133600"/>
            <a:ext cx="3944937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bIns="0" anchor="ctr">
            <a:spAutoFit/>
          </a:bodyPr>
          <a:lstStyle/>
          <a:p>
            <a:pPr indent="449263" algn="ctr"/>
            <a:r>
              <a:rPr lang="ru-RU"/>
              <a:t>         </a:t>
            </a:r>
            <a:r>
              <a:rPr lang="ru-RU" b="1">
                <a:solidFill>
                  <a:srgbClr val="003054"/>
                </a:solidFill>
                <a:latin typeface="Times New Roman" pitchFamily="18" charset="0"/>
              </a:rPr>
              <a:t>Вынь ее, да посмотри,</a:t>
            </a:r>
          </a:p>
          <a:p>
            <a:pPr indent="449263" algn="ctr"/>
            <a:r>
              <a:rPr lang="ru-RU" b="1">
                <a:solidFill>
                  <a:srgbClr val="003054"/>
                </a:solidFill>
                <a:latin typeface="Times New Roman" pitchFamily="18" charset="0"/>
              </a:rPr>
              <a:t>                  Кто в ней прячется  внутри.</a:t>
            </a:r>
          </a:p>
          <a:p>
            <a:pPr indent="449263" algn="ctr"/>
            <a:r>
              <a:rPr lang="ru-RU" b="1">
                <a:solidFill>
                  <a:srgbClr val="003054"/>
                </a:solidFill>
                <a:latin typeface="Times New Roman" pitchFamily="18" charset="0"/>
              </a:rPr>
              <a:t>       Прячется в ней пятая</a:t>
            </a:r>
          </a:p>
          <a:p>
            <a:pPr indent="449263" algn="ctr"/>
            <a:r>
              <a:rPr lang="ru-RU" b="1">
                <a:solidFill>
                  <a:srgbClr val="003054"/>
                </a:solidFill>
                <a:latin typeface="Times New Roman" pitchFamily="18" charset="0"/>
              </a:rPr>
              <a:t>Куколка пузатая,</a:t>
            </a:r>
          </a:p>
          <a:p>
            <a:pPr indent="449263" algn="ctr"/>
            <a:r>
              <a:rPr lang="ru-RU" b="1">
                <a:solidFill>
                  <a:srgbClr val="003054"/>
                </a:solidFill>
                <a:latin typeface="Times New Roman" pitchFamily="18" charset="0"/>
              </a:rPr>
              <a:t>А внутри пустая.</a:t>
            </a:r>
          </a:p>
          <a:p>
            <a:pPr indent="449263" algn="ctr"/>
            <a:r>
              <a:rPr lang="ru-RU" b="1">
                <a:solidFill>
                  <a:srgbClr val="003054"/>
                </a:solidFill>
                <a:latin typeface="Times New Roman" pitchFamily="18" charset="0"/>
              </a:rPr>
              <a:t>    В ней живет шеста</a:t>
            </a:r>
            <a:br>
              <a:rPr lang="ru-RU" b="1">
                <a:solidFill>
                  <a:srgbClr val="003054"/>
                </a:solidFill>
                <a:latin typeface="Times New Roman" pitchFamily="18" charset="0"/>
              </a:rPr>
            </a:br>
            <a:r>
              <a:rPr lang="ru-RU" b="1">
                <a:solidFill>
                  <a:srgbClr val="003054"/>
                </a:solidFill>
                <a:latin typeface="Times New Roman" pitchFamily="18" charset="0"/>
              </a:rPr>
              <a:t>        А в шестой –</a:t>
            </a:r>
            <a:br>
              <a:rPr lang="ru-RU" b="1">
                <a:solidFill>
                  <a:srgbClr val="003054"/>
                </a:solidFill>
                <a:latin typeface="Times New Roman" pitchFamily="18" charset="0"/>
              </a:rPr>
            </a:br>
            <a:r>
              <a:rPr lang="ru-RU" b="1">
                <a:solidFill>
                  <a:srgbClr val="003054"/>
                </a:solidFill>
                <a:latin typeface="Times New Roman" pitchFamily="18" charset="0"/>
              </a:rPr>
              <a:t>Седьмая</a:t>
            </a:r>
          </a:p>
          <a:p>
            <a:pPr indent="449263" algn="ctr"/>
            <a:r>
              <a:rPr lang="ru-RU" b="1">
                <a:solidFill>
                  <a:srgbClr val="003054"/>
                </a:solidFill>
                <a:latin typeface="Times New Roman" pitchFamily="18" charset="0"/>
              </a:rPr>
              <a:t>А в седьмой-</a:t>
            </a:r>
            <a:br>
              <a:rPr lang="ru-RU" b="1">
                <a:solidFill>
                  <a:srgbClr val="003054"/>
                </a:solidFill>
                <a:latin typeface="Times New Roman" pitchFamily="18" charset="0"/>
              </a:rPr>
            </a:br>
            <a:r>
              <a:rPr lang="ru-RU" b="1">
                <a:solidFill>
                  <a:srgbClr val="003054"/>
                </a:solidFill>
                <a:latin typeface="Times New Roman" pitchFamily="18" charset="0"/>
              </a:rPr>
              <a:t>Восьмая.</a:t>
            </a:r>
          </a:p>
          <a:p>
            <a:pPr indent="449263" algn="ctr"/>
            <a:r>
              <a:rPr lang="ru-RU" b="1">
                <a:solidFill>
                  <a:srgbClr val="003054"/>
                </a:solidFill>
                <a:latin typeface="Times New Roman" pitchFamily="18" charset="0"/>
              </a:rPr>
              <a:t>           Эта кукла меньше всех</a:t>
            </a:r>
          </a:p>
          <a:p>
            <a:pPr indent="449263" algn="ctr"/>
            <a:r>
              <a:rPr lang="ru-RU" b="1">
                <a:solidFill>
                  <a:srgbClr val="003054"/>
                </a:solidFill>
                <a:latin typeface="Times New Roman" pitchFamily="18" charset="0"/>
              </a:rPr>
              <a:t>         Чуть побольше, чем орех, </a:t>
            </a:r>
          </a:p>
        </p:txBody>
      </p:sp>
      <p:pic>
        <p:nvPicPr>
          <p:cNvPr id="44039" name="Picture 7" descr="09241959e9563ff405037f8dd1606e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5056188" cy="391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8266" y="601644"/>
            <a:ext cx="6717045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571625" y="4357688"/>
            <a:ext cx="65008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Привезла помещица Мамонтова из-за границы японскую игрушку, фигурку добродушного старика. Изображала она японского мудреца. Фукуруму, у которого голова вытянулась от постоянных раздумий. Фукурума  раскрывался, а в ней находились еще несколько фигурок вложенных одна в другую.</a:t>
            </a:r>
          </a:p>
          <a:p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Очень понравилась игрушка Мамонтовым и решили они сделать свою деревянную игрушку.</a:t>
            </a:r>
          </a:p>
        </p:txBody>
      </p:sp>
      <p:pic>
        <p:nvPicPr>
          <p:cNvPr id="7172" name="Picture 17" descr="0_4eb7b_8ed5e5b8_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10747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7" descr="0_4eb7b_8ed5e5b8_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10747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1042988" y="4652963"/>
            <a:ext cx="741045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171F3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Из прославленного игрушечного царства </a:t>
            </a:r>
          </a:p>
          <a:p>
            <a:pPr algn="ctr"/>
            <a:r>
              <a:rPr lang="ru-RU" sz="2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171F3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Троице-Сергиевского </a:t>
            </a:r>
          </a:p>
          <a:p>
            <a:pPr algn="ctr"/>
            <a:r>
              <a:rPr lang="ru-RU" sz="2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171F3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посада был призван </a:t>
            </a:r>
          </a:p>
          <a:p>
            <a:pPr algn="ctr"/>
            <a:r>
              <a:rPr lang="ru-RU" sz="2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171F3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лучший мастер Василий Звёздочкин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3" y="4587883"/>
            <a:ext cx="255428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44"/>
          <a:stretch>
            <a:fillRect/>
          </a:stretch>
        </p:blipFill>
        <p:spPr bwMode="auto">
          <a:xfrm>
            <a:off x="714348" y="500042"/>
            <a:ext cx="3035300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4500570"/>
            <a:ext cx="1963737" cy="201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9442" name="Picture 2" descr="Картинка 3 из 83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215074" y="642918"/>
            <a:ext cx="2500330" cy="3667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9446" name="Picture 6" descr="http://socialru.files.wordpress.com/2011/01/kudrina_new.jpg?w=64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1857364"/>
            <a:ext cx="157163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7" name="Picture 17" descr="0_4eb7b_8ed5e5b8_L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10747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39750" y="3933825"/>
            <a:ext cx="291147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bIns="0" anchor="b">
            <a:spAutoFit/>
          </a:bodyPr>
          <a:lstStyle/>
          <a:p>
            <a:pPr algn="ctr"/>
            <a:r>
              <a:rPr lang="ru-RU" sz="1600" b="1" i="1">
                <a:solidFill>
                  <a:srgbClr val="002060"/>
                </a:solidFill>
              </a:rPr>
              <a:t>В.Звёздочкин </a:t>
            </a:r>
          </a:p>
          <a:p>
            <a:pPr algn="ctr"/>
            <a:r>
              <a:rPr lang="ru-RU" sz="1600" b="1" i="1">
                <a:solidFill>
                  <a:srgbClr val="002060"/>
                </a:solidFill>
              </a:rPr>
              <a:t>вырезал деревянную куклу. </a:t>
            </a:r>
            <a:endParaRPr lang="ru-RU" b="1" i="1">
              <a:solidFill>
                <a:srgbClr val="002060"/>
              </a:solidFill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6300788" y="4149725"/>
            <a:ext cx="2382837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bIns="0" anchor="b">
            <a:spAutoFit/>
          </a:bodyPr>
          <a:lstStyle/>
          <a:p>
            <a:pPr algn="ctr"/>
            <a:r>
              <a:rPr lang="ru-RU" sz="1600" b="1" i="1">
                <a:solidFill>
                  <a:srgbClr val="002060"/>
                </a:solidFill>
              </a:rPr>
              <a:t>Художник С. Малютин </a:t>
            </a:r>
          </a:p>
          <a:p>
            <a:pPr algn="ctr"/>
            <a:r>
              <a:rPr lang="ru-RU" sz="1600" b="1" i="1">
                <a:solidFill>
                  <a:srgbClr val="002060"/>
                </a:solidFill>
              </a:rPr>
              <a:t>расписал куклу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5143500" y="2111375"/>
            <a:ext cx="335756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 матрешка состояла из 8 фигурок (кукол). Это была девушка в сарафане и переднике с чёрным петухом в руках. Настоящая русская Матрена. Отсюда и пошло название кукол- матрешка</a:t>
            </a:r>
            <a:r>
              <a:rPr lang="ru-RU" sz="1400">
                <a:ea typeface="Times New Roman" pitchFamily="18" charset="0"/>
                <a:cs typeface="Arial" charset="0"/>
              </a:rPr>
              <a:t>.</a:t>
            </a:r>
            <a:endParaRPr lang="ru-RU">
              <a:cs typeface="Arial" charset="0"/>
            </a:endParaRPr>
          </a:p>
        </p:txBody>
      </p:sp>
      <p:pic>
        <p:nvPicPr>
          <p:cNvPr id="9220" name="Picture 17" descr="0_4eb7b_8ed5e5b8_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10747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Рисунок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3559175" cy="379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857250" y="4357688"/>
            <a:ext cx="72866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Постоянно ассортимент кукол расширялся. Появились фигурки, изображающие девушек с корзинами, букетами цветов, серпами. Яркими, веселыми красками распишет матрешки, словно оденет их в нарядные одежды. Вот улыбается нам русская красавица. А что ей скучать? Она ведь не одна, а с дружной семейкой.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908050"/>
            <a:ext cx="7129463" cy="3392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7" descr="0_4eb7b_8ed5e5b8_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10747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Прямоугольник 4"/>
          <p:cNvSpPr>
            <a:spLocks noChangeArrowheads="1"/>
          </p:cNvSpPr>
          <p:nvPr/>
        </p:nvSpPr>
        <p:spPr bwMode="auto">
          <a:xfrm>
            <a:off x="428625" y="428625"/>
            <a:ext cx="82867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1400">
                <a:solidFill>
                  <a:srgbClr val="800000"/>
                </a:solidFill>
                <a:latin typeface="Verdana" pitchFamily="34" charset="0"/>
              </a:rPr>
              <a:t>Муниципальное образовательное учреждение </a:t>
            </a:r>
          </a:p>
          <a:p>
            <a:pPr algn="ctr" eaLnBrk="1" hangingPunct="1"/>
            <a:r>
              <a:rPr lang="ru-RU" sz="1400">
                <a:solidFill>
                  <a:srgbClr val="800000"/>
                </a:solidFill>
                <a:latin typeface="Verdana" pitchFamily="34" charset="0"/>
              </a:rPr>
              <a:t>средняя общеобразовательная школа № 44 </a:t>
            </a:r>
          </a:p>
          <a:p>
            <a:pPr algn="ctr" eaLnBrk="1" hangingPunct="1"/>
            <a:r>
              <a:rPr lang="ru-RU" sz="1400">
                <a:solidFill>
                  <a:srgbClr val="800000"/>
                </a:solidFill>
                <a:latin typeface="Verdana" pitchFamily="34" charset="0"/>
              </a:rPr>
              <a:t>с углублённым изучением отдельных предметов</a:t>
            </a:r>
          </a:p>
          <a:p>
            <a:pPr algn="ctr" eaLnBrk="1" hangingPunct="1"/>
            <a:r>
              <a:rPr lang="ru-RU" sz="1400">
                <a:solidFill>
                  <a:srgbClr val="800000"/>
                </a:solidFill>
                <a:latin typeface="Verdana" pitchFamily="34" charset="0"/>
              </a:rPr>
              <a:t>Центрального района г. Волгограда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124075" y="1989138"/>
            <a:ext cx="4770438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bIns="0" anchor="b">
            <a:spAutoFit/>
          </a:bodyPr>
          <a:lstStyle/>
          <a:p>
            <a:r>
              <a:rPr lang="ru-RU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ИССЛЕДОВАТЕЛЬСКАЯ РАБОТА НА ТЕМУ:</a:t>
            </a:r>
            <a:r>
              <a:rPr lang="ru-RU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>
              <a:solidFill>
                <a:srgbClr val="FF8D3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1908175" y="2565400"/>
            <a:ext cx="5029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РУССКАЯ МАТРЁШКА</a:t>
            </a:r>
          </a:p>
        </p:txBody>
      </p:sp>
      <p:sp>
        <p:nvSpPr>
          <p:cNvPr id="3" name="Подзаголовок 2"/>
          <p:cNvSpPr>
            <a:spLocks/>
          </p:cNvSpPr>
          <p:nvPr/>
        </p:nvSpPr>
        <p:spPr bwMode="auto">
          <a:xfrm>
            <a:off x="395288" y="4214813"/>
            <a:ext cx="81629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36513" eaLnBrk="1" hangingPunct="1">
              <a:lnSpc>
                <a:spcPct val="80000"/>
              </a:lnSpc>
              <a:buClr>
                <a:srgbClr val="9C007F"/>
              </a:buClr>
              <a:buSzPct val="95000"/>
              <a:buFont typeface="Wingdings 2" pitchFamily="18" charset="2"/>
              <a:buNone/>
            </a:pPr>
            <a:r>
              <a:rPr lang="ru-RU" sz="1900" b="1" u="sng">
                <a:solidFill>
                  <a:srgbClr val="800000"/>
                </a:solidFill>
                <a:latin typeface="Constantia" pitchFamily="18" charset="0"/>
              </a:rPr>
              <a:t>Авторы:</a:t>
            </a:r>
            <a:r>
              <a:rPr lang="ru-RU" sz="1900">
                <a:solidFill>
                  <a:srgbClr val="79766F"/>
                </a:solidFill>
                <a:latin typeface="Constantia" pitchFamily="18" charset="0"/>
              </a:rPr>
              <a:t>   </a:t>
            </a:r>
            <a:r>
              <a:rPr lang="ru-RU" sz="1900" b="1">
                <a:solidFill>
                  <a:srgbClr val="800000"/>
                </a:solidFill>
                <a:latin typeface="Times New Roman" pitchFamily="18" charset="0"/>
              </a:rPr>
              <a:t>Троцко Артём,</a:t>
            </a:r>
            <a:r>
              <a:rPr lang="ru-RU" sz="1900">
                <a:solidFill>
                  <a:srgbClr val="C96807"/>
                </a:solidFill>
                <a:latin typeface="Times New Roman" pitchFamily="18" charset="0"/>
              </a:rPr>
              <a:t> </a:t>
            </a:r>
            <a:r>
              <a:rPr lang="ru-RU" sz="1900">
                <a:solidFill>
                  <a:srgbClr val="CC0000"/>
                </a:solidFill>
                <a:latin typeface="Times New Roman" pitchFamily="18" charset="0"/>
              </a:rPr>
              <a:t>ученик 1 «Б» класса </a:t>
            </a:r>
          </a:p>
          <a:p>
            <a:pPr marL="36513" eaLnBrk="1" hangingPunct="1">
              <a:lnSpc>
                <a:spcPct val="80000"/>
              </a:lnSpc>
              <a:buClr>
                <a:srgbClr val="9C007F"/>
              </a:buClr>
              <a:buSzPct val="95000"/>
              <a:buFont typeface="Wingdings 2" pitchFamily="18" charset="2"/>
              <a:buNone/>
            </a:pPr>
            <a:r>
              <a:rPr lang="ru-RU" sz="1900" b="1">
                <a:solidFill>
                  <a:srgbClr val="800000"/>
                </a:solidFill>
                <a:latin typeface="Times New Roman" pitchFamily="18" charset="0"/>
              </a:rPr>
              <a:t>                  Алергуш Кристина, </a:t>
            </a:r>
            <a:r>
              <a:rPr lang="ru-RU" sz="1900">
                <a:solidFill>
                  <a:srgbClr val="CC0000"/>
                </a:solidFill>
                <a:latin typeface="Times New Roman" pitchFamily="18" charset="0"/>
              </a:rPr>
              <a:t>ученица1 «Б» класса</a:t>
            </a:r>
          </a:p>
          <a:p>
            <a:pPr marL="36513" eaLnBrk="1" hangingPunct="1">
              <a:lnSpc>
                <a:spcPct val="80000"/>
              </a:lnSpc>
              <a:buClr>
                <a:srgbClr val="9C007F"/>
              </a:buClr>
              <a:buSzPct val="95000"/>
              <a:buFont typeface="Wingdings 2" pitchFamily="18" charset="2"/>
              <a:buNone/>
            </a:pPr>
            <a:r>
              <a:rPr lang="ru-RU" sz="1900" b="1">
                <a:solidFill>
                  <a:srgbClr val="800000"/>
                </a:solidFill>
                <a:latin typeface="Times New Roman" pitchFamily="18" charset="0"/>
              </a:rPr>
              <a:t>                  Сатарова Дарья</a:t>
            </a:r>
            <a:r>
              <a:rPr lang="ru-RU" sz="1900">
                <a:solidFill>
                  <a:srgbClr val="79766F"/>
                </a:solidFill>
                <a:latin typeface="Times New Roman" pitchFamily="18" charset="0"/>
              </a:rPr>
              <a:t>, </a:t>
            </a:r>
            <a:r>
              <a:rPr lang="ru-RU" sz="1900">
                <a:solidFill>
                  <a:srgbClr val="CC0000"/>
                </a:solidFill>
                <a:latin typeface="Times New Roman" pitchFamily="18" charset="0"/>
              </a:rPr>
              <a:t>ученица 1 «Б» класса</a:t>
            </a:r>
          </a:p>
          <a:p>
            <a:pPr marL="36513" eaLnBrk="1" hangingPunct="1">
              <a:lnSpc>
                <a:spcPct val="80000"/>
              </a:lnSpc>
              <a:buClr>
                <a:srgbClr val="9C007F"/>
              </a:buClr>
              <a:buSzPct val="95000"/>
              <a:buFont typeface="Wingdings 2" pitchFamily="18" charset="2"/>
              <a:buNone/>
            </a:pPr>
            <a:endParaRPr lang="ru-RU" sz="1900" b="1" u="sng">
              <a:solidFill>
                <a:srgbClr val="CC0000"/>
              </a:solidFill>
              <a:latin typeface="Constantia" pitchFamily="18" charset="0"/>
            </a:endParaRPr>
          </a:p>
          <a:p>
            <a:pPr marL="36513" eaLnBrk="1" hangingPunct="1">
              <a:lnSpc>
                <a:spcPct val="80000"/>
              </a:lnSpc>
              <a:buClr>
                <a:srgbClr val="9C007F"/>
              </a:buClr>
              <a:buSzPct val="95000"/>
              <a:buFont typeface="Wingdings 2" pitchFamily="18" charset="2"/>
              <a:buNone/>
            </a:pPr>
            <a:r>
              <a:rPr lang="ru-RU" sz="1900" b="1" u="sng">
                <a:solidFill>
                  <a:srgbClr val="800000"/>
                </a:solidFill>
                <a:latin typeface="Constantia" pitchFamily="18" charset="0"/>
              </a:rPr>
              <a:t>Руководитель:</a:t>
            </a:r>
            <a:r>
              <a:rPr lang="ru-RU" sz="1900">
                <a:solidFill>
                  <a:srgbClr val="79766F"/>
                </a:solidFill>
              </a:rPr>
              <a:t> </a:t>
            </a:r>
            <a:r>
              <a:rPr lang="ru-RU" sz="1900" b="1">
                <a:solidFill>
                  <a:srgbClr val="800000"/>
                </a:solidFill>
                <a:latin typeface="Times New Roman" pitchFamily="18" charset="0"/>
              </a:rPr>
              <a:t>Жукова Галина Васильевна</a:t>
            </a:r>
            <a:r>
              <a:rPr lang="ru-RU" sz="1900">
                <a:solidFill>
                  <a:srgbClr val="C96807"/>
                </a:solidFill>
                <a:latin typeface="Constantia" pitchFamily="18" charset="0"/>
              </a:rPr>
              <a:t> </a:t>
            </a:r>
            <a:r>
              <a:rPr lang="ru-RU" sz="1900">
                <a:solidFill>
                  <a:srgbClr val="CC0000"/>
                </a:solidFill>
                <a:latin typeface="Times New Roman" pitchFamily="18" charset="0"/>
              </a:rPr>
              <a:t>учитель начальных классов</a:t>
            </a:r>
          </a:p>
        </p:txBody>
      </p:sp>
      <p:pic>
        <p:nvPicPr>
          <p:cNvPr id="35848" name="Picture 17" descr="0_4eb7b_8ed5e5b8_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10747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mtClean="0">
                <a:solidFill>
                  <a:srgbClr val="C00000"/>
                </a:solidFill>
              </a:rPr>
              <a:t>Содержание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  <a:defRPr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 marL="609600" indent="-609600"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создания русской матрёшки</a:t>
            </a:r>
          </a:p>
          <a:p>
            <a:pPr marL="609600" indent="-609600"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Дружная семейка матрёшек:</a:t>
            </a:r>
          </a:p>
          <a:p>
            <a:pPr marL="609600" indent="-609600"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историческими местами изготовления русской матрёшки;</a:t>
            </a:r>
          </a:p>
          <a:p>
            <a:pPr marL="609600" indent="-609600"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разными видами росписи русской матрёшки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rgbClr val="D058C2"/>
                </a:solidFill>
                <a:latin typeface="Times New Roman" pitchFamily="18" charset="0"/>
                <a:cs typeface="Times New Roman" pitchFamily="18" charset="0"/>
              </a:rPr>
              <a:t>3.  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Красота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русской матрёшки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defRPr/>
            </a:pPr>
            <a:endParaRPr lang="ru-RU" sz="2800" dirty="0"/>
          </a:p>
          <a:p>
            <a:pPr marL="609600" indent="-609600">
              <a:buFontTx/>
              <a:buAutoNum type="arabicPeriod"/>
              <a:defRPr/>
            </a:pPr>
            <a:endParaRPr lang="ru-RU" sz="2800" dirty="0"/>
          </a:p>
          <a:p>
            <a:pPr marL="609600" indent="-609600">
              <a:buFontTx/>
              <a:buAutoNum type="arabicPeriod"/>
              <a:defRPr/>
            </a:pPr>
            <a:endParaRPr lang="ru-RU" dirty="0"/>
          </a:p>
          <a:p>
            <a:pPr marL="609600" indent="-609600">
              <a:buFontTx/>
              <a:buAutoNum type="arabicPeriod"/>
              <a:defRPr/>
            </a:pPr>
            <a:endParaRPr lang="ru-RU" dirty="0"/>
          </a:p>
        </p:txBody>
      </p:sp>
      <p:pic>
        <p:nvPicPr>
          <p:cNvPr id="3077" name="Picture 17" descr="0_4eb7b_8ed5e5b8_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10747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pPr algn="ctr"/>
            <a:r>
              <a:rPr lang="ru-RU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214563"/>
            <a:ext cx="4429125" cy="235108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dirty="0"/>
              <a:t>	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Самая любимая русская игрушка в мире – русская матрёшка. Почему люди разных стран и разных народов любят русскую матрёшку?</a:t>
            </a:r>
          </a:p>
        </p:txBody>
      </p:sp>
      <p:pic>
        <p:nvPicPr>
          <p:cNvPr id="4101" name="Picture 17" descr="0_4eb7b_8ed5e5b8_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10747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Увеличи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420938"/>
            <a:ext cx="4032250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714375"/>
            <a:ext cx="8686800" cy="1939925"/>
          </a:xfrm>
        </p:spPr>
        <p:txBody>
          <a:bodyPr/>
          <a:lstStyle/>
          <a:p>
            <a:r>
              <a:rPr lang="ru-RU" sz="3200" b="1" i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исследования</a:t>
            </a:r>
            <a:r>
              <a:rPr lang="ru-RU" sz="32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32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680028"/>
                </a:solidFill>
                <a:latin typeface="Times New Roman" pitchFamily="18" charset="0"/>
                <a:cs typeface="Times New Roman" pitchFamily="18" charset="0"/>
              </a:rPr>
              <a:t>выяснить, почему матрёшка является </a:t>
            </a:r>
            <a:br>
              <a:rPr lang="ru-RU" sz="3200" smtClean="0">
                <a:solidFill>
                  <a:srgbClr val="68002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680028"/>
                </a:solidFill>
                <a:latin typeface="Times New Roman" pitchFamily="18" charset="0"/>
                <a:cs typeface="Times New Roman" pitchFamily="18" charset="0"/>
              </a:rPr>
              <a:t>любимой</a:t>
            </a:r>
            <a:r>
              <a:rPr lang="ru-RU" smtClean="0">
                <a:solidFill>
                  <a:srgbClr val="6800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mtClean="0">
                <a:solidFill>
                  <a:srgbClr val="680028"/>
                </a:solidFill>
                <a:latin typeface="Times New Roman" pitchFamily="18" charset="0"/>
                <a:cs typeface="Times New Roman" pitchFamily="18" charset="0"/>
              </a:rPr>
              <a:t>русской игрушкой</a:t>
            </a:r>
            <a:r>
              <a:rPr lang="ru-RU" smtClean="0">
                <a:solidFill>
                  <a:srgbClr val="68002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714625"/>
            <a:ext cx="8229600" cy="36337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dirty="0"/>
              <a:t>	</a:t>
            </a:r>
            <a:r>
              <a:rPr lang="ru-RU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/>
              <a:t> </a:t>
            </a:r>
            <a:endParaRPr lang="ru-RU" dirty="0" smtClean="0"/>
          </a:p>
          <a:p>
            <a:pPr>
              <a:buFontTx/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Познакомиться с историей возникновения русской матрёшки.</a:t>
            </a:r>
          </a:p>
          <a:p>
            <a:pPr>
              <a:buFontTx/>
              <a:buNone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Узнать, в каких городах делают русскую матрёшку.   </a:t>
            </a:r>
          </a:p>
          <a:p>
            <a:pPr>
              <a:buFontTx/>
              <a:buNone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Выяснить, в чём заключается красота русской матрёшки.</a:t>
            </a:r>
          </a:p>
        </p:txBody>
      </p:sp>
      <p:pic>
        <p:nvPicPr>
          <p:cNvPr id="5124" name="Picture 17" descr="0_4eb7b_8ed5e5b8_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10747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25513" y="928688"/>
            <a:ext cx="8218487" cy="2867025"/>
          </a:xfrm>
        </p:spPr>
        <p:txBody>
          <a:bodyPr/>
          <a:lstStyle/>
          <a:p>
            <a:pPr>
              <a:defRPr/>
            </a:pPr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3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предположим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русская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матрёшка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весёлой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улыбкой,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добрым взглядом, ярким нарядом создаёт хорошее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настроение.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214813"/>
            <a:ext cx="8229600" cy="8572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3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русская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матрёшка</a:t>
            </a:r>
          </a:p>
        </p:txBody>
      </p:sp>
      <p:pic>
        <p:nvPicPr>
          <p:cNvPr id="6148" name="Picture 17" descr="0_4eb7b_8ed5e5b8_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10747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331913" y="5229225"/>
            <a:ext cx="64801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bIns="0" anchor="ctr">
            <a:spAutoFit/>
          </a:bodyPr>
          <a:lstStyle/>
          <a:p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Самым веселый на Руси базар1890 год был в Сергиевом Посаде (ныне Загорске). На видных торговых рядах были разложены игрушки: мишки, кони, куклы. Бойко шла торговля. Но однажды насторожились торговцы, прислушались покупатели</a:t>
            </a:r>
          </a:p>
        </p:txBody>
      </p:sp>
      <p:pic>
        <p:nvPicPr>
          <p:cNvPr id="38917" name="Picture 5" descr="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"/>
          <a:stretch>
            <a:fillRect/>
          </a:stretch>
        </p:blipFill>
        <p:spPr bwMode="auto">
          <a:xfrm>
            <a:off x="1116013" y="1052513"/>
            <a:ext cx="7272337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17" descr="0_4eb7b_8ed5e5b8_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10747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908175" y="5229225"/>
            <a:ext cx="4449763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bIns="0" anchor="ctr">
            <a:spAutoFit/>
          </a:bodyPr>
          <a:lstStyle/>
          <a:p>
            <a:pPr>
              <a:tabLst>
                <a:tab pos="1431925" algn="l"/>
              </a:tabLst>
            </a:pPr>
            <a:r>
              <a:rPr lang="ru-RU"/>
              <a:t>                 </a:t>
            </a:r>
            <a:r>
              <a:rPr lang="ru-RU" b="1">
                <a:solidFill>
                  <a:srgbClr val="E20202"/>
                </a:solidFill>
                <a:latin typeface="Times New Roman" pitchFamily="18" charset="0"/>
              </a:rPr>
              <a:t>Вот Машка, Дашка, и Наташка-</a:t>
            </a:r>
          </a:p>
          <a:p>
            <a:pPr>
              <a:tabLst>
                <a:tab pos="1431925" algn="l"/>
              </a:tabLst>
            </a:pPr>
            <a:r>
              <a:rPr lang="ru-RU" b="1">
                <a:solidFill>
                  <a:srgbClr val="E20202"/>
                </a:solidFill>
                <a:latin typeface="Times New Roman" pitchFamily="18" charset="0"/>
              </a:rPr>
              <a:t>                   Три штучки в одной кучке</a:t>
            </a:r>
          </a:p>
          <a:p>
            <a:pPr>
              <a:tabLst>
                <a:tab pos="1431925" algn="l"/>
              </a:tabLst>
            </a:pPr>
            <a:r>
              <a:rPr lang="ru-RU" b="1">
                <a:solidFill>
                  <a:srgbClr val="E20202"/>
                </a:solidFill>
                <a:latin typeface="Times New Roman" pitchFamily="18" charset="0"/>
              </a:rPr>
              <a:t>                   А сыночек Ванюша</a:t>
            </a:r>
          </a:p>
          <a:p>
            <a:pPr>
              <a:tabLst>
                <a:tab pos="1431925" algn="l"/>
              </a:tabLst>
            </a:pPr>
            <a:r>
              <a:rPr lang="ru-RU" b="1">
                <a:solidFill>
                  <a:srgbClr val="E20202"/>
                </a:solidFill>
                <a:latin typeface="Times New Roman" pitchFamily="18" charset="0"/>
              </a:rPr>
              <a:t>                   Дома остался,</a:t>
            </a:r>
          </a:p>
          <a:p>
            <a:pPr>
              <a:tabLst>
                <a:tab pos="1431925" algn="l"/>
              </a:tabLst>
            </a:pPr>
            <a:r>
              <a:rPr lang="ru-RU" b="1">
                <a:solidFill>
                  <a:srgbClr val="E20202"/>
                </a:solidFill>
                <a:latin typeface="Times New Roman" pitchFamily="18" charset="0"/>
              </a:rPr>
              <a:t>                   Мороза испугался</a:t>
            </a:r>
            <a:r>
              <a:rPr lang="ru-RU">
                <a:solidFill>
                  <a:srgbClr val="E20202"/>
                </a:solidFill>
              </a:rPr>
              <a:t>.</a:t>
            </a:r>
          </a:p>
        </p:txBody>
      </p:sp>
      <p:pic>
        <p:nvPicPr>
          <p:cNvPr id="39941" name="i-main-pic" descr="Картинка 138 из 58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4465637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17" descr="0_4eb7b_8ed5e5b8_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10747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 descr="199dcec74bd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1412875"/>
            <a:ext cx="3598863" cy="32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763713" y="5078413"/>
            <a:ext cx="62642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bIns="0" anchor="ctr">
            <a:spAutoFit/>
          </a:bodyPr>
          <a:lstStyle/>
          <a:p>
            <a:r>
              <a:rPr lang="ru-RU" b="1">
                <a:solidFill>
                  <a:srgbClr val="E20202"/>
                </a:solidFill>
                <a:latin typeface="Times New Roman" pitchFamily="18" charset="0"/>
              </a:rPr>
              <a:t>Так описывал свой товар крестьянин из села Абрамцево и неторопливо раскладывал пред покупателями игрушки. Вдруг переломил одну пополам, а в ней другая поменьше. Раскрыл её, а из неё ещё одна смотрит. Что за невидаль? Вот так мастер!</a:t>
            </a:r>
          </a:p>
        </p:txBody>
      </p:sp>
      <p:pic>
        <p:nvPicPr>
          <p:cNvPr id="40965" name="Picture 17" descr="0_4eb7b_8ed5e5b8_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10747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2916238" y="4797425"/>
            <a:ext cx="9350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bIns="0" anchor="b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2771775" y="4724400"/>
            <a:ext cx="14382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bIns="0" anchor="b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4284663" y="4508500"/>
            <a:ext cx="817562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bIns="0" anchor="b">
            <a:spAutoFit/>
          </a:bodyPr>
          <a:lstStyle/>
          <a:p>
            <a:r>
              <a:rPr lang="ru-RU" sz="1400" b="1">
                <a:solidFill>
                  <a:srgbClr val="003054"/>
                </a:solidFill>
                <a:latin typeface="Times New Roman" pitchFamily="18" charset="0"/>
              </a:rPr>
              <a:t>матрёшка</a:t>
            </a:r>
          </a:p>
        </p:txBody>
      </p:sp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3157537" cy="35290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2" descr="1302163392_49237756_8---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70000"/>
            <a:ext cx="3240088" cy="322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ток">
  <a:themeElements>
    <a:clrScheme name="Поток 1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FFFFFF"/>
      </a:accent3>
      <a:accent4>
        <a:srgbClr val="000000"/>
      </a:accent4>
      <a:accent5>
        <a:srgbClr val="FFAEC5"/>
      </a:accent5>
      <a:accent6>
        <a:srgbClr val="CF0050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оток 1">
        <a:dk1>
          <a:srgbClr val="000000"/>
        </a:dk1>
        <a:lt1>
          <a:srgbClr val="FFFFFF"/>
        </a:lt1>
        <a:dk2>
          <a:srgbClr val="666666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FFFFFF"/>
        </a:accent3>
        <a:accent4>
          <a:srgbClr val="000000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</TotalTime>
  <Words>493</Words>
  <Application>Microsoft Office PowerPoint</Application>
  <PresentationFormat>Экран (4:3)</PresentationFormat>
  <Paragraphs>76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PowerPoint</vt:lpstr>
      <vt:lpstr>Презентация PowerPoint</vt:lpstr>
      <vt:lpstr>Содержание </vt:lpstr>
      <vt:lpstr>Актуальность </vt:lpstr>
      <vt:lpstr>Цель исследования:  выяснить, почему матрёшка является  любимой русской игрушкой </vt:lpstr>
      <vt:lpstr>      Гипотеза:  предположим, что русская матрёшка весёлой улыбкой, добрым взглядом, ярким нарядом создаёт хорошее настроение.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сарай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пособие  для учащихся</dc:title>
  <dc:creator>Ани</dc:creator>
  <cp:lastModifiedBy>Лена</cp:lastModifiedBy>
  <cp:revision>123</cp:revision>
  <dcterms:created xsi:type="dcterms:W3CDTF">2003-02-26T14:23:12Z</dcterms:created>
  <dcterms:modified xsi:type="dcterms:W3CDTF">2015-08-24T20:16:35Z</dcterms:modified>
</cp:coreProperties>
</file>