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7" r:id="rId2"/>
    <p:sldId id="275" r:id="rId3"/>
    <p:sldId id="258" r:id="rId4"/>
    <p:sldId id="269" r:id="rId5"/>
    <p:sldId id="274" r:id="rId6"/>
    <p:sldId id="271" r:id="rId7"/>
    <p:sldId id="273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A0A3D1-6FFD-49B7-8B91-D50E2FF6416A}" type="datetimeFigureOut">
              <a:rPr lang="ru-RU" smtClean="0"/>
              <a:pPr/>
              <a:t>18.08.2015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B7C28C-AD2F-40F2-9C12-75E24FEFE41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B7C28C-AD2F-40F2-9C12-75E24FEFE419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CDEEF-3CDE-415F-9A54-AC0EE22A16C1}" type="datetimeFigureOut">
              <a:rPr lang="ru-RU" smtClean="0"/>
              <a:pPr/>
              <a:t>18.08.2015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7B10D-C243-4770-88F8-8F64F1F52E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CDEEF-3CDE-415F-9A54-AC0EE22A16C1}" type="datetimeFigureOut">
              <a:rPr lang="ru-RU" smtClean="0"/>
              <a:pPr/>
              <a:t>18.08.2015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7B10D-C243-4770-88F8-8F64F1F52E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CDEEF-3CDE-415F-9A54-AC0EE22A16C1}" type="datetimeFigureOut">
              <a:rPr lang="ru-RU" smtClean="0"/>
              <a:pPr/>
              <a:t>18.08.2015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7B10D-C243-4770-88F8-8F64F1F52E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CDEEF-3CDE-415F-9A54-AC0EE22A16C1}" type="datetimeFigureOut">
              <a:rPr lang="ru-RU" smtClean="0"/>
              <a:pPr/>
              <a:t>18.08.2015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7B10D-C243-4770-88F8-8F64F1F52E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CDEEF-3CDE-415F-9A54-AC0EE22A16C1}" type="datetimeFigureOut">
              <a:rPr lang="ru-RU" smtClean="0"/>
              <a:pPr/>
              <a:t>18.08.2015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7B10D-C243-4770-88F8-8F64F1F52E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CDEEF-3CDE-415F-9A54-AC0EE22A16C1}" type="datetimeFigureOut">
              <a:rPr lang="ru-RU" smtClean="0"/>
              <a:pPr/>
              <a:t>18.08.2015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7B10D-C243-4770-88F8-8F64F1F52E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CDEEF-3CDE-415F-9A54-AC0EE22A16C1}" type="datetimeFigureOut">
              <a:rPr lang="ru-RU" smtClean="0"/>
              <a:pPr/>
              <a:t>18.08.2015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7B10D-C243-4770-88F8-8F64F1F52E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CDEEF-3CDE-415F-9A54-AC0EE22A16C1}" type="datetimeFigureOut">
              <a:rPr lang="ru-RU" smtClean="0"/>
              <a:pPr/>
              <a:t>18.08.2015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7B10D-C243-4770-88F8-8F64F1F52E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CDEEF-3CDE-415F-9A54-AC0EE22A16C1}" type="datetimeFigureOut">
              <a:rPr lang="ru-RU" smtClean="0"/>
              <a:pPr/>
              <a:t>18.08.2015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7B10D-C243-4770-88F8-8F64F1F52E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CDEEF-3CDE-415F-9A54-AC0EE22A16C1}" type="datetimeFigureOut">
              <a:rPr lang="ru-RU" smtClean="0"/>
              <a:pPr/>
              <a:t>18.08.2015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7B10D-C243-4770-88F8-8F64F1F52E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CDEEF-3CDE-415F-9A54-AC0EE22A16C1}" type="datetimeFigureOut">
              <a:rPr lang="ru-RU" smtClean="0"/>
              <a:pPr/>
              <a:t>18.08.2015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7B10D-C243-4770-88F8-8F64F1F52E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ECDEEF-3CDE-415F-9A54-AC0EE22A16C1}" type="datetimeFigureOut">
              <a:rPr lang="ru-RU" smtClean="0"/>
              <a:pPr/>
              <a:t>18.08.2015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37B10D-C243-4770-88F8-8F64F1F52E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ctrTitle"/>
          </p:nvPr>
        </p:nvSpPr>
        <p:spPr>
          <a:xfrm>
            <a:off x="214282" y="214291"/>
            <a:ext cx="8643998" cy="3386160"/>
          </a:xfrm>
        </p:spPr>
        <p:txBody>
          <a:bodyPr>
            <a:normAutofit fontScale="90000"/>
          </a:bodyPr>
          <a:lstStyle/>
          <a:p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Словарная работа на уроках русского языка во 2 классе по теме </a:t>
            </a:r>
            <a:br>
              <a:rPr lang="ru-RU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i="1" smtClean="0">
                <a:latin typeface="Times New Roman" pitchFamily="18" charset="0"/>
                <a:cs typeface="Times New Roman" pitchFamily="18" charset="0"/>
              </a:rPr>
              <a:t>«Птицы».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Программа начального общего образования. Система Л. В.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Занкова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smtClean="0"/>
              <a:t>	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type="subTitle" idx="1"/>
          </p:nvPr>
        </p:nvSpPr>
        <p:spPr>
          <a:xfrm>
            <a:off x="214282" y="3886200"/>
            <a:ext cx="8715436" cy="2757510"/>
          </a:xfrm>
        </p:spPr>
        <p:txBody>
          <a:bodyPr>
            <a:normAutofit fontScale="92500"/>
          </a:bodyPr>
          <a:lstStyle/>
          <a:p>
            <a:r>
              <a:rPr lang="ru-RU" sz="43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Автор: учитель начальных классов </a:t>
            </a:r>
            <a:br>
              <a:rPr lang="ru-RU" sz="43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3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МБОУ «Гимназия №1»</a:t>
            </a:r>
            <a:br>
              <a:rPr lang="ru-RU" sz="43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3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г. Нижневартовска</a:t>
            </a:r>
            <a:br>
              <a:rPr lang="ru-RU" sz="43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3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Халимоненко</a:t>
            </a:r>
            <a:r>
              <a:rPr lang="ru-RU" sz="43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Алла Алексеевна.</a:t>
            </a:r>
            <a:r>
              <a:rPr lang="ru-RU" sz="43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4300" dirty="0" smtClean="0"/>
          </a:p>
          <a:p>
            <a:pPr>
              <a:buNone/>
            </a:pPr>
            <a:endParaRPr lang="ru-RU" sz="4400" dirty="0" smtClean="0"/>
          </a:p>
          <a:p>
            <a:endParaRPr lang="ru-RU" sz="4400" dirty="0" smtClean="0"/>
          </a:p>
          <a:p>
            <a:pPr>
              <a:buNone/>
            </a:pP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ru-RU" dirty="0" smtClean="0">
                <a:solidFill>
                  <a:srgbClr val="00B050"/>
                </a:solidFill>
              </a:rPr>
              <a:t>Собери слова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sz="half" idx="1"/>
          </p:nvPr>
        </p:nvSpPr>
        <p:spPr>
          <a:xfrm>
            <a:off x="179512" y="1052736"/>
            <a:ext cx="5328592" cy="554461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6000" dirty="0" smtClean="0"/>
              <a:t>Во-, -</a:t>
            </a:r>
            <a:r>
              <a:rPr lang="ru-RU" sz="6000" dirty="0" err="1" smtClean="0"/>
              <a:t>ро</a:t>
            </a:r>
            <a:r>
              <a:rPr lang="ru-RU" sz="6000" dirty="0" smtClean="0"/>
              <a:t>-, -гол, </a:t>
            </a:r>
            <a:r>
              <a:rPr lang="ru-RU" sz="6000" dirty="0" err="1" smtClean="0"/>
              <a:t>пин</a:t>
            </a:r>
            <a:r>
              <a:rPr lang="ru-RU" sz="6000" dirty="0" smtClean="0"/>
              <a:t>-, -бей, во-, -на, -</a:t>
            </a:r>
            <a:r>
              <a:rPr lang="ru-RU" sz="6000" dirty="0" err="1" smtClean="0"/>
              <a:t>ро</a:t>
            </a:r>
            <a:r>
              <a:rPr lang="ru-RU" sz="6000" dirty="0" smtClean="0"/>
              <a:t>-, </a:t>
            </a:r>
            <a:r>
              <a:rPr lang="ru-RU" sz="6000" dirty="0" err="1" smtClean="0"/>
              <a:t>ще</a:t>
            </a:r>
            <a:r>
              <a:rPr lang="ru-RU" sz="6000" dirty="0" smtClean="0"/>
              <a:t>-,</a:t>
            </a:r>
          </a:p>
          <a:p>
            <a:pPr>
              <a:buNone/>
            </a:pPr>
            <a:r>
              <a:rPr lang="ru-RU" sz="6000" dirty="0" smtClean="0"/>
              <a:t> -</a:t>
            </a:r>
            <a:r>
              <a:rPr lang="ru-RU" sz="6000" dirty="0" err="1" smtClean="0"/>
              <a:t>гвин</a:t>
            </a:r>
            <a:r>
              <a:rPr lang="ru-RU" sz="6000" dirty="0" smtClean="0"/>
              <a:t>.</a:t>
            </a:r>
            <a:endParaRPr lang="ru-RU" sz="6000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5652120" y="1268760"/>
            <a:ext cx="3240360" cy="525658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6000" dirty="0" smtClean="0"/>
              <a:t>В</a:t>
            </a:r>
            <a:r>
              <a:rPr lang="ru-RU" sz="6000" dirty="0" smtClean="0">
                <a:solidFill>
                  <a:srgbClr val="FF0000"/>
                </a:solidFill>
              </a:rPr>
              <a:t>оро</a:t>
            </a:r>
            <a:r>
              <a:rPr lang="ru-RU" sz="6000" dirty="0" smtClean="0"/>
              <a:t>бей,</a:t>
            </a:r>
          </a:p>
          <a:p>
            <a:pPr>
              <a:buNone/>
            </a:pPr>
            <a:r>
              <a:rPr lang="ru-RU" sz="6000" dirty="0" smtClean="0"/>
              <a:t>п</a:t>
            </a:r>
            <a:r>
              <a:rPr lang="ru-RU" sz="6000" dirty="0" smtClean="0">
                <a:solidFill>
                  <a:srgbClr val="FF0000"/>
                </a:solidFill>
              </a:rPr>
              <a:t>и</a:t>
            </a:r>
            <a:r>
              <a:rPr lang="ru-RU" sz="6000" dirty="0" smtClean="0"/>
              <a:t>нгвин,</a:t>
            </a:r>
          </a:p>
          <a:p>
            <a:pPr>
              <a:buNone/>
            </a:pPr>
            <a:r>
              <a:rPr lang="ru-RU" sz="6000" dirty="0" smtClean="0"/>
              <a:t>в</a:t>
            </a:r>
            <a:r>
              <a:rPr lang="ru-RU" sz="6000" dirty="0" smtClean="0">
                <a:solidFill>
                  <a:srgbClr val="FF0000"/>
                </a:solidFill>
              </a:rPr>
              <a:t>оро</a:t>
            </a:r>
            <a:r>
              <a:rPr lang="ru-RU" sz="6000" dirty="0" smtClean="0"/>
              <a:t>на,</a:t>
            </a:r>
          </a:p>
          <a:p>
            <a:pPr>
              <a:buNone/>
            </a:pPr>
            <a:r>
              <a:rPr lang="ru-RU" sz="6000" dirty="0" smtClean="0"/>
              <a:t>щ</a:t>
            </a:r>
            <a:r>
              <a:rPr lang="ru-RU" sz="6000" dirty="0" smtClean="0">
                <a:solidFill>
                  <a:srgbClr val="FF0000"/>
                </a:solidFill>
              </a:rPr>
              <a:t>е</a:t>
            </a:r>
            <a:r>
              <a:rPr lang="ru-RU" sz="6000" dirty="0" smtClean="0"/>
              <a:t>гол.</a:t>
            </a:r>
          </a:p>
          <a:p>
            <a:pPr>
              <a:buNone/>
            </a:pPr>
            <a:endParaRPr lang="ru-RU" sz="4400" dirty="0" smtClean="0"/>
          </a:p>
          <a:p>
            <a:endParaRPr lang="ru-RU" sz="4400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ru-RU" dirty="0" smtClean="0">
                <a:solidFill>
                  <a:srgbClr val="00B050"/>
                </a:solidFill>
              </a:rPr>
              <a:t>Анаграммы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sz="half" idx="1"/>
          </p:nvPr>
        </p:nvSpPr>
        <p:spPr>
          <a:xfrm>
            <a:off x="457200" y="1124744"/>
            <a:ext cx="3538736" cy="532859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6000" dirty="0" err="1" smtClean="0"/>
              <a:t>Вигнипн</a:t>
            </a:r>
            <a:r>
              <a:rPr lang="ru-RU" sz="6000" dirty="0" smtClean="0"/>
              <a:t>,</a:t>
            </a:r>
          </a:p>
          <a:p>
            <a:pPr>
              <a:buNone/>
            </a:pPr>
            <a:r>
              <a:rPr lang="ru-RU" sz="6000" dirty="0" err="1" smtClean="0"/>
              <a:t>ройбове</a:t>
            </a:r>
            <a:r>
              <a:rPr lang="ru-RU" sz="6000" dirty="0" smtClean="0"/>
              <a:t>,</a:t>
            </a:r>
          </a:p>
          <a:p>
            <a:pPr>
              <a:buNone/>
            </a:pPr>
            <a:r>
              <a:rPr lang="ru-RU" sz="6000" dirty="0" err="1" smtClean="0"/>
              <a:t>нораво</a:t>
            </a:r>
            <a:r>
              <a:rPr lang="ru-RU" sz="6000" dirty="0" smtClean="0"/>
              <a:t>,</a:t>
            </a:r>
          </a:p>
          <a:p>
            <a:pPr>
              <a:buNone/>
            </a:pPr>
            <a:r>
              <a:rPr lang="ru-RU" sz="6000" dirty="0" err="1" smtClean="0"/>
              <a:t>глоще</a:t>
            </a:r>
            <a:r>
              <a:rPr lang="ru-RU" sz="6000" dirty="0" smtClean="0"/>
              <a:t>.</a:t>
            </a:r>
          </a:p>
          <a:p>
            <a:pPr>
              <a:buNone/>
            </a:pPr>
            <a:endParaRPr lang="ru-RU" sz="4400" dirty="0" smtClean="0"/>
          </a:p>
          <a:p>
            <a:pPr>
              <a:buNone/>
            </a:pPr>
            <a:endParaRPr lang="ru-RU" sz="4400" dirty="0" smtClean="0"/>
          </a:p>
          <a:p>
            <a:pPr>
              <a:buNone/>
            </a:pPr>
            <a:endParaRPr lang="ru-RU" sz="4800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4788024" y="980728"/>
            <a:ext cx="3898776" cy="568863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6000" dirty="0" smtClean="0"/>
              <a:t>П</a:t>
            </a:r>
            <a:r>
              <a:rPr lang="ru-RU" sz="6000" dirty="0" smtClean="0">
                <a:solidFill>
                  <a:srgbClr val="FF0000"/>
                </a:solidFill>
              </a:rPr>
              <a:t>и</a:t>
            </a:r>
            <a:r>
              <a:rPr lang="ru-RU" sz="6000" dirty="0" smtClean="0"/>
              <a:t>нгвин,</a:t>
            </a:r>
          </a:p>
          <a:p>
            <a:pPr>
              <a:buNone/>
            </a:pPr>
            <a:r>
              <a:rPr lang="ru-RU" sz="6000" dirty="0" smtClean="0"/>
              <a:t>в</a:t>
            </a:r>
            <a:r>
              <a:rPr lang="ru-RU" sz="6000" dirty="0" smtClean="0">
                <a:solidFill>
                  <a:srgbClr val="FF0000"/>
                </a:solidFill>
              </a:rPr>
              <a:t>оро</a:t>
            </a:r>
            <a:r>
              <a:rPr lang="ru-RU" sz="6000" dirty="0" smtClean="0"/>
              <a:t>бей,</a:t>
            </a:r>
          </a:p>
          <a:p>
            <a:pPr>
              <a:buNone/>
            </a:pPr>
            <a:r>
              <a:rPr lang="ru-RU" sz="6000" dirty="0" smtClean="0"/>
              <a:t>в</a:t>
            </a:r>
            <a:r>
              <a:rPr lang="ru-RU" sz="6000" dirty="0" smtClean="0">
                <a:solidFill>
                  <a:srgbClr val="FF0000"/>
                </a:solidFill>
              </a:rPr>
              <a:t>оро</a:t>
            </a:r>
            <a:r>
              <a:rPr lang="ru-RU" sz="6000" dirty="0" smtClean="0"/>
              <a:t>на,</a:t>
            </a:r>
          </a:p>
          <a:p>
            <a:pPr>
              <a:buNone/>
            </a:pPr>
            <a:r>
              <a:rPr lang="ru-RU" sz="6000" dirty="0" smtClean="0"/>
              <a:t>щ</a:t>
            </a:r>
            <a:r>
              <a:rPr lang="ru-RU" sz="6000" dirty="0" smtClean="0">
                <a:solidFill>
                  <a:srgbClr val="FF0000"/>
                </a:solidFill>
              </a:rPr>
              <a:t>е</a:t>
            </a:r>
            <a:r>
              <a:rPr lang="ru-RU" sz="6000" dirty="0" smtClean="0"/>
              <a:t>гол.</a:t>
            </a:r>
          </a:p>
          <a:p>
            <a:pPr>
              <a:buNone/>
            </a:pPr>
            <a:endParaRPr lang="ru-RU" sz="4000" dirty="0" smtClean="0"/>
          </a:p>
          <a:p>
            <a:pPr>
              <a:buNone/>
            </a:pP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Собери пословицы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79512" y="1196752"/>
            <a:ext cx="3456384" cy="5328592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Слово не воробей, вылетит- …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>
                <a:solidFill>
                  <a:srgbClr val="00B0F0"/>
                </a:solidFill>
              </a:rPr>
              <a:t>Старого воробья –</a:t>
            </a:r>
          </a:p>
          <a:p>
            <a:pPr>
              <a:buNone/>
            </a:pPr>
            <a:endParaRPr lang="ru-RU" dirty="0" smtClean="0">
              <a:solidFill>
                <a:srgbClr val="00B0F0"/>
              </a:solidFill>
            </a:endParaRPr>
          </a:p>
          <a:p>
            <a:pPr>
              <a:buNone/>
            </a:pPr>
            <a:endParaRPr lang="ru-RU" b="1" dirty="0" smtClean="0">
              <a:solidFill>
                <a:srgbClr val="00B0F0"/>
              </a:solidFill>
            </a:endParaRPr>
          </a:p>
          <a:p>
            <a:pPr>
              <a:buNone/>
            </a:pP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Дело не воробей,</a:t>
            </a:r>
          </a:p>
          <a:p>
            <a:pPr>
              <a:buNone/>
            </a:pPr>
            <a:endParaRPr lang="ru-RU" dirty="0" smtClean="0">
              <a:solidFill>
                <a:schemeClr val="accent6">
                  <a:lumMod val="75000"/>
                </a:schemeClr>
              </a:solidFill>
            </a:endParaRPr>
          </a:p>
          <a:p>
            <a:pPr>
              <a:buNone/>
            </a:pPr>
            <a:endParaRPr lang="ru-RU" dirty="0" smtClean="0">
              <a:solidFill>
                <a:schemeClr val="accent6">
                  <a:lumMod val="75000"/>
                </a:schemeClr>
              </a:solidFill>
            </a:endParaRPr>
          </a:p>
          <a:p>
            <a:pPr>
              <a:buNone/>
            </a:pPr>
            <a:r>
              <a:rPr lang="ru-RU" dirty="0" smtClean="0">
                <a:solidFill>
                  <a:srgbClr val="00B050"/>
                </a:solidFill>
              </a:rPr>
              <a:t>Стрелял в воробья,</a:t>
            </a:r>
          </a:p>
          <a:p>
            <a:pPr>
              <a:buNone/>
            </a:pPr>
            <a:endParaRPr lang="ru-RU" dirty="0" smtClean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>
          <a:xfrm>
            <a:off x="4932040" y="1268760"/>
            <a:ext cx="4032448" cy="5400600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solidFill>
                  <a:srgbClr val="00B050"/>
                </a:solidFill>
              </a:rPr>
              <a:t>а попал в журавля.</a:t>
            </a:r>
          </a:p>
          <a:p>
            <a:pPr>
              <a:buNone/>
            </a:pPr>
            <a:endParaRPr lang="ru-RU" dirty="0" smtClean="0">
              <a:solidFill>
                <a:srgbClr val="00B050"/>
              </a:solidFill>
            </a:endParaRP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не улетит.</a:t>
            </a:r>
          </a:p>
          <a:p>
            <a:pPr>
              <a:buNone/>
            </a:pPr>
            <a:endParaRPr lang="ru-RU" dirty="0" smtClean="0">
              <a:solidFill>
                <a:schemeClr val="accent6">
                  <a:lumMod val="75000"/>
                </a:schemeClr>
              </a:solidFill>
            </a:endParaRP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>
                <a:solidFill>
                  <a:srgbClr val="00B0F0"/>
                </a:solidFill>
              </a:rPr>
              <a:t>на мякине не проведёшь.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не поймаешь.</a:t>
            </a:r>
          </a:p>
          <a:p>
            <a:pPr>
              <a:buNone/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-1.97965E-6 L 0.13055 0.61309 " pathEditMode="relative" rAng="0" ptsTypes="AA">
                                      <p:cBhvr>
                                        <p:cTn id="48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5" y="30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6354 0.01942 L 0.18819 0.24861 " pathEditMode="relative" rAng="0" ptsTypes="AA">
                                      <p:cBhvr>
                                        <p:cTn id="52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6" y="11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8159 0.04741 L 0.17622 -0.20444 " pathEditMode="relative" rAng="0" ptsTypes="AA">
                                      <p:cBhvr>
                                        <p:cTn id="56" dur="2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9" y="-12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35 -0.03215 L 0.19723 -0.64848 " pathEditMode="relative" rAng="0" ptsTypes="AA">
                                      <p:cBhvr>
                                        <p:cTn id="60" dur="2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8" y="-3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Собери пословицы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79512" y="1196752"/>
            <a:ext cx="3456384" cy="5328592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Пуганая ворона и …</a:t>
            </a:r>
          </a:p>
          <a:p>
            <a:pPr>
              <a:buNone/>
            </a:pPr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Как ни бодрись ворона, а…</a:t>
            </a:r>
          </a:p>
          <a:p>
            <a:pPr>
              <a:buNone/>
            </a:pPr>
            <a:endParaRPr lang="ru-RU" dirty="0" smtClean="0">
              <a:solidFill>
                <a:srgbClr val="00B0F0"/>
              </a:solidFill>
            </a:endParaRPr>
          </a:p>
          <a:p>
            <a:pPr>
              <a:buNone/>
            </a:pPr>
            <a:endParaRPr lang="ru-RU" b="1" dirty="0" smtClean="0">
              <a:solidFill>
                <a:srgbClr val="00B0F0"/>
              </a:solidFill>
            </a:endParaRP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Сердце соколье, а…</a:t>
            </a:r>
          </a:p>
          <a:p>
            <a:pPr>
              <a:buNone/>
            </a:pPr>
            <a:endParaRPr lang="ru-RU" dirty="0" smtClean="0">
              <a:solidFill>
                <a:schemeClr val="accent6">
                  <a:lumMod val="75000"/>
                </a:schemeClr>
              </a:solidFill>
            </a:endParaRPr>
          </a:p>
          <a:p>
            <a:pPr>
              <a:buNone/>
            </a:pPr>
            <a:r>
              <a:rPr lang="ru-RU" dirty="0" smtClean="0">
                <a:solidFill>
                  <a:srgbClr val="00B050"/>
                </a:solidFill>
              </a:rPr>
              <a:t>Без хвоста и…</a:t>
            </a:r>
          </a:p>
          <a:p>
            <a:pPr>
              <a:buNone/>
            </a:pPr>
            <a:endParaRPr lang="ru-RU" dirty="0" smtClean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>
          <a:xfrm>
            <a:off x="4932040" y="1268760"/>
            <a:ext cx="4032448" cy="5400600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solidFill>
                  <a:srgbClr val="00B050"/>
                </a:solidFill>
              </a:rPr>
              <a:t>ворона не красна.</a:t>
            </a:r>
          </a:p>
          <a:p>
            <a:pPr>
              <a:buNone/>
            </a:pPr>
            <a:endParaRPr lang="ru-RU" dirty="0" smtClean="0">
              <a:solidFill>
                <a:srgbClr val="00B050"/>
              </a:solidFill>
            </a:endParaRP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смелость воронья.</a:t>
            </a:r>
          </a:p>
          <a:p>
            <a:pPr>
              <a:buNone/>
            </a:pPr>
            <a:endParaRPr lang="ru-RU" dirty="0" smtClean="0">
              <a:solidFill>
                <a:schemeClr val="accent6">
                  <a:lumMod val="75000"/>
                </a:schemeClr>
              </a:solidFill>
            </a:endParaRP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до сокола ей далеко.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куста боится.</a:t>
            </a:r>
          </a:p>
          <a:p>
            <a:pPr>
              <a:buNone/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3.26549E-6 L 0.13976 0.59529 " pathEditMode="relative" rAng="0" ptsTypes="AA">
                                      <p:cBhvr>
                                        <p:cTn id="48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0" y="29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597 -0.02174 L 0.23403 0.31128 " pathEditMode="relative" rAng="0" ptsTypes="AA">
                                      <p:cBhvr>
                                        <p:cTn id="52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" y="1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0643 0.02752 L 0.16928 -0.10869 " pathEditMode="relative" rAng="0" ptsTypes="AA">
                                      <p:cBhvr>
                                        <p:cTn id="56" dur="2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8" y="-6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3.05273E-6 L 0.24219 -0.48243 " pathEditMode="relative" rAng="0" ptsTypes="AA">
                                      <p:cBhvr>
                                        <p:cTn id="60" dur="2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1" y="-24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Поясни фразеологизмы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79512" y="1268760"/>
            <a:ext cx="3888432" cy="5256584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4000" dirty="0" smtClean="0"/>
              <a:t>Стреляный воробей.</a:t>
            </a:r>
          </a:p>
          <a:p>
            <a:pPr>
              <a:buNone/>
            </a:pPr>
            <a:endParaRPr lang="ru-RU" sz="4000" dirty="0" smtClean="0"/>
          </a:p>
          <a:p>
            <a:pPr>
              <a:buNone/>
            </a:pPr>
            <a:r>
              <a:rPr lang="ru-RU" sz="4000" dirty="0" smtClean="0">
                <a:solidFill>
                  <a:srgbClr val="00B050"/>
                </a:solidFill>
              </a:rPr>
              <a:t>Воробью по колено.</a:t>
            </a:r>
          </a:p>
          <a:p>
            <a:pPr>
              <a:buNone/>
            </a:pPr>
            <a:endParaRPr lang="ru-RU" sz="4000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ru-RU" sz="4000" dirty="0" smtClean="0">
                <a:solidFill>
                  <a:srgbClr val="0070C0"/>
                </a:solidFill>
              </a:rPr>
              <a:t>Воробьиный шаг.</a:t>
            </a:r>
            <a:endParaRPr lang="ru-RU" sz="4000" dirty="0">
              <a:solidFill>
                <a:srgbClr val="0070C0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11960" y="1268760"/>
            <a:ext cx="4752528" cy="54006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4000" dirty="0" smtClean="0">
                <a:solidFill>
                  <a:srgbClr val="00B050"/>
                </a:solidFill>
              </a:rPr>
              <a:t>О неглубоком водоёме.</a:t>
            </a:r>
          </a:p>
          <a:p>
            <a:pPr>
              <a:buNone/>
            </a:pPr>
            <a:r>
              <a:rPr lang="ru-RU" sz="4000" dirty="0" smtClean="0">
                <a:solidFill>
                  <a:srgbClr val="0070C0"/>
                </a:solidFill>
              </a:rPr>
              <a:t>Мелкий, короткий шаг.</a:t>
            </a:r>
          </a:p>
          <a:p>
            <a:pPr>
              <a:buNone/>
            </a:pPr>
            <a:endParaRPr lang="ru-RU" sz="4000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ru-RU" sz="4000" dirty="0" smtClean="0"/>
              <a:t>Многоопытный человек, которого трудно обмануть.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64 -0.06545 L 0.1382 0.53261 " pathEditMode="relative" rAng="0" ptsTypes="AA">
                                      <p:cBhvr>
                                        <p:cTn id="40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1" y="29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9549 -0.0303 L 0.10139 -0.27937 " pathEditMode="relative" rAng="0" ptsTypes="AA">
                                      <p:cBhvr>
                                        <p:cTn id="44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8" y="-12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6649 -0.0828 L 0.10729 -0.35546 " pathEditMode="relative" rAng="0" ptsTypes="AA">
                                      <p:cBhvr>
                                        <p:cTn id="48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7" y="-13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Поясни фразеологизмы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79512" y="1268760"/>
            <a:ext cx="3888432" cy="525658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000" dirty="0" smtClean="0"/>
              <a:t>Считать ворон.</a:t>
            </a:r>
          </a:p>
          <a:p>
            <a:pPr>
              <a:buNone/>
            </a:pPr>
            <a:endParaRPr lang="ru-RU" sz="4000" dirty="0" smtClean="0"/>
          </a:p>
          <a:p>
            <a:pPr>
              <a:buNone/>
            </a:pPr>
            <a:r>
              <a:rPr lang="ru-RU" sz="4000" dirty="0" smtClean="0">
                <a:solidFill>
                  <a:srgbClr val="00B050"/>
                </a:solidFill>
              </a:rPr>
              <a:t>Белая ворона.</a:t>
            </a:r>
          </a:p>
          <a:p>
            <a:pPr>
              <a:buNone/>
            </a:pPr>
            <a:endParaRPr lang="ru-RU" sz="4000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ru-RU" sz="4000" dirty="0" smtClean="0">
                <a:solidFill>
                  <a:srgbClr val="0070C0"/>
                </a:solidFill>
              </a:rPr>
              <a:t>Проворонил.</a:t>
            </a:r>
            <a:endParaRPr lang="ru-RU" sz="4000" dirty="0">
              <a:solidFill>
                <a:srgbClr val="0070C0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11960" y="1196752"/>
            <a:ext cx="4752528" cy="532859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4000" dirty="0" smtClean="0">
                <a:solidFill>
                  <a:srgbClr val="00B050"/>
                </a:solidFill>
              </a:rPr>
              <a:t>Человек, резко отличающийся от окружающих.</a:t>
            </a:r>
          </a:p>
          <a:p>
            <a:pPr>
              <a:buNone/>
            </a:pPr>
            <a:r>
              <a:rPr lang="ru-RU" sz="4000" dirty="0" smtClean="0">
                <a:solidFill>
                  <a:srgbClr val="0070C0"/>
                </a:solidFill>
              </a:rPr>
              <a:t>Прозевал; позволил себя обмануть.</a:t>
            </a:r>
          </a:p>
          <a:p>
            <a:pPr>
              <a:buNone/>
            </a:pPr>
            <a:endParaRPr lang="ru-RU" sz="4000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ru-RU" sz="4000" dirty="0" smtClean="0"/>
              <a:t>Глазеть по сторонам, бездельничать.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0556 0.02244 L 0.05989 0.5784 " pathEditMode="relative" rAng="0" ptsTypes="AA">
                                      <p:cBhvr>
                                        <p:cTn id="40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3" y="2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6007 0.03839 L 0.07621 -0.08742 " pathEditMode="relative" rAng="0" ptsTypes="AA">
                                      <p:cBhvr>
                                        <p:cTn id="44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8" y="-6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5521 -0.03839 L 0.08889 -0.1117 " pathEditMode="relative" rAng="0" ptsTypes="AA">
                                      <p:cBhvr>
                                        <p:cTn id="48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2" y="-3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366</TotalTime>
  <Words>201</Words>
  <Application>Microsoft Office PowerPoint</Application>
  <PresentationFormat>Экран (4:3)</PresentationFormat>
  <Paragraphs>78</Paragraphs>
  <Slides>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Словарная работа на уроках русского языка во 2 классе по теме  «Птицы».  Программа начального общего образования. Система Л. В. Занкова.  </vt:lpstr>
      <vt:lpstr>Собери слова</vt:lpstr>
      <vt:lpstr>Анаграммы</vt:lpstr>
      <vt:lpstr>Собери пословицы</vt:lpstr>
      <vt:lpstr>Собери пословицы</vt:lpstr>
      <vt:lpstr>Поясни фразеологизмы</vt:lpstr>
      <vt:lpstr>Поясни фразеологизмы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123</dc:creator>
  <cp:lastModifiedBy>Home</cp:lastModifiedBy>
  <cp:revision>50</cp:revision>
  <dcterms:created xsi:type="dcterms:W3CDTF">2014-07-24T05:19:29Z</dcterms:created>
  <dcterms:modified xsi:type="dcterms:W3CDTF">2015-08-18T16:54:22Z</dcterms:modified>
</cp:coreProperties>
</file>