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58" r:id="rId4"/>
    <p:sldId id="263" r:id="rId5"/>
    <p:sldId id="262" r:id="rId6"/>
    <p:sldId id="259" r:id="rId7"/>
    <p:sldId id="264" r:id="rId8"/>
    <p:sldId id="265" r:id="rId9"/>
    <p:sldId id="26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yandex.ru/images/search?text=%D0%BA%D0%B0%D1%80%D1%82%D0%B8%D0%BD%D0%BA%D0%B8%20%D0%B4%D0%B5%D0%B6%D1%83%D1%80%D0%BD%D0%BE%D0%B3%D0%BE%20%D0%BF%D0%BE%20%D0%BA%D0%BB%D0%B0%D1%81%D1%81%D1%83&amp;img_url=http://squash.by/read.php?mgqtn=/stglads/applikacii_v_detskom_sadu_tema_zimuyuschie_pticy_3369_5.jpg&amp;pos=10&amp;uinfo=sw-1280-sh-800-ww-1257-wh-609-pd-1-wp-16x10_1280x800&amp;rpt=simage&amp;_=1406788194812&amp;pin=1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yandex.ru/images/search?text=%D0%BA%D0%B0%D1%80%D1%82%D0%B8%D0%BD%D0%BA%D0%B8%20%D0%B3%D0%BE%D0%BB%D0%BE%D1%81%D0%B0&amp;img_url=http://www.tarologiay.ru/wp-content/uploads/2010/09/voice-traning-pic.jpg&amp;pos=20&amp;uinfo=sw-1280-sh-800-ww-1257-wh-609-pd-1-wp-16x10_1280x800&amp;rpt=simage&amp;_=1406788814062&amp;pin=1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yandex.ru/images/search?text=%D0%BA%D0%B0%D1%80%D1%82%D0%B8%D0%BD%D0%BA%D0%B8%20%D0%BD%D0%B0%D1%80%D0%BE%D0%B4%D0%B0%20%D1%85%D0%B0%D0%BD%D1%82%D1%8B&amp;img_url=http://s017.radikal.ru/i437/1201/ab/a5c5fb4ba88c.jpg&amp;pos=1&amp;uinfo=sw-1280-sh-800-ww-1257-wh-609-pd-1-wp-16x10_1280x800&amp;rpt=simage&amp;_=1406788651968&amp;pin=1" TargetMode="Externa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yandex.ru/images/search?text=%D0%BA%D0%B0%D1%80%D1%82%D0%B8%D0%BD%D0%BA%D0%B8%20%D0%BE%D1%81%D0%BD%D0%BE%D0%B2%D1%8B%20%D1%82%D0%BA%D0%B0%D0%BD%D0%B8&amp;img_url=http://upload.wikimedia.org/wikipedia/commons/thumb/0/0b/Kette_und_Schu%C3%9F_num_col.png/220px-Kette_und_Schu%C3%9F_num_col.png&amp;pos=0&amp;uinfo=sw-1280-sh-800-ww-1257-wh-609-pd-1-wp-16x10_1280x800&amp;rpt=simage&amp;_=1406789237281&amp;pin=1" TargetMode="Externa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85729"/>
            <a:ext cx="8572560" cy="3314722"/>
          </a:xfrm>
        </p:spPr>
        <p:txBody>
          <a:bodyPr>
            <a:normAutofit fontScale="90000"/>
          </a:bodyPr>
          <a:lstStyle/>
          <a:p>
            <a:r>
              <a:rPr lang="ru-RU" sz="4400" b="0" dirty="0" smtClean="0"/>
              <a:t/>
            </a:r>
            <a:br>
              <a:rPr lang="ru-RU" sz="4400" b="0" dirty="0" smtClean="0"/>
            </a:br>
            <a:r>
              <a:rPr lang="ru-RU" sz="4400" b="0" dirty="0" smtClean="0"/>
              <a:t/>
            </a:r>
            <a:br>
              <a:rPr lang="ru-RU" sz="4400" b="0" dirty="0" smtClean="0"/>
            </a:br>
            <a:r>
              <a:rPr lang="ru-RU" sz="4400" b="0" dirty="0" smtClean="0"/>
              <a:t/>
            </a:r>
            <a:br>
              <a:rPr lang="ru-RU" sz="4400" b="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Словарная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работа на уроках русского языка во 2 классе по теме </a:t>
            </a:r>
            <a:r>
              <a:rPr lang="ru-RU" i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smtClean="0">
                <a:latin typeface="Times New Roman" pitchFamily="18" charset="0"/>
                <a:cs typeface="Times New Roman" pitchFamily="18" charset="0"/>
              </a:rPr>
              <a:t>«Люди».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Программа начального общего образования. Система Л. В.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Занкова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400" b="0" dirty="0" smtClean="0"/>
              <a:t/>
            </a:r>
            <a:br>
              <a:rPr lang="ru-RU" sz="4400" b="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subTitle" idx="1"/>
          </p:nvPr>
        </p:nvSpPr>
        <p:spPr>
          <a:xfrm>
            <a:off x="214282" y="3886200"/>
            <a:ext cx="8572560" cy="2828948"/>
          </a:xfrm>
        </p:spPr>
        <p:txBody>
          <a:bodyPr>
            <a:no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Автор: учитель начальных классов </a:t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МБОУ «Гимназия №1»</a:t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г. Нижневартовска</a:t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Халимоненко</a:t>
            </a: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Алла Алексеевна.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 smtClean="0"/>
          </a:p>
          <a:p>
            <a:pPr algn="ctr"/>
            <a:r>
              <a:rPr lang="ru-RU" sz="5400" b="1" dirty="0" smtClean="0"/>
              <a:t/>
            </a:r>
            <a:br>
              <a:rPr lang="ru-RU" sz="5400" b="1" dirty="0" smtClean="0"/>
            </a:b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6000" y="26903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3050"/>
            <a:ext cx="4176464" cy="5172174"/>
          </a:xfrm>
        </p:spPr>
        <p:txBody>
          <a:bodyPr>
            <a:normAutofit fontScale="90000"/>
          </a:bodyPr>
          <a:lstStyle/>
          <a:p>
            <a:r>
              <a:rPr lang="ru-RU" sz="4400" b="0" dirty="0" smtClean="0"/>
              <a:t/>
            </a:r>
            <a:br>
              <a:rPr lang="ru-RU" sz="4400" b="0" dirty="0" smtClean="0"/>
            </a:br>
            <a:r>
              <a:rPr lang="ru-RU" sz="4400" b="0" dirty="0" smtClean="0"/>
              <a:t/>
            </a:r>
            <a:br>
              <a:rPr lang="ru-RU" sz="4400" b="0" dirty="0" smtClean="0"/>
            </a:br>
            <a:r>
              <a:rPr lang="ru-RU" sz="4400" b="0" dirty="0" smtClean="0"/>
              <a:t>Ч</a:t>
            </a:r>
            <a:r>
              <a:rPr lang="ru-RU" sz="4400" b="0" dirty="0" smtClean="0">
                <a:solidFill>
                  <a:srgbClr val="FF0000"/>
                </a:solidFill>
              </a:rPr>
              <a:t>е</a:t>
            </a:r>
            <a:r>
              <a:rPr lang="ru-RU" sz="4400" b="0" dirty="0" smtClean="0"/>
              <a:t>л</a:t>
            </a:r>
            <a:r>
              <a:rPr lang="ru-RU" sz="4400" b="0" dirty="0" smtClean="0">
                <a:solidFill>
                  <a:srgbClr val="FF0000"/>
                </a:solidFill>
              </a:rPr>
              <a:t>о</a:t>
            </a:r>
            <a:r>
              <a:rPr lang="ru-RU" sz="4400" b="0" dirty="0" smtClean="0"/>
              <a:t>век,</a:t>
            </a:r>
            <a:br>
              <a:rPr lang="ru-RU" sz="4400" b="0" dirty="0" smtClean="0"/>
            </a:br>
            <a:r>
              <a:rPr lang="ru-RU" sz="4400" b="0" dirty="0" smtClean="0"/>
              <a:t> </a:t>
            </a:r>
            <a:r>
              <a:rPr lang="ru-RU" sz="4400" b="0" dirty="0" smtClean="0">
                <a:solidFill>
                  <a:srgbClr val="FF0000"/>
                </a:solidFill>
              </a:rPr>
              <a:t>о</a:t>
            </a:r>
            <a:r>
              <a:rPr lang="ru-RU" sz="4400" b="0" dirty="0" smtClean="0"/>
              <a:t>тв</a:t>
            </a:r>
            <a:r>
              <a:rPr lang="ru-RU" sz="4400" b="0" dirty="0" smtClean="0">
                <a:solidFill>
                  <a:srgbClr val="FF0000"/>
                </a:solidFill>
              </a:rPr>
              <a:t>еча</a:t>
            </a:r>
            <a:r>
              <a:rPr lang="ru-RU" sz="4400" b="0" dirty="0" smtClean="0"/>
              <a:t>ющий </a:t>
            </a:r>
            <a:br>
              <a:rPr lang="ru-RU" sz="4400" b="0" dirty="0" smtClean="0"/>
            </a:br>
            <a:r>
              <a:rPr lang="ru-RU" sz="4400" b="0" dirty="0" smtClean="0"/>
              <a:t>за порядок</a:t>
            </a:r>
            <a:br>
              <a:rPr lang="ru-RU" sz="4400" b="0" dirty="0" smtClean="0"/>
            </a:br>
            <a:r>
              <a:rPr lang="ru-RU" sz="4400" b="0" dirty="0" smtClean="0"/>
              <a:t> в </a:t>
            </a:r>
            <a:r>
              <a:rPr lang="ru-RU" sz="4400" b="0" dirty="0" smtClean="0">
                <a:solidFill>
                  <a:srgbClr val="FF0000"/>
                </a:solidFill>
              </a:rPr>
              <a:t>о</a:t>
            </a:r>
            <a:r>
              <a:rPr lang="ru-RU" sz="4400" b="0" dirty="0" smtClean="0"/>
              <a:t>пр</a:t>
            </a:r>
            <a:r>
              <a:rPr lang="ru-RU" sz="4400" b="0" dirty="0" smtClean="0">
                <a:solidFill>
                  <a:srgbClr val="FF0000"/>
                </a:solidFill>
              </a:rPr>
              <a:t>е</a:t>
            </a:r>
            <a:r>
              <a:rPr lang="ru-RU" sz="4400" b="0" dirty="0" smtClean="0"/>
              <a:t>д</a:t>
            </a:r>
            <a:r>
              <a:rPr lang="ru-RU" sz="4400" b="0" dirty="0" smtClean="0">
                <a:solidFill>
                  <a:srgbClr val="FF0000"/>
                </a:solidFill>
              </a:rPr>
              <a:t>е</a:t>
            </a:r>
            <a:r>
              <a:rPr lang="ru-RU" sz="4400" b="0" dirty="0" smtClean="0"/>
              <a:t>лё</a:t>
            </a:r>
            <a:r>
              <a:rPr lang="ru-RU" sz="4400" b="0" dirty="0" smtClean="0">
                <a:solidFill>
                  <a:srgbClr val="FF0000"/>
                </a:solidFill>
              </a:rPr>
              <a:t>нн</a:t>
            </a:r>
            <a:r>
              <a:rPr lang="ru-RU" sz="4400" b="0" dirty="0" smtClean="0"/>
              <a:t>ом месте, </a:t>
            </a:r>
            <a:br>
              <a:rPr lang="ru-RU" sz="4400" b="0" dirty="0" smtClean="0"/>
            </a:br>
            <a:r>
              <a:rPr lang="ru-RU" sz="4400" b="0" dirty="0" smtClean="0"/>
              <a:t>в </a:t>
            </a:r>
            <a:r>
              <a:rPr lang="ru-RU" sz="4400" b="0" dirty="0" smtClean="0">
                <a:solidFill>
                  <a:srgbClr val="FF0000"/>
                </a:solidFill>
              </a:rPr>
              <a:t>о</a:t>
            </a:r>
            <a:r>
              <a:rPr lang="ru-RU" sz="4400" b="0" dirty="0" smtClean="0"/>
              <a:t>пр</a:t>
            </a:r>
            <a:r>
              <a:rPr lang="ru-RU" sz="4400" b="0" dirty="0" smtClean="0">
                <a:solidFill>
                  <a:srgbClr val="FF0000"/>
                </a:solidFill>
              </a:rPr>
              <a:t>е</a:t>
            </a:r>
            <a:r>
              <a:rPr lang="ru-RU" sz="4400" b="0" dirty="0" smtClean="0"/>
              <a:t>д</a:t>
            </a:r>
            <a:r>
              <a:rPr lang="ru-RU" sz="4400" b="0" dirty="0" smtClean="0">
                <a:solidFill>
                  <a:srgbClr val="FF0000"/>
                </a:solidFill>
              </a:rPr>
              <a:t>е</a:t>
            </a:r>
            <a:r>
              <a:rPr lang="ru-RU" sz="4400" b="0" dirty="0" smtClean="0"/>
              <a:t>лё</a:t>
            </a:r>
            <a:r>
              <a:rPr lang="ru-RU" sz="4400" b="0" dirty="0" smtClean="0">
                <a:solidFill>
                  <a:srgbClr val="FF0000"/>
                </a:solidFill>
              </a:rPr>
              <a:t>нн</a:t>
            </a:r>
            <a:r>
              <a:rPr lang="ru-RU" sz="4400" b="0" dirty="0" smtClean="0"/>
              <a:t>ое время. </a:t>
            </a:r>
            <a:br>
              <a:rPr lang="ru-RU" sz="4400" b="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7504" y="5085184"/>
            <a:ext cx="3816424" cy="1080120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/>
              <a:t>д</a:t>
            </a:r>
            <a:r>
              <a:rPr lang="ru-RU" sz="5400" b="1" dirty="0" smtClean="0">
                <a:solidFill>
                  <a:srgbClr val="FF0000"/>
                </a:solidFill>
              </a:rPr>
              <a:t>е</a:t>
            </a:r>
            <a:r>
              <a:rPr lang="ru-RU" sz="5400" b="1" dirty="0" smtClean="0"/>
              <a:t>журный</a:t>
            </a:r>
            <a:br>
              <a:rPr lang="ru-RU" sz="5400" b="1" dirty="0" smtClean="0"/>
            </a:br>
            <a:endParaRPr lang="ru-RU" sz="5400" b="1" dirty="0">
              <a:solidFill>
                <a:srgbClr val="FF0000"/>
              </a:solidFill>
            </a:endParaRPr>
          </a:p>
        </p:txBody>
      </p:sp>
      <p:pic>
        <p:nvPicPr>
          <p:cNvPr id="5" name="Содержимое 4" descr="http://im2-tub-ru.yandex.net/i?id=76b7029b6db700889a2de3ded349d566-29-144&amp;n=21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260648"/>
            <a:ext cx="4320479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4596110"/>
          </a:xfrm>
        </p:spPr>
        <p:txBody>
          <a:bodyPr>
            <a:normAutofit/>
          </a:bodyPr>
          <a:lstStyle/>
          <a:p>
            <a:r>
              <a:rPr lang="ru-RU" sz="4400" b="0" dirty="0" smtClean="0"/>
              <a:t>	Звук, </a:t>
            </a:r>
            <a:r>
              <a:rPr lang="ru-RU" sz="4400" b="0" dirty="0" smtClean="0">
                <a:solidFill>
                  <a:srgbClr val="FF0000"/>
                </a:solidFill>
              </a:rPr>
              <a:t>и</a:t>
            </a:r>
            <a:r>
              <a:rPr lang="ru-RU" sz="4400" b="0" dirty="0" smtClean="0"/>
              <a:t>сх</a:t>
            </a:r>
            <a:r>
              <a:rPr lang="ru-RU" sz="4400" b="0" dirty="0" smtClean="0">
                <a:solidFill>
                  <a:srgbClr val="FF0000"/>
                </a:solidFill>
              </a:rPr>
              <a:t>о</a:t>
            </a:r>
            <a:r>
              <a:rPr lang="ru-RU" sz="4400" b="0" dirty="0" smtClean="0"/>
              <a:t>дящий из горла ч</a:t>
            </a:r>
            <a:r>
              <a:rPr lang="ru-RU" sz="4400" b="0" dirty="0" smtClean="0">
                <a:solidFill>
                  <a:srgbClr val="FF0000"/>
                </a:solidFill>
              </a:rPr>
              <a:t>е</a:t>
            </a:r>
            <a:r>
              <a:rPr lang="ru-RU" sz="4400" b="0" dirty="0" smtClean="0"/>
              <a:t>л</a:t>
            </a:r>
            <a:r>
              <a:rPr lang="ru-RU" sz="4400" b="0" dirty="0" smtClean="0">
                <a:solidFill>
                  <a:srgbClr val="FF0000"/>
                </a:solidFill>
              </a:rPr>
              <a:t>о</a:t>
            </a:r>
            <a:r>
              <a:rPr lang="ru-RU" sz="4400" b="0" dirty="0" smtClean="0"/>
              <a:t>века или </a:t>
            </a:r>
            <a:r>
              <a:rPr lang="ru-RU" sz="4400" b="0" dirty="0" smtClean="0">
                <a:solidFill>
                  <a:srgbClr val="FF0000"/>
                </a:solidFill>
              </a:rPr>
              <a:t>жи</a:t>
            </a:r>
            <a:r>
              <a:rPr lang="ru-RU" sz="4400" b="0" dirty="0" smtClean="0"/>
              <a:t>вотн</a:t>
            </a:r>
            <a:r>
              <a:rPr lang="ru-RU" sz="4400" b="0" dirty="0" smtClean="0">
                <a:solidFill>
                  <a:srgbClr val="FF0000"/>
                </a:solidFill>
              </a:rPr>
              <a:t>ого</a:t>
            </a:r>
            <a:r>
              <a:rPr lang="ru-RU" sz="4400" b="0" dirty="0" smtClean="0"/>
              <a:t>.</a:t>
            </a:r>
            <a:endParaRPr lang="ru-RU" sz="4400" b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4869160"/>
            <a:ext cx="3008313" cy="1296144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/>
              <a:t>гол</a:t>
            </a:r>
            <a:r>
              <a:rPr lang="ru-RU" sz="5400" b="1" dirty="0" smtClean="0">
                <a:solidFill>
                  <a:srgbClr val="FF0000"/>
                </a:solidFill>
              </a:rPr>
              <a:t>о</a:t>
            </a:r>
            <a:r>
              <a:rPr lang="ru-RU" sz="5400" b="1" dirty="0" smtClean="0"/>
              <a:t>с</a:t>
            </a:r>
            <a:r>
              <a:rPr lang="ru-RU" sz="4800" b="1" dirty="0" smtClean="0"/>
              <a:t> </a:t>
            </a:r>
            <a:r>
              <a:rPr lang="ru-RU" sz="5400" b="1" dirty="0" smtClean="0"/>
              <a:t/>
            </a:r>
            <a:br>
              <a:rPr lang="ru-RU" sz="5400" b="1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endParaRPr lang="ru-RU" sz="5400" dirty="0"/>
          </a:p>
        </p:txBody>
      </p:sp>
      <p:pic>
        <p:nvPicPr>
          <p:cNvPr id="5" name="Содержимое 4" descr="http://im1-tub-ru.yandex.net/i?id=200f2b8d3374720c2bbceecd2f8674d2-32-144&amp;n=21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404664"/>
            <a:ext cx="4896544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4956150"/>
          </a:xfrm>
        </p:spPr>
        <p:txBody>
          <a:bodyPr>
            <a:noAutofit/>
          </a:bodyPr>
          <a:lstStyle/>
          <a:p>
            <a:r>
              <a:rPr lang="ru-RU" sz="3600" b="0" dirty="0" smtClean="0"/>
              <a:t>1) Население государства, жители страны.</a:t>
            </a:r>
            <a:br>
              <a:rPr lang="ru-RU" sz="3600" b="0" dirty="0" smtClean="0"/>
            </a:br>
            <a:r>
              <a:rPr lang="ru-RU" sz="3600" b="0" dirty="0" smtClean="0"/>
              <a:t>2) Нация, народность.</a:t>
            </a:r>
            <a:br>
              <a:rPr lang="ru-RU" sz="3600" b="0" dirty="0" smtClean="0"/>
            </a:br>
            <a:r>
              <a:rPr lang="ru-RU" sz="3600" b="0" dirty="0" smtClean="0"/>
              <a:t>3) Основная трудовая масса страны.</a:t>
            </a:r>
            <a:endParaRPr lang="ru-RU" sz="3600" b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5373216"/>
            <a:ext cx="3008313" cy="1152128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/>
              <a:t>н</a:t>
            </a:r>
            <a:r>
              <a:rPr lang="ru-RU" sz="5400" b="1" dirty="0" smtClean="0">
                <a:solidFill>
                  <a:srgbClr val="FF0000"/>
                </a:solidFill>
              </a:rPr>
              <a:t>а</a:t>
            </a:r>
            <a:r>
              <a:rPr lang="ru-RU" sz="5400" b="1" dirty="0" smtClean="0"/>
              <a:t>род</a:t>
            </a:r>
            <a:endParaRPr lang="ru-RU" sz="5400" b="1" dirty="0"/>
          </a:p>
        </p:txBody>
      </p:sp>
      <p:pic>
        <p:nvPicPr>
          <p:cNvPr id="5" name="Содержимое 4" descr="http://im1-tub-ru.yandex.net/i?id=fb8ba47874f0844c8c9d41e4499fe84c-11-144&amp;n=21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404664"/>
            <a:ext cx="5184576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898776" cy="4596110"/>
          </a:xfrm>
        </p:spPr>
        <p:txBody>
          <a:bodyPr>
            <a:normAutofit/>
          </a:bodyPr>
          <a:lstStyle/>
          <a:p>
            <a:r>
              <a:rPr lang="ru-RU" sz="4800" b="0" dirty="0" smtClean="0"/>
              <a:t>Ч</a:t>
            </a:r>
            <a:r>
              <a:rPr lang="ru-RU" sz="4800" b="0" dirty="0" smtClean="0">
                <a:solidFill>
                  <a:srgbClr val="FF0000"/>
                </a:solidFill>
              </a:rPr>
              <a:t>е</a:t>
            </a:r>
            <a:r>
              <a:rPr lang="ru-RU" sz="4800" b="0" dirty="0" smtClean="0"/>
              <a:t>л</a:t>
            </a:r>
            <a:r>
              <a:rPr lang="ru-RU" sz="4800" b="0" dirty="0" smtClean="0">
                <a:solidFill>
                  <a:srgbClr val="FF0000"/>
                </a:solidFill>
              </a:rPr>
              <a:t>о</a:t>
            </a:r>
            <a:r>
              <a:rPr lang="ru-RU" sz="4800" b="0" dirty="0" smtClean="0"/>
              <a:t>век, </a:t>
            </a:r>
            <a:r>
              <a:rPr lang="ru-RU" sz="4800" b="0" dirty="0" smtClean="0">
                <a:solidFill>
                  <a:srgbClr val="FF0000"/>
                </a:solidFill>
              </a:rPr>
              <a:t>жи</a:t>
            </a:r>
            <a:r>
              <a:rPr lang="ru-RU" sz="4800" b="0" dirty="0" smtClean="0"/>
              <a:t>вущий </a:t>
            </a:r>
            <a:br>
              <a:rPr lang="ru-RU" sz="4800" b="0" dirty="0" smtClean="0"/>
            </a:br>
            <a:r>
              <a:rPr lang="ru-RU" sz="4800" b="0" dirty="0" smtClean="0"/>
              <a:t>в с</a:t>
            </a:r>
            <a:r>
              <a:rPr lang="ru-RU" sz="4800" b="0" dirty="0" smtClean="0">
                <a:solidFill>
                  <a:srgbClr val="FF0000"/>
                </a:solidFill>
              </a:rPr>
              <a:t>о</a:t>
            </a:r>
            <a:r>
              <a:rPr lang="ru-RU" sz="4800" b="0" dirty="0" smtClean="0"/>
              <a:t>седней кв</a:t>
            </a:r>
            <a:r>
              <a:rPr lang="ru-RU" sz="4800" b="0" dirty="0" smtClean="0">
                <a:solidFill>
                  <a:srgbClr val="FF0000"/>
                </a:solidFill>
              </a:rPr>
              <a:t>а</a:t>
            </a:r>
            <a:r>
              <a:rPr lang="ru-RU" sz="4800" b="0" dirty="0" smtClean="0"/>
              <a:t>ртире или доме.</a:t>
            </a:r>
            <a:endParaRPr lang="ru-RU" sz="4800" b="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60032" y="273050"/>
            <a:ext cx="3826768" cy="585311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4869160"/>
            <a:ext cx="3008313" cy="1296144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/>
              <a:t>с</a:t>
            </a:r>
            <a:r>
              <a:rPr lang="ru-RU" sz="5400" b="1" dirty="0" smtClean="0">
                <a:solidFill>
                  <a:srgbClr val="FF0000"/>
                </a:solidFill>
              </a:rPr>
              <a:t>о</a:t>
            </a:r>
            <a:r>
              <a:rPr lang="ru-RU" sz="5400" b="1" dirty="0" smtClean="0"/>
              <a:t>сед</a:t>
            </a: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4762872" cy="3732014"/>
          </a:xfrm>
        </p:spPr>
        <p:txBody>
          <a:bodyPr>
            <a:normAutofit/>
          </a:bodyPr>
          <a:lstStyle/>
          <a:p>
            <a:r>
              <a:rPr lang="ru-RU" sz="5400" b="0" dirty="0" smtClean="0"/>
              <a:t>Особое имя, к</a:t>
            </a:r>
            <a:r>
              <a:rPr lang="ru-RU" sz="5400" b="0" dirty="0" smtClean="0">
                <a:solidFill>
                  <a:srgbClr val="FF0000"/>
                </a:solidFill>
              </a:rPr>
              <a:t>о</a:t>
            </a:r>
            <a:r>
              <a:rPr lang="ru-RU" sz="5400" b="0" dirty="0" smtClean="0"/>
              <a:t>торое даётся всему роду.</a:t>
            </a:r>
            <a:endParaRPr lang="ru-RU" sz="5400" b="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868144" y="273050"/>
            <a:ext cx="2818656" cy="585311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5085184"/>
            <a:ext cx="3008313" cy="1152128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/>
              <a:t>ф</a:t>
            </a:r>
            <a:r>
              <a:rPr lang="ru-RU" sz="5400" b="1" dirty="0" smtClean="0">
                <a:solidFill>
                  <a:srgbClr val="FF0000"/>
                </a:solidFill>
              </a:rPr>
              <a:t>а</a:t>
            </a:r>
            <a:r>
              <a:rPr lang="ru-RU" sz="5400" b="1" dirty="0" smtClean="0"/>
              <a:t>мил</a:t>
            </a:r>
            <a:r>
              <a:rPr lang="ru-RU" sz="5400" b="1" dirty="0" smtClean="0">
                <a:solidFill>
                  <a:srgbClr val="FF0000"/>
                </a:solidFill>
              </a:rPr>
              <a:t>и</a:t>
            </a:r>
            <a:r>
              <a:rPr lang="ru-RU" sz="5400" b="1" dirty="0" smtClean="0"/>
              <a:t>я</a:t>
            </a:r>
            <a:br>
              <a:rPr lang="ru-RU" sz="5400" b="1" dirty="0" smtClean="0"/>
            </a:b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4956150"/>
          </a:xfrm>
        </p:spPr>
        <p:txBody>
          <a:bodyPr>
            <a:normAutofit fontScale="90000"/>
          </a:bodyPr>
          <a:lstStyle/>
          <a:p>
            <a:r>
              <a:rPr lang="ru-RU" sz="6000" b="0" dirty="0" err="1" smtClean="0"/>
              <a:t>Стерж</a:t>
            </a:r>
            <a:r>
              <a:rPr lang="ru-RU" sz="6000" b="0" dirty="0" err="1" smtClean="0">
                <a:solidFill>
                  <a:srgbClr val="FF0000"/>
                </a:solidFill>
              </a:rPr>
              <a:t>е</a:t>
            </a:r>
            <a:r>
              <a:rPr lang="ru-RU" sz="6000" b="0" dirty="0" err="1" smtClean="0"/>
              <a:t>ньк</a:t>
            </a:r>
            <a:r>
              <a:rPr lang="ru-RU" sz="6000" b="0" dirty="0" err="1" smtClean="0">
                <a:solidFill>
                  <a:srgbClr val="FF0000"/>
                </a:solidFill>
              </a:rPr>
              <a:t>а</a:t>
            </a:r>
            <a:r>
              <a:rPr lang="ru-RU" sz="6000" b="0" dirty="0" err="1" smtClean="0"/>
              <a:t>к</a:t>
            </a:r>
            <a:r>
              <a:rPr lang="ru-RU" sz="6000" b="0" dirty="0" err="1" smtClean="0">
                <a:solidFill>
                  <a:srgbClr val="FF0000"/>
                </a:solidFill>
              </a:rPr>
              <a:t>ого</a:t>
            </a:r>
            <a:r>
              <a:rPr lang="ru-RU" sz="6000" b="0" dirty="0" err="1" smtClean="0"/>
              <a:t>-н</a:t>
            </a:r>
            <a:r>
              <a:rPr lang="ru-RU" sz="6000" b="0" dirty="0" err="1" smtClean="0">
                <a:solidFill>
                  <a:srgbClr val="FF0000"/>
                </a:solidFill>
              </a:rPr>
              <a:t>и</a:t>
            </a:r>
            <a:r>
              <a:rPr lang="ru-RU" sz="6000" b="0" dirty="0" err="1" smtClean="0"/>
              <a:t>будь</a:t>
            </a:r>
            <a:r>
              <a:rPr lang="ru-RU" sz="6000" b="0" dirty="0" smtClean="0"/>
              <a:t> дела; начало изделия</a:t>
            </a:r>
            <a:endParaRPr lang="ru-RU" sz="6000" b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5085184"/>
            <a:ext cx="3008313" cy="1008112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о</a:t>
            </a:r>
            <a:r>
              <a:rPr lang="ru-RU" sz="6000" b="1" dirty="0" smtClean="0"/>
              <a:t>снова</a:t>
            </a:r>
            <a:endParaRPr lang="ru-RU" sz="6000" b="1" dirty="0"/>
          </a:p>
        </p:txBody>
      </p:sp>
      <p:pic>
        <p:nvPicPr>
          <p:cNvPr id="5" name="Содержимое 4" descr="http://im0-tub-ru.yandex.net/i?id=325fba07ade78af8c53cd8c20402d67a-109-144&amp;n=21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548680"/>
            <a:ext cx="5400600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3050"/>
            <a:ext cx="3960440" cy="4020046"/>
          </a:xfrm>
        </p:spPr>
        <p:txBody>
          <a:bodyPr>
            <a:normAutofit/>
          </a:bodyPr>
          <a:lstStyle/>
          <a:p>
            <a:r>
              <a:rPr lang="ru-RU" sz="5400" b="0" dirty="0" smtClean="0"/>
              <a:t>Ц</a:t>
            </a:r>
            <a:r>
              <a:rPr lang="ru-RU" sz="5400" b="0" dirty="0" smtClean="0">
                <a:solidFill>
                  <a:srgbClr val="FF0000"/>
                </a:solidFill>
              </a:rPr>
              <a:t>е</a:t>
            </a:r>
            <a:r>
              <a:rPr lang="ru-RU" sz="5400" b="0" dirty="0" smtClean="0"/>
              <a:t>л</a:t>
            </a:r>
            <a:r>
              <a:rPr lang="ru-RU" sz="5400" b="0" dirty="0" smtClean="0">
                <a:solidFill>
                  <a:srgbClr val="FF0000"/>
                </a:solidFill>
              </a:rPr>
              <a:t>е</a:t>
            </a:r>
            <a:r>
              <a:rPr lang="ru-RU" sz="5400" b="0" dirty="0" smtClean="0"/>
              <a:t>н</a:t>
            </a:r>
            <a:r>
              <a:rPr lang="ru-RU" sz="5400" b="0" dirty="0" smtClean="0">
                <a:solidFill>
                  <a:srgbClr val="FF0000"/>
                </a:solidFill>
              </a:rPr>
              <a:t>а</a:t>
            </a:r>
            <a:r>
              <a:rPr lang="ru-RU" sz="5400" b="0" dirty="0" smtClean="0"/>
              <a:t>правле</a:t>
            </a:r>
            <a:r>
              <a:rPr lang="ru-RU" sz="5400" b="0" dirty="0" smtClean="0">
                <a:solidFill>
                  <a:srgbClr val="FF0000"/>
                </a:solidFill>
              </a:rPr>
              <a:t>нн</a:t>
            </a:r>
            <a:r>
              <a:rPr lang="ru-RU" sz="5400" b="0" dirty="0" smtClean="0"/>
              <a:t>ая лож</a:t>
            </a:r>
            <a:r>
              <a:rPr lang="ru-RU" sz="5400" b="0" dirty="0" smtClean="0">
                <a:solidFill>
                  <a:srgbClr val="FF0000"/>
                </a:solidFill>
              </a:rPr>
              <a:t>ь</a:t>
            </a:r>
            <a:r>
              <a:rPr lang="ru-RU" sz="5400" b="0" dirty="0" smtClean="0"/>
              <a:t>.</a:t>
            </a:r>
            <a:endParaRPr lang="ru-RU" sz="5400" b="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0" y="273050"/>
            <a:ext cx="4114800" cy="585311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5157192"/>
            <a:ext cx="3008313" cy="1008112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о</a:t>
            </a:r>
            <a:r>
              <a:rPr lang="ru-RU" sz="5400" b="1" dirty="0" smtClean="0"/>
              <a:t>бман</a:t>
            </a:r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512" y="273050"/>
            <a:ext cx="8856984" cy="6252294"/>
          </a:xfrm>
        </p:spPr>
        <p:txBody>
          <a:bodyPr>
            <a:normAutofit/>
          </a:bodyPr>
          <a:lstStyle/>
          <a:p>
            <a:pPr algn="l"/>
            <a:r>
              <a:rPr lang="ru-RU" sz="6000" dirty="0" smtClean="0"/>
              <a:t>Д</a:t>
            </a:r>
            <a:r>
              <a:rPr lang="ru-RU" sz="6000" dirty="0" smtClean="0">
                <a:solidFill>
                  <a:srgbClr val="FF0000"/>
                </a:solidFill>
              </a:rPr>
              <a:t>е</a:t>
            </a:r>
            <a:r>
              <a:rPr lang="ru-RU" sz="6000" dirty="0" smtClean="0"/>
              <a:t>журный, гол</a:t>
            </a:r>
            <a:r>
              <a:rPr lang="ru-RU" sz="6000" dirty="0" smtClean="0">
                <a:solidFill>
                  <a:srgbClr val="FF0000"/>
                </a:solidFill>
              </a:rPr>
              <a:t>о</a:t>
            </a:r>
            <a:r>
              <a:rPr lang="ru-RU" sz="6000" dirty="0" smtClean="0"/>
              <a:t>с, н</a:t>
            </a:r>
            <a:r>
              <a:rPr lang="ru-RU" sz="6000" dirty="0" smtClean="0">
                <a:solidFill>
                  <a:srgbClr val="FF0000"/>
                </a:solidFill>
              </a:rPr>
              <a:t>а</a:t>
            </a:r>
            <a:r>
              <a:rPr lang="ru-RU" sz="6000" dirty="0" smtClean="0"/>
              <a:t>род,</a:t>
            </a:r>
            <a:br>
              <a:rPr lang="ru-RU" sz="6000" dirty="0" smtClean="0"/>
            </a:br>
            <a:r>
              <a:rPr lang="ru-RU" sz="6000" dirty="0" smtClean="0"/>
              <a:t>с</a:t>
            </a:r>
            <a:r>
              <a:rPr lang="ru-RU" sz="6000" dirty="0" smtClean="0">
                <a:solidFill>
                  <a:srgbClr val="FF0000"/>
                </a:solidFill>
              </a:rPr>
              <a:t>о</a:t>
            </a:r>
            <a:r>
              <a:rPr lang="ru-RU" sz="6000" dirty="0" smtClean="0"/>
              <a:t>сед, ф</a:t>
            </a:r>
            <a:r>
              <a:rPr lang="ru-RU" sz="6000" dirty="0" smtClean="0">
                <a:solidFill>
                  <a:srgbClr val="FF0000"/>
                </a:solidFill>
              </a:rPr>
              <a:t>а</a:t>
            </a:r>
            <a:r>
              <a:rPr lang="ru-RU" sz="6000" dirty="0" smtClean="0"/>
              <a:t>мил</a:t>
            </a:r>
            <a:r>
              <a:rPr lang="ru-RU" sz="6000" dirty="0" smtClean="0">
                <a:solidFill>
                  <a:srgbClr val="FF0000"/>
                </a:solidFill>
              </a:rPr>
              <a:t>и</a:t>
            </a:r>
            <a:r>
              <a:rPr lang="ru-RU" sz="6000" dirty="0" smtClean="0"/>
              <a:t>я, </a:t>
            </a:r>
            <a:r>
              <a:rPr lang="ru-RU" sz="6000" dirty="0" smtClean="0">
                <a:solidFill>
                  <a:srgbClr val="FF0000"/>
                </a:solidFill>
              </a:rPr>
              <a:t>о</a:t>
            </a:r>
            <a:r>
              <a:rPr lang="ru-RU" sz="6000" dirty="0" smtClean="0"/>
              <a:t>снова,</a:t>
            </a:r>
            <a:br>
              <a:rPr lang="ru-RU" sz="6000" dirty="0" smtClean="0"/>
            </a:br>
            <a:r>
              <a:rPr lang="ru-RU" sz="6000" dirty="0" smtClean="0">
                <a:solidFill>
                  <a:srgbClr val="FF0000"/>
                </a:solidFill>
              </a:rPr>
              <a:t>о</a:t>
            </a:r>
            <a:r>
              <a:rPr lang="ru-RU" sz="6000" dirty="0" smtClean="0"/>
              <a:t>бман.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45</Words>
  <Application>Microsoft Office PowerPoint</Application>
  <PresentationFormat>Экран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    Словарная работа на уроках русского языка во 2 классе по теме  «Люди».  Программа начального общего образования. Система Л. В. Занкова.     </vt:lpstr>
      <vt:lpstr>  Человек,  отвечающий  за порядок  в определённом месте,  в определённое время.     </vt:lpstr>
      <vt:lpstr> Звук, исходящий из горла человека или животного.</vt:lpstr>
      <vt:lpstr>1) Население государства, жители страны. 2) Нация, народность. 3) Основная трудовая масса страны.</vt:lpstr>
      <vt:lpstr>Человек, живущий  в соседней квартире или доме.</vt:lpstr>
      <vt:lpstr>Особое имя, которое даётся всему роду.</vt:lpstr>
      <vt:lpstr>Стерженькакого-нибудь дела; начало изделия</vt:lpstr>
      <vt:lpstr>Целенаправленная ложь.</vt:lpstr>
      <vt:lpstr>Дежурный, голос, народ, сосед, фамилия, основа, обман.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</dc:creator>
  <cp:lastModifiedBy>Home</cp:lastModifiedBy>
  <cp:revision>14</cp:revision>
  <dcterms:created xsi:type="dcterms:W3CDTF">2014-07-24T05:19:29Z</dcterms:created>
  <dcterms:modified xsi:type="dcterms:W3CDTF">2015-08-18T11:33:42Z</dcterms:modified>
</cp:coreProperties>
</file>