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sldIdLst>
    <p:sldId id="330" r:id="rId2"/>
    <p:sldId id="338" r:id="rId3"/>
    <p:sldId id="339" r:id="rId4"/>
    <p:sldId id="340" r:id="rId5"/>
    <p:sldId id="341" r:id="rId6"/>
    <p:sldId id="342" r:id="rId7"/>
    <p:sldId id="343" r:id="rId8"/>
    <p:sldId id="270" r:id="rId9"/>
    <p:sldId id="327" r:id="rId10"/>
    <p:sldId id="317" r:id="rId11"/>
    <p:sldId id="337" r:id="rId12"/>
    <p:sldId id="344" r:id="rId13"/>
    <p:sldId id="345" r:id="rId14"/>
    <p:sldId id="346" r:id="rId15"/>
    <p:sldId id="295" r:id="rId16"/>
    <p:sldId id="347" r:id="rId17"/>
    <p:sldId id="348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FF9933"/>
    <a:srgbClr val="990000"/>
    <a:srgbClr val="FFCCCC"/>
    <a:srgbClr val="009999"/>
    <a:srgbClr val="FF9966"/>
    <a:srgbClr val="996633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89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B7913E-1A5A-4EAC-836E-A623810617B1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66BA10B-0B04-42E0-8A5D-9F6169B7D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1012B8-CB2B-4D37-8E5F-0790B2D42694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BA10B-0B04-42E0-8A5D-9F6169B7D34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1A06E-1BD5-4D33-8B9F-78D4259A0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39C47-A1AC-40B1-9242-D2D7DBC7D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4313"/>
            <a:ext cx="2057400" cy="5911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4313"/>
            <a:ext cx="6019800" cy="5911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4E6C4-164E-4AFB-B89D-6E9C0CDC5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7D112-8910-453F-A665-89E33F30F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91BA-182D-4498-97B7-911F905E4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D18D-2989-40DC-9D24-4810260A9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71FE0-7782-4DEE-AA9B-E6F87C079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CE2E-B609-4BF6-A3E5-BD8359341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DCD9-E6FE-4FCA-9E6D-5C7151791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6AE41-57F3-4218-9356-472EA91F1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90B1B-9D15-4C95-B5AE-3009DC183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57DD-BCC3-4A03-B05C-41B2A7A78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Прямоугольник 6"/>
          <p:cNvGrpSpPr>
            <a:grpSpLocks/>
          </p:cNvGrpSpPr>
          <p:nvPr/>
        </p:nvGrpSpPr>
        <p:grpSpPr bwMode="auto">
          <a:xfrm>
            <a:off x="-6350" y="-6350"/>
            <a:ext cx="9156700" cy="1511300"/>
            <a:chOff x="-4" y="-4"/>
            <a:chExt cx="5768" cy="952"/>
          </a:xfrm>
        </p:grpSpPr>
        <p:pic>
          <p:nvPicPr>
            <p:cNvPr id="6154" name="Прямоугольник 6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4" y="-4"/>
              <a:ext cx="5768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Овал 8"/>
          <p:cNvSpPr/>
          <p:nvPr/>
        </p:nvSpPr>
        <p:spPr>
          <a:xfrm>
            <a:off x="106363" y="285750"/>
            <a:ext cx="1536700" cy="1023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isometricOffAxis1Top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14313"/>
            <a:ext cx="69723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4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57D51C-8183-4644-B727-8E63E67DE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153" name="Picture 2" descr="C:\Users\juliaar\AppData\Local\Microsoft\Windows\Temporary Internet Files\Content.IE5\ZJX436N3\MCj02382670000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5750" y="428625"/>
            <a:ext cx="1209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2159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31859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4BACC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BACC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4BACC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23-33"/>
          <p:cNvPicPr>
            <a:picLocks noChangeAspect="1" noChangeArrowheads="1"/>
          </p:cNvPicPr>
          <p:nvPr/>
        </p:nvPicPr>
        <p:blipFill>
          <a:blip r:embed="rId4" cstate="print"/>
          <a:srcRect l="13513"/>
          <a:stretch>
            <a:fillRect/>
          </a:stretch>
        </p:blipFill>
        <p:spPr bwMode="auto">
          <a:xfrm>
            <a:off x="0" y="1557338"/>
            <a:ext cx="29972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609600"/>
            <a:ext cx="776128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1628775"/>
            <a:ext cx="368776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781300"/>
            <a:ext cx="53149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463" y="3860800"/>
            <a:ext cx="27622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val 10"/>
          <p:cNvGrpSpPr>
            <a:grpSpLocks/>
          </p:cNvGrpSpPr>
          <p:nvPr/>
        </p:nvGrpSpPr>
        <p:grpSpPr bwMode="auto">
          <a:xfrm>
            <a:off x="6797675" y="2243138"/>
            <a:ext cx="2133600" cy="835025"/>
            <a:chOff x="4282" y="1413"/>
            <a:chExt cx="1344" cy="526"/>
          </a:xfrm>
        </p:grpSpPr>
        <p:pic>
          <p:nvPicPr>
            <p:cNvPr id="17424" name="Oval 10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2" y="1413"/>
              <a:ext cx="1344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5" name="Text Box 3"/>
            <p:cNvSpPr txBox="1">
              <a:spLocks noChangeArrowheads="1"/>
            </p:cNvSpPr>
            <p:nvPr/>
          </p:nvSpPr>
          <p:spPr bwMode="auto">
            <a:xfrm>
              <a:off x="4506" y="1506"/>
              <a:ext cx="89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>
                  <a:solidFill>
                    <a:srgbClr val="FFFFFF"/>
                  </a:solidFill>
                  <a:latin typeface="Calibri" pitchFamily="34" charset="0"/>
                </a:rPr>
                <a:t>Роза</a:t>
              </a:r>
            </a:p>
          </p:txBody>
        </p:sp>
      </p:grpSp>
      <p:grpSp>
        <p:nvGrpSpPr>
          <p:cNvPr id="3" name="Oval 11"/>
          <p:cNvGrpSpPr>
            <a:grpSpLocks/>
          </p:cNvGrpSpPr>
          <p:nvPr/>
        </p:nvGrpSpPr>
        <p:grpSpPr bwMode="auto">
          <a:xfrm>
            <a:off x="6870700" y="4602163"/>
            <a:ext cx="2127250" cy="835025"/>
            <a:chOff x="4328" y="2899"/>
            <a:chExt cx="1340" cy="526"/>
          </a:xfrm>
        </p:grpSpPr>
        <p:pic>
          <p:nvPicPr>
            <p:cNvPr id="17422" name="Oval 1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8" y="2899"/>
              <a:ext cx="134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3" name="Text Box 6"/>
            <p:cNvSpPr txBox="1">
              <a:spLocks noChangeArrowheads="1"/>
            </p:cNvSpPr>
            <p:nvPr/>
          </p:nvSpPr>
          <p:spPr bwMode="auto">
            <a:xfrm>
              <a:off x="4551" y="2991"/>
              <a:ext cx="89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>
                  <a:solidFill>
                    <a:srgbClr val="FFFFFF"/>
                  </a:solidFill>
                  <a:latin typeface="Calibri" pitchFamily="34" charset="0"/>
                </a:rPr>
                <a:t>роза</a:t>
              </a:r>
            </a:p>
          </p:txBody>
        </p:sp>
      </p:grpSp>
      <p:grpSp>
        <p:nvGrpSpPr>
          <p:cNvPr id="4" name="Oval 12"/>
          <p:cNvGrpSpPr>
            <a:grpSpLocks/>
          </p:cNvGrpSpPr>
          <p:nvPr/>
        </p:nvGrpSpPr>
        <p:grpSpPr bwMode="auto">
          <a:xfrm>
            <a:off x="2584450" y="2316163"/>
            <a:ext cx="2127250" cy="835025"/>
            <a:chOff x="1628" y="1459"/>
            <a:chExt cx="1340" cy="526"/>
          </a:xfrm>
        </p:grpSpPr>
        <p:pic>
          <p:nvPicPr>
            <p:cNvPr id="17420" name="Oval 1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8" y="1459"/>
              <a:ext cx="134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1" name="Text Box 9"/>
            <p:cNvSpPr txBox="1">
              <a:spLocks noChangeArrowheads="1"/>
            </p:cNvSpPr>
            <p:nvPr/>
          </p:nvSpPr>
          <p:spPr bwMode="auto">
            <a:xfrm>
              <a:off x="1851" y="1551"/>
              <a:ext cx="89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>
                  <a:solidFill>
                    <a:srgbClr val="FFFFFF"/>
                  </a:solidFill>
                  <a:latin typeface="Calibri" pitchFamily="34" charset="0"/>
                </a:rPr>
                <a:t>Лев</a:t>
              </a:r>
            </a:p>
          </p:txBody>
        </p:sp>
      </p:grpSp>
      <p:grpSp>
        <p:nvGrpSpPr>
          <p:cNvPr id="5" name="Oval 13"/>
          <p:cNvGrpSpPr>
            <a:grpSpLocks/>
          </p:cNvGrpSpPr>
          <p:nvPr/>
        </p:nvGrpSpPr>
        <p:grpSpPr bwMode="auto">
          <a:xfrm>
            <a:off x="2651125" y="4529138"/>
            <a:ext cx="2133600" cy="835025"/>
            <a:chOff x="1670" y="2853"/>
            <a:chExt cx="1344" cy="526"/>
          </a:xfrm>
        </p:grpSpPr>
        <p:pic>
          <p:nvPicPr>
            <p:cNvPr id="17418" name="Oval 1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0" y="2853"/>
              <a:ext cx="1344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9" name="Text Box 12"/>
            <p:cNvSpPr txBox="1">
              <a:spLocks noChangeArrowheads="1"/>
            </p:cNvSpPr>
            <p:nvPr/>
          </p:nvSpPr>
          <p:spPr bwMode="auto">
            <a:xfrm>
              <a:off x="1896" y="2946"/>
              <a:ext cx="898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>
                  <a:solidFill>
                    <a:srgbClr val="FFFFFF"/>
                  </a:solidFill>
                  <a:latin typeface="Calibri" pitchFamily="34" charset="0"/>
                </a:rPr>
                <a:t>лев</a:t>
              </a:r>
            </a:p>
          </p:txBody>
        </p:sp>
      </p:grpSp>
      <p:pic>
        <p:nvPicPr>
          <p:cNvPr id="17414" name="Picture 11" descr="http://levleschenkoclub.narod.ru/f_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275" y="1779588"/>
            <a:ext cx="1620838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3" descr="http://img.sunhome.ru/UsersGallery/Cards/83/162327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250" y="4279900"/>
            <a:ext cx="1706563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5" descr="http://dic.academic.ru/pictures/bse/jpg/02996522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73638" y="4425950"/>
            <a:ext cx="192722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5" descr="http://fantasyflash.ru/grafic/dolls/image/dolls6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3" y="1214438"/>
            <a:ext cx="1643062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2214554"/>
            <a:ext cx="74295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Николай</a:t>
            </a:r>
          </a:p>
          <a:p>
            <a:endParaRPr lang="ru-RU" sz="4400" b="1" dirty="0" smtClean="0">
              <a:solidFill>
                <a:srgbClr val="C00000"/>
              </a:solidFill>
            </a:endParaRPr>
          </a:p>
          <a:p>
            <a:r>
              <a:rPr lang="ru-RU" sz="4400" b="1" dirty="0" smtClean="0">
                <a:solidFill>
                  <a:srgbClr val="C00000"/>
                </a:solidFill>
              </a:rPr>
              <a:t>Сергей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Денис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6082" name="Picture 2" descr="Галерея: В России выбрали талисман переписи насел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857364"/>
            <a:ext cx="1000132" cy="1600211"/>
          </a:xfrm>
          <a:prstGeom prst="rect">
            <a:avLst/>
          </a:prstGeom>
          <a:noFill/>
        </p:spPr>
      </p:pic>
      <p:pic>
        <p:nvPicPr>
          <p:cNvPr id="46084" name="Picture 4" descr="Скачивание изображения: бабочка, мальчик 14801 / Разрешение: original / Раздел: Рендеринг / HallPic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571744"/>
            <a:ext cx="1300156" cy="2166926"/>
          </a:xfrm>
          <a:prstGeom prst="rect">
            <a:avLst/>
          </a:prstGeom>
          <a:noFill/>
        </p:spPr>
      </p:pic>
      <p:pic>
        <p:nvPicPr>
          <p:cNvPr id="46086" name="Picture 6" descr="Герои мультфильмов в векторе &quot; PixelBrush - Портал о дизайне. Скачать фото, картинки, обои, рисунки, иконки, клипарты, вектор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786190"/>
            <a:ext cx="1500198" cy="28590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3" name="Picture 2" descr="D:\Картинки\Анимация картинки\dis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000375"/>
            <a:ext cx="27622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Шагающий кот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2714625"/>
            <a:ext cx="22320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парах</a:t>
            </a:r>
            <a:endParaRPr lang="ru-RU" dirty="0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000232" y="221455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Наша планета…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Наша страна…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Наше село…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4" name="Picture 13" descr="зем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1890713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us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14" y="1500174"/>
            <a:ext cx="3357586" cy="216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000628" y="4500570"/>
            <a:ext cx="3786214" cy="193899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 для справки: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Кочубеевское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2" name="Picture 4" descr="Информация об игре // Кочуба-sty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0057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 предложение</a:t>
            </a:r>
            <a:endParaRPr lang="ru-RU" dirty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14282" y="3286124"/>
            <a:ext cx="45005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Маша, яблоки, и,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собирали,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Миша,.</a:t>
            </a:r>
            <a:endParaRPr kumimoji="0" lang="ru-RU" sz="4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AutoShape 3" descr="Видно мне не повезло. - Литература - Детская литература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1" name="AutoShape 5" descr="Видно мне не повезло. - Литература - Детская литература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543" name="Picture 7" descr="Видно мне не повезло. - Литература - Детская литера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71612"/>
            <a:ext cx="3849231" cy="51435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28875" y="1643063"/>
            <a:ext cx="4572000" cy="1071562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/>
                </a:solidFill>
              </a:rPr>
              <a:t>Имена собственные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75" y="3286125"/>
            <a:ext cx="2428875" cy="7858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Имена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4357688"/>
            <a:ext cx="2428875" cy="7858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Отчества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5500688"/>
            <a:ext cx="2428875" cy="7858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Фамилии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43313" y="4286250"/>
            <a:ext cx="2428875" cy="13573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FF"/>
                </a:solidFill>
              </a:rPr>
              <a:t>Клички животных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5063" y="4286250"/>
            <a:ext cx="2714625" cy="13573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FF"/>
                </a:solidFill>
              </a:rPr>
              <a:t>Названия городов, стран, улиц, рек</a:t>
            </a:r>
          </a:p>
        </p:txBody>
      </p:sp>
      <p:cxnSp>
        <p:nvCxnSpPr>
          <p:cNvPr id="11" name="Прямая со стрелкой 10"/>
          <p:cNvCxnSpPr>
            <a:endCxn id="0" idx="3"/>
          </p:cNvCxnSpPr>
          <p:nvPr/>
        </p:nvCxnSpPr>
        <p:spPr>
          <a:xfrm rot="10800000" flipV="1">
            <a:off x="2571750" y="2786063"/>
            <a:ext cx="1571625" cy="89376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571750" y="2786063"/>
            <a:ext cx="1785938" cy="1536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286000" y="3214688"/>
            <a:ext cx="2643187" cy="17859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108450" y="3535363"/>
            <a:ext cx="1500187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500688" y="2786063"/>
            <a:ext cx="1928812" cy="1428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9723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Итог урока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6972300" cy="1143000"/>
          </a:xfrm>
        </p:spPr>
        <p:txBody>
          <a:bodyPr/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  <p:pic>
        <p:nvPicPr>
          <p:cNvPr id="66562" name="Picture 2" descr="Tree Trunk Line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68042"/>
            <a:ext cx="4071966" cy="5089958"/>
          </a:xfrm>
          <a:prstGeom prst="rect">
            <a:avLst/>
          </a:prstGeom>
          <a:noFill/>
        </p:spPr>
      </p:pic>
      <p:pic>
        <p:nvPicPr>
          <p:cNvPr id="66563" name="Picture 3" descr="C:\Users\admin\Desktop\1541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000240"/>
            <a:ext cx="1750446" cy="1887981"/>
          </a:xfrm>
          <a:prstGeom prst="rect">
            <a:avLst/>
          </a:prstGeom>
          <a:noFill/>
        </p:spPr>
      </p:pic>
      <p:pic>
        <p:nvPicPr>
          <p:cNvPr id="66564" name="Picture 4" descr="C:\Users\admin\Desktop\f_47611284bd4e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071942"/>
            <a:ext cx="2205055" cy="21240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урок</a:t>
            </a:r>
            <a:endParaRPr lang="ru-RU" dirty="0"/>
          </a:p>
        </p:txBody>
      </p:sp>
      <p:pic>
        <p:nvPicPr>
          <p:cNvPr id="67586" name="Picture 2" descr="Яблочко - Надежда Александровна Петр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4829175" cy="51530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Организационный момент - Картинка 8563/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206739" cy="46434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50004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Организационный момент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Русский алфавит получит официальный статус в ЕС?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300" name="Picture 4" descr="Русский алфавит получит официальный статус в ЕС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1500174"/>
            <a:ext cx="7143767" cy="53578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285728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j-lt"/>
              </a:rPr>
              <a:t>Разминка</a:t>
            </a:r>
            <a:endParaRPr lang="ru-RU" sz="5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ЕГЭ - Разминка на растяжку . 201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4" name="Picture 4" descr="ЕГЭ - Разминка на растяжку . 2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4786346" cy="53398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E109157E"/>
          <p:cNvPicPr>
            <a:picLocks noChangeAspect="1" noChangeArrowheads="1"/>
          </p:cNvPicPr>
          <p:nvPr/>
        </p:nvPicPr>
        <p:blipFill>
          <a:blip r:embed="rId3"/>
          <a:srcRect l="46951" t="67941" r="22604" b="3119"/>
          <a:stretch>
            <a:fillRect/>
          </a:stretch>
        </p:blipFill>
        <p:spPr bwMode="auto">
          <a:xfrm>
            <a:off x="2195513" y="3933825"/>
            <a:ext cx="36004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6"/>
          <p:cNvSpPr>
            <a:spLocks noChangeArrowheads="1"/>
          </p:cNvSpPr>
          <p:nvPr/>
        </p:nvSpPr>
        <p:spPr bwMode="auto">
          <a:xfrm>
            <a:off x="2484438" y="558958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Line 9"/>
          <p:cNvSpPr>
            <a:spLocks noChangeShapeType="1"/>
          </p:cNvSpPr>
          <p:nvPr/>
        </p:nvSpPr>
        <p:spPr bwMode="auto">
          <a:xfrm>
            <a:off x="468313" y="1889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1" name="Line 10"/>
          <p:cNvSpPr>
            <a:spLocks noChangeShapeType="1"/>
          </p:cNvSpPr>
          <p:nvPr/>
        </p:nvSpPr>
        <p:spPr bwMode="auto">
          <a:xfrm>
            <a:off x="468313" y="19891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2" name="Line 11"/>
          <p:cNvSpPr>
            <a:spLocks noChangeShapeType="1"/>
          </p:cNvSpPr>
          <p:nvPr/>
        </p:nvSpPr>
        <p:spPr bwMode="auto">
          <a:xfrm>
            <a:off x="468313" y="64531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3" name="Line 12"/>
          <p:cNvSpPr>
            <a:spLocks noChangeShapeType="1"/>
          </p:cNvSpPr>
          <p:nvPr/>
        </p:nvSpPr>
        <p:spPr bwMode="auto">
          <a:xfrm>
            <a:off x="323850" y="39338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85" name="Picture 5" descr="karanda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62486" flipV="1">
            <a:off x="6372225" y="4581525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14414" y="285728"/>
            <a:ext cx="8228013" cy="2143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Каллиграфическая минутка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18 0.10972 C -0.41597 0.10763 -0.41076 0.10578 -0.4033 0.10115 C -0.39583 0.09652 -0.38854 0.0912 -0.37639 0.0824 C -0.36424 0.07361 -0.3467 0.06134 -0.33021 0.04814 C -0.31372 0.03495 -0.29306 0.01782 -0.2776 0.0037 C -0.26215 -0.01042 -0.24948 -0.02292 -0.23785 -0.03727 C -0.22622 -0.05162 -0.21597 -0.06621 -0.20833 -0.08172 C -0.20069 -0.09723 -0.19236 -0.11621 -0.19167 -0.12963 C -0.19097 -0.14306 -0.19861 -0.15672 -0.20451 -0.16204 C -0.21042 -0.16737 -0.21771 -0.16575 -0.2276 -0.16204 C -0.2375 -0.15834 -0.2533 -0.14815 -0.26354 -0.13982 C -0.27378 -0.13149 -0.27986 -0.125 -0.28906 -0.1125 C -0.29826 -0.1 -0.31042 -0.08079 -0.31858 -0.06459 C -0.32674 -0.04838 -0.33247 -0.03079 -0.33785 -0.01505 C -0.34323 0.00069 -0.34774 0.01342 -0.35069 0.02939 C -0.35365 0.04537 -0.35486 0.06597 -0.35573 0.08078 C -0.3566 0.0956 -0.35799 0.10486 -0.35573 0.11828 C -0.35347 0.13171 -0.34861 0.14861 -0.34167 0.16111 C -0.33472 0.17361 -0.32535 0.19027 -0.31354 0.19351 C -0.30174 0.19675 -0.28316 0.18726 -0.27118 0.17986 C -0.2592 0.17245 -0.25208 0.16111 -0.24167 0.14907 C -0.23125 0.13703 -0.22014 0.12222 -0.20833 0.1081 " pathEditMode="relative" rAng="0" ptsTypes="aaaaaaaaaaaaaaaaaaaaaa">
                                      <p:cBhvr>
                                        <p:cTn id="6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1357290" y="0"/>
            <a:ext cx="8229600" cy="1325563"/>
          </a:xfrm>
        </p:spPr>
        <p:txBody>
          <a:bodyPr/>
          <a:lstStyle/>
          <a:p>
            <a:pPr eaLnBrk="1" hangingPunct="1"/>
            <a:r>
              <a:rPr lang="ru-RU" dirty="0" smtClean="0"/>
              <a:t>Каллиграфическая минутка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4554"/>
            <a:ext cx="8715404" cy="23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1785918" y="214290"/>
            <a:ext cx="7756551" cy="6143646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Буква обычная выросла вдруг,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Выросла выше всех букв – подруг.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Буква расти не сама захотела,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Букве поручено важное дело.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Ставится буква у строчки в начале,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Чтобы начало все замечали.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Имя, фамилия пишутся с ними,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Чтобы заметней им быть и виднее,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Чтобы звучали громко и гордо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Имя твоё, имя улицы, города.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Буква большая – совсем не пустяк!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букве большой уважения знак!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Е. Измайлова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972300" cy="1143000"/>
          </a:xfrm>
        </p:spPr>
        <p:txBody>
          <a:bodyPr/>
          <a:lstStyle/>
          <a:p>
            <a:pPr>
              <a:defRPr/>
            </a:pPr>
            <a:r>
              <a:rPr lang="ru-RU" sz="6000" dirty="0" smtClean="0"/>
              <a:t>Тема урока</a:t>
            </a:r>
            <a:endParaRPr lang="ru-RU" sz="6000" dirty="0"/>
          </a:p>
        </p:txBody>
      </p:sp>
      <p:sp>
        <p:nvSpPr>
          <p:cNvPr id="614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57250" y="4429132"/>
            <a:ext cx="8286750" cy="26431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Сегодня на уроке предстоит: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 уточнить представления о </a:t>
            </a:r>
            <a:r>
              <a:rPr lang="ru-RU" sz="2400" b="1" dirty="0" smtClean="0">
                <a:solidFill>
                  <a:schemeClr val="tx2"/>
                </a:solidFill>
              </a:rPr>
              <a:t>собственных </a:t>
            </a:r>
            <a:r>
              <a:rPr lang="ru-RU" sz="2400" b="1" dirty="0" smtClean="0">
                <a:solidFill>
                  <a:schemeClr val="tx2"/>
                </a:solidFill>
              </a:rPr>
              <a:t>именах существительных,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 закрепить знания о правописании заглавной  буквы </a:t>
            </a:r>
          </a:p>
          <a:p>
            <a:pPr>
              <a:buFont typeface="Arial" charset="0"/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      в именах </a:t>
            </a:r>
            <a:r>
              <a:rPr lang="ru-RU" sz="2400" b="1" dirty="0" smtClean="0">
                <a:solidFill>
                  <a:schemeClr val="tx2"/>
                </a:solidFill>
              </a:rPr>
              <a:t>собственных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  <a:endParaRPr lang="ru-RU" sz="2400" b="1" dirty="0" smtClean="0">
              <a:solidFill>
                <a:schemeClr val="tx2"/>
              </a:solidFill>
            </a:endParaRPr>
          </a:p>
        </p:txBody>
      </p:sp>
      <p:pic>
        <p:nvPicPr>
          <p:cNvPr id="10244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1133475"/>
            <a:ext cx="76517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99592" y="1412776"/>
            <a:ext cx="5757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64288" y="3212976"/>
            <a:ext cx="5757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img_others46016f60a71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283075"/>
            <a:ext cx="352901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5" descr="731474064"/>
          <p:cNvSpPr>
            <a:spLocks noChangeArrowheads="1"/>
          </p:cNvSpPr>
          <p:nvPr/>
        </p:nvSpPr>
        <p:spPr bwMode="auto">
          <a:xfrm>
            <a:off x="2500313" y="1714500"/>
            <a:ext cx="6286500" cy="32146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 dirty="0">
              <a:solidFill>
                <a:srgbClr val="003300"/>
              </a:solidFill>
            </a:endParaRPr>
          </a:p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Читая книгу, я увидела, что </a:t>
            </a:r>
          </a:p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слово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rgbClr val="FF6600"/>
                </a:solidFill>
              </a:rPr>
              <a:t>лев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написано с  </a:t>
            </a:r>
          </a:p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маленькой буквы, а потом</a:t>
            </a:r>
          </a:p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встретила слово</a:t>
            </a:r>
            <a:r>
              <a:rPr lang="ru-RU" sz="3200" b="1" dirty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rgbClr val="FF6600"/>
                </a:solidFill>
              </a:rPr>
              <a:t>Лев</a:t>
            </a:r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,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</a:p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написанное с большой буквы.</a:t>
            </a:r>
          </a:p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Могло ли так быть?</a:t>
            </a:r>
          </a:p>
          <a:p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16388" name="Заголовок 5"/>
          <p:cNvPicPr>
            <a:picLocks noGrp="1" noChangeArrowheads="1"/>
          </p:cNvPicPr>
          <p:nvPr>
            <p:ph type="title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6563" y="207963"/>
            <a:ext cx="6986587" cy="1157287"/>
          </a:xfrm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23688">
            <a:off x="1830388" y="4970463"/>
            <a:ext cx="14478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02fb365c5c66cd7f7e2327bb7f5e967b3cb23b7"/>
</p:tagLst>
</file>

<file path=ppt/theme/theme1.xml><?xml version="1.0" encoding="utf-8"?>
<a:theme xmlns:a="http://schemas.openxmlformats.org/drawingml/2006/main" name="1_Books">
  <a:themeElements>
    <a:clrScheme name="1_Books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ok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oks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2960</TotalTime>
  <Words>131</Words>
  <Application>Microsoft Office PowerPoint</Application>
  <PresentationFormat>Экран (4:3)</PresentationFormat>
  <Paragraphs>52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1_Books</vt:lpstr>
      <vt:lpstr>Слайд 1</vt:lpstr>
      <vt:lpstr>Слайд 2</vt:lpstr>
      <vt:lpstr>Слайд 3</vt:lpstr>
      <vt:lpstr>Слайд 4</vt:lpstr>
      <vt:lpstr>Слайд 5</vt:lpstr>
      <vt:lpstr>Каллиграфическая минутка</vt:lpstr>
      <vt:lpstr>Слайд 7</vt:lpstr>
      <vt:lpstr>Тема урока</vt:lpstr>
      <vt:lpstr>Слайд 9</vt:lpstr>
      <vt:lpstr>Слайд 10</vt:lpstr>
      <vt:lpstr>Слайд 11</vt:lpstr>
      <vt:lpstr>Физминутка</vt:lpstr>
      <vt:lpstr>Работа в парах</vt:lpstr>
      <vt:lpstr>Составь предложение</vt:lpstr>
      <vt:lpstr>Итог урока</vt:lpstr>
      <vt:lpstr>Рефлексия </vt:lpstr>
      <vt:lpstr>Спасибо за урок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Дарёна</dc:creator>
  <cp:lastModifiedBy>admin</cp:lastModifiedBy>
  <cp:revision>254</cp:revision>
  <dcterms:created xsi:type="dcterms:W3CDTF">2010-04-23T03:00:43Z</dcterms:created>
  <dcterms:modified xsi:type="dcterms:W3CDTF">2015-03-01T14:03:09Z</dcterms:modified>
</cp:coreProperties>
</file>