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F9376A-5F41-44B2-B9AE-AFE0B87A17D4}" type="datetimeFigureOut">
              <a:rPr lang="ru-RU" smtClean="0"/>
              <a:pPr/>
              <a:t>31.08.2015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34537A-7977-4DA3-8496-CC0D8AEB0A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000240"/>
            <a:ext cx="8786842" cy="175148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Результаты ведения ФГОС начального образования</a:t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(выпускники начальной школы 2015 года)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28604"/>
            <a:ext cx="8072494" cy="135732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РОССИЙСКАЯ АКАДЕМИЯ ОБРАЗОВАНИЯ</a:t>
            </a:r>
          </a:p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ИНСТИТУТ СТРАТЕГИИ РАЗВИТИЯ ОБРАЗОВАНИЯ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Центр оценки качества образования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928662" y="4572008"/>
            <a:ext cx="8001056" cy="18573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АНАЛИТИЧЕСКИЙ ОТЧЕТ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 результатах итоговых контрольных работ в 4-х классах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2000" b="1" dirty="0" smtClean="0"/>
              <a:t>АУ ДПО ХМАО-Югры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2000" b="1" dirty="0" smtClean="0"/>
              <a:t>«Институт развития образования»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(Подготовили: Смолярук Е.Л., </a:t>
            </a:r>
            <a:r>
              <a:rPr kumimoji="0" lang="ru-RU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Сайранова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Л.А.)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29684" cy="9160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Результаты выполнения итоговой работы 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по математике по уровням достижений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57158" y="1500174"/>
          <a:ext cx="8286810" cy="386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69"/>
                <a:gridCol w="1071570"/>
                <a:gridCol w="1408351"/>
                <a:gridCol w="1377731"/>
                <a:gridCol w="1000133"/>
                <a:gridCol w="1285883"/>
                <a:gridCol w="1071573"/>
              </a:tblGrid>
              <a:tr h="93419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МА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участников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достижений*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результаты выполнения работы которых соответствуют данному уровню достижений)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4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Пониженный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Высокий***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4Б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3916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15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42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36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5720" y="5857892"/>
            <a:ext cx="83582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 smtClean="0"/>
              <a:t>* - уровень достижений определяется с учетом критерия 2</a:t>
            </a:r>
          </a:p>
          <a:p>
            <a:r>
              <a:rPr lang="ru-RU" sz="1000" i="1" dirty="0" smtClean="0"/>
              <a:t>** - достижение повышенного уровня означает и достижение базового уровня</a:t>
            </a:r>
          </a:p>
          <a:p>
            <a:r>
              <a:rPr lang="ru-RU" sz="1000" i="1" dirty="0" smtClean="0"/>
              <a:t>*** - достижение высокого уровня означает достижение и базового, и повышенного уровней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29684" cy="9160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Результаты выполнения итоговой работы 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по окружающему миру по уровням достижений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57158" y="1500174"/>
          <a:ext cx="8286810" cy="3786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69"/>
                <a:gridCol w="1071570"/>
                <a:gridCol w="1408351"/>
                <a:gridCol w="1377731"/>
                <a:gridCol w="1000133"/>
                <a:gridCol w="1285883"/>
                <a:gridCol w="1071573"/>
              </a:tblGrid>
              <a:tr h="93419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ОМ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участников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достижений*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результаты выполнения работы которых соответствуют данному уровню достижений)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4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Пониженный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Высокий***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4Б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3907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28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35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34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5720" y="5857892"/>
            <a:ext cx="83582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 smtClean="0"/>
              <a:t>* - уровень достижений определяется с учетом критерия 2</a:t>
            </a:r>
          </a:p>
          <a:p>
            <a:r>
              <a:rPr lang="ru-RU" sz="1000" i="1" dirty="0" smtClean="0"/>
              <a:t>** - достижение повышенного уровня означает и достижение базового уровня</a:t>
            </a:r>
          </a:p>
          <a:p>
            <a:r>
              <a:rPr lang="ru-RU" sz="1000" i="1" dirty="0" smtClean="0"/>
              <a:t>*** - достижение высокого уровня означает достижение и базового, и повышенного уровней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9160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Результаты выполнения итоговой работы 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по </a:t>
            </a:r>
            <a:r>
              <a:rPr lang="ru-RU" sz="2400" b="1" dirty="0" err="1" smtClean="0">
                <a:solidFill>
                  <a:schemeClr val="accent3">
                    <a:lumMod val="75000"/>
                  </a:schemeClr>
                </a:solidFill>
              </a:rPr>
              <a:t>метапредметной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 работе по уровням достижений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428596" y="1643050"/>
          <a:ext cx="8286810" cy="397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69"/>
                <a:gridCol w="1071570"/>
                <a:gridCol w="1408351"/>
                <a:gridCol w="1592046"/>
                <a:gridCol w="1500198"/>
                <a:gridCol w="1643076"/>
              </a:tblGrid>
              <a:tr h="785818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ОМ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участников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достижений*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результаты выполнения работы которых соответствуют данному уровню достижений)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Пониженный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Повышенный*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827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827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4Б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827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827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3841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36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62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6143644"/>
            <a:ext cx="84296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 smtClean="0"/>
              <a:t>* - достижение повышенного уровня означает и достижение базового уровня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58204" cy="630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Результаты выполнения группового проекта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85720" y="1428735"/>
          <a:ext cx="8258206" cy="4030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109661"/>
                <a:gridCol w="1376368"/>
                <a:gridCol w="1613859"/>
                <a:gridCol w="1235827"/>
                <a:gridCol w="1279417"/>
              </a:tblGrid>
              <a:tr h="631523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МП- </a:t>
                      </a:r>
                    </a:p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Групповые</a:t>
                      </a:r>
                    </a:p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проекты</a:t>
                      </a:r>
                    </a:p>
                    <a:p>
                      <a:pPr algn="ctr"/>
                      <a:endParaRPr kumimoji="0" lang="ru-RU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Успешность выполнения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от максимального балла)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достижений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учащихся)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34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Весь проект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(общий балл)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Регулятивные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действия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Коммуникативные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действия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Базовый*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Повышенный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488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</a:tr>
              <a:tr h="5488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4Б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31</a:t>
                      </a:r>
                      <a:endParaRPr lang="ru-RU" b="1" dirty="0"/>
                    </a:p>
                  </a:txBody>
                  <a:tcPr/>
                </a:tc>
              </a:tr>
              <a:tr h="5488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50</a:t>
                      </a:r>
                      <a:endParaRPr lang="ru-RU" b="1" dirty="0"/>
                    </a:p>
                  </a:txBody>
                  <a:tcPr/>
                </a:tc>
              </a:tr>
              <a:tr h="5488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72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70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74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90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42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71472" y="6000768"/>
            <a:ext cx="7429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*- Указанный процент учащихся, достигших базового уровня, включает учащихся, достигших только базового уровня, и учащихся, достигших повышенного уровня.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20" y="285728"/>
          <a:ext cx="8572528" cy="6291151"/>
        </p:xfrm>
        <a:graphic>
          <a:graphicData uri="http://schemas.openxmlformats.org/presentationml/2006/ole">
            <p:oleObj spid="_x0000_s1026" name="Acrobat Document" r:id="rId3" imgW="8020016" imgH="5667172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Выводы: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500034" y="2000240"/>
            <a:ext cx="8072494" cy="3886200"/>
          </a:xfrm>
        </p:spPr>
        <p:txBody>
          <a:bodyPr/>
          <a:lstStyle/>
          <a:p>
            <a:r>
              <a:rPr lang="ru-RU" dirty="0" smtClean="0"/>
              <a:t>В целом проведенное мониторинговое исследование в 4-х классах показало, что уровень достижения планируемых предметных и метапредметных результатов освоения ООП НОО в основном соответствует требованиям ФГОС НОО.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43998" cy="150019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Контрольные работы в 4-х классах Муниципальных образовательных организаций ХМАО-Югры, реализующих ФГОС НОО, проведены в соответствии: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115328" cy="425939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ФЗ от 29.12.2012г. №273 «Об образовании в РФ»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Приказ </a:t>
            </a:r>
            <a:r>
              <a:rPr lang="ru-RU" sz="2000" dirty="0" err="1" smtClean="0"/>
              <a:t>МОиН</a:t>
            </a:r>
            <a:r>
              <a:rPr lang="ru-RU" sz="2000" dirty="0" smtClean="0"/>
              <a:t> РФ от 06.10.2009г. №373 «Об утверждении и введении в действие ФГОС НОО»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Приказ ДО и МП ХМАО-Югры от 30.04.2015г. №582 «Об организации и проведении оценки достижения планируемых результатов освоения ООП НОО в 4-х классах муниципальных образовательных организаций, реализующих ФГОС НОО»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56040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Цель: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929618" cy="178595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Внешняя экспертиза, получение сведений об индивидуальных учебных достижениях выпускников начальной школы, а также информировании всех участников образовательных отношений о состоянии качества образования.</a:t>
            </a:r>
            <a:endParaRPr lang="ru-RU" sz="2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714620"/>
            <a:ext cx="7467600" cy="56040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Предмет мониторинга:</a:t>
            </a:r>
            <a:endParaRPr kumimoji="0" lang="ru-RU" sz="2400" b="1" i="0" u="none" strike="noStrike" kern="1200" cap="small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3500438"/>
            <a:ext cx="8072494" cy="307183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Уровень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достижения планируемых предметных результатов освоения ООП НОО по предметам «Русский язык», «Математика» и «Окружающий мир»;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Уровень сформированности регулятивных, познавательных и коммуникативных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универсальных учебных действий как показателей достижения планируемых метапредметных результатов освоения междисциплинарной программы «Формирование УУД у обучающихся на ступени начального общего образования».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643998" cy="507209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Всего в проекте 2015 года принимали участие 6 регионов: Вологодская область, Калининградская область, Республика Татарстан, Чеченская Республика, Тверская область и Ханты-Мансийский АО. На данный момент представлены и обработаны результаты </a:t>
            </a:r>
            <a:r>
              <a:rPr lang="ru-RU" smtClean="0"/>
              <a:t>75689 </a:t>
            </a:r>
            <a:r>
              <a:rPr lang="ru-RU" smtClean="0"/>
              <a:t>обучающихся </a:t>
            </a:r>
            <a:r>
              <a:rPr lang="ru-RU" dirty="0" smtClean="0"/>
              <a:t>из 4383 четвертых классов 2406 образовательных организаций 4 регионов.</a:t>
            </a:r>
          </a:p>
          <a:p>
            <a:endParaRPr lang="ru-RU" dirty="0" smtClean="0"/>
          </a:p>
          <a:p>
            <a:r>
              <a:rPr lang="ru-RU" dirty="0" smtClean="0"/>
              <a:t>В мониторинговом исследовании приняли участие 17013 обучающихся из ОО ХМАО-Югры.</a:t>
            </a:r>
          </a:p>
          <a:p>
            <a:endParaRPr lang="ru-RU" dirty="0" smtClean="0"/>
          </a:p>
          <a:p>
            <a:r>
              <a:rPr lang="ru-RU" dirty="0" smtClean="0"/>
              <a:t>Обучающихся МБОУ Игримская СОШ №1 – 59.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543800" cy="630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Русский язык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642918"/>
            <a:ext cx="8572560" cy="1285884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Цель: проверка и оценка способности выпускников начальной школы применять полученные в процессе изучения русского языка знания для решения разнообразных задач учебного и практического характера средствами русского языка.</a:t>
            </a:r>
            <a:endParaRPr lang="ru-RU" sz="20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214281" y="1857363"/>
          <a:ext cx="8786875" cy="438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271"/>
                <a:gridCol w="2275172"/>
                <a:gridCol w="2065960"/>
                <a:gridCol w="1595236"/>
                <a:gridCol w="1595236"/>
              </a:tblGrid>
              <a:tr h="97218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РУ</a:t>
                      </a: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Успешность выполнения работы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(средний % от максимального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балла за всю работу)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достигли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 (ФГОС второго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поколения, 2009 г.)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не достигших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базового уровня)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Достигли базового уровня (ФГОС, 2009г.)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достигших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10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менее 50%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 уровня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Критерий 1*: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от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 до 100%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уровня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Критерий 2**: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от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65% до 100%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уровня</a:t>
                      </a:r>
                      <a:endParaRPr lang="ru-RU" sz="1100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76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33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65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76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94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61436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*</a:t>
            </a:r>
            <a:r>
              <a:rPr lang="ru-RU" sz="1000" b="1" dirty="0"/>
              <a:t>Критерий 1 – критическое значение достижения базового уровня (выполнили от 50% до 100% заданий базового уровня);</a:t>
            </a:r>
          </a:p>
          <a:p>
            <a:r>
              <a:rPr lang="ru-RU" sz="1000" b="1" dirty="0"/>
              <a:t>** Критерий 2 – перспективное значение достижения базового уровня (выполнили от 65% до 100% заданий базового уровня).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543800" cy="630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Математика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642918"/>
            <a:ext cx="8572560" cy="1285884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Цель: проверка и оценка способности выпускников начальной школы применять полученные в процессе изучения математики знания для решения разнообразных задач учебного и практического характера средствами математики.</a:t>
            </a:r>
            <a:endParaRPr lang="ru-RU" sz="20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214281" y="1857363"/>
          <a:ext cx="8786875" cy="438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271"/>
                <a:gridCol w="2275172"/>
                <a:gridCol w="2065960"/>
                <a:gridCol w="1595236"/>
                <a:gridCol w="1595236"/>
              </a:tblGrid>
              <a:tr h="97218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</a:t>
                      </a: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Успешность выполнения работы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(средний % от максимального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балла за всю работу)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достигли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 (ФГОС второго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поколения, 2009 г.)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не достигших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базового уровня)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Достигли базового уровня (ФГОС, 2009г.)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достигших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10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менее 50%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 уровня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Критерий 1*: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от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 до 100%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уровня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Критерий 2**: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от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65% до 100%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уровня</a:t>
                      </a:r>
                      <a:endParaRPr lang="ru-RU" sz="1100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81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47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45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78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93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61436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*</a:t>
            </a:r>
            <a:r>
              <a:rPr lang="ru-RU" sz="1000" b="1" dirty="0"/>
              <a:t>Критерий 1 – критическое значение достижения базового уровня (выполнили от 50% до 100% заданий базового уровня);</a:t>
            </a:r>
          </a:p>
          <a:p>
            <a:r>
              <a:rPr lang="ru-RU" sz="1000" b="1" dirty="0"/>
              <a:t>** Критерий 2 – перспективное значение достижения базового уровня (выполнили от 65% до 100% заданий базового уровня).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543800" cy="630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Окружающий мир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642918"/>
            <a:ext cx="8572560" cy="1285884"/>
          </a:xfrm>
        </p:spPr>
        <p:txBody>
          <a:bodyPr>
            <a:normAutofit fontScale="92500"/>
          </a:bodyPr>
          <a:lstStyle/>
          <a:p>
            <a:r>
              <a:rPr lang="ru-RU" sz="2000" dirty="0" smtClean="0"/>
              <a:t>Цель: проверка и оценка способности выпускников начальной школы применять полученные в процессе изучения окружающего мира знания для решения разнообразных задач учебного и практического характера средствами предмета «Окружающий мир».</a:t>
            </a:r>
            <a:endParaRPr lang="ru-RU" sz="20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214281" y="1857363"/>
          <a:ext cx="8786875" cy="438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271"/>
                <a:gridCol w="2275172"/>
                <a:gridCol w="2065960"/>
                <a:gridCol w="1595236"/>
                <a:gridCol w="1595236"/>
              </a:tblGrid>
              <a:tr h="97218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ОМ</a:t>
                      </a: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Успешность выполнения работы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(средний % от максимального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балла за всю работу)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достигли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 (ФГОС второго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поколения, 2009 г.)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не достигших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базового уровня)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Достигли базового уровня (ФГОС, 2009г.)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достигших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10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менее 50%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 уровня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Критерий 1*: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от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50% до 100%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Критерий 2**: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выполнили от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65% до 100%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заданий базового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81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75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74</a:t>
                      </a:r>
                      <a:endParaRPr lang="ru-RU" b="1" dirty="0"/>
                    </a:p>
                  </a:txBody>
                  <a:tcPr/>
                </a:tc>
              </a:tr>
              <a:tr h="5900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78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93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61436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*</a:t>
            </a:r>
            <a:r>
              <a:rPr lang="ru-RU" sz="1000" b="1" dirty="0"/>
              <a:t>Критерий 1 – критическое значение достижения базового уровня (выполнили от 50% до 100% заданий базового уровня);</a:t>
            </a:r>
          </a:p>
          <a:p>
            <a:r>
              <a:rPr lang="ru-RU" sz="1000" b="1" dirty="0"/>
              <a:t>** Критерий 2 – перспективное значение достижения базового уровня (выполнили от 65% до 100% заданий базового уровня).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630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err="1" smtClean="0">
                <a:solidFill>
                  <a:schemeClr val="accent3">
                    <a:lumMod val="75000"/>
                  </a:schemeClr>
                </a:solidFill>
              </a:rPr>
              <a:t>Метапредметные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 результаты </a:t>
            </a:r>
            <a:r>
              <a:rPr lang="ru-RU" sz="1300" b="1" dirty="0" smtClean="0">
                <a:solidFill>
                  <a:schemeClr val="accent3">
                    <a:lumMod val="75000"/>
                  </a:schemeClr>
                </a:solidFill>
              </a:rPr>
              <a:t>(междисциплинарная комплексная работа)</a:t>
            </a:r>
            <a:endParaRPr lang="ru-RU" sz="13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642918"/>
            <a:ext cx="8286808" cy="12858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000" dirty="0" smtClean="0"/>
              <a:t>Цель: определение уровня сформированности таких УУД, как:</a:t>
            </a:r>
          </a:p>
          <a:p>
            <a:r>
              <a:rPr lang="ru-RU" sz="2000" dirty="0" smtClean="0"/>
              <a:t>Умение читать и понимать различные тексты, включая и учебные;</a:t>
            </a:r>
          </a:p>
          <a:p>
            <a:r>
              <a:rPr lang="ru-RU" sz="2000" dirty="0" smtClean="0"/>
              <a:t>Умение работать с информацией, представленной в различной форме;</a:t>
            </a:r>
          </a:p>
          <a:p>
            <a:r>
              <a:rPr lang="ru-RU" sz="2000" dirty="0" smtClean="0"/>
              <a:t>Умение использовать полученную информацию для решения различных учебно-познавательных и учебно-практических задач.</a:t>
            </a:r>
            <a:endParaRPr lang="ru-RU" sz="20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285719" y="1928802"/>
          <a:ext cx="8643999" cy="4301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1"/>
                <a:gridCol w="1071570"/>
                <a:gridCol w="1357322"/>
                <a:gridCol w="1357322"/>
                <a:gridCol w="1500198"/>
                <a:gridCol w="1000132"/>
                <a:gridCol w="1285884"/>
              </a:tblGrid>
              <a:tr h="571504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МП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Успешность выполнения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от максимального балла)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достижения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8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Вся работа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(общий балл)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 по группам умений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Базовый*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7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Общее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понимание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текста,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ориентация в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тексте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Глубокое и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детальное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понимание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содержания и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формы текста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информации из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текста для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различных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71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25</a:t>
                      </a:r>
                      <a:endParaRPr lang="ru-RU" b="1" dirty="0"/>
                    </a:p>
                  </a:txBody>
                  <a:tcPr/>
                </a:tc>
              </a:tr>
              <a:tr h="5771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31</a:t>
                      </a:r>
                      <a:endParaRPr lang="ru-RU" b="1" dirty="0"/>
                    </a:p>
                  </a:txBody>
                  <a:tcPr/>
                </a:tc>
              </a:tr>
              <a:tr h="5771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/>
                </a:tc>
              </a:tr>
              <a:tr h="57719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79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85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79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67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62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57158" y="6215082"/>
            <a:ext cx="8572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* Указанный </a:t>
            </a:r>
            <a:r>
              <a:rPr lang="ru-RU" sz="1000" dirty="0"/>
              <a:t>процент учащихся, достигших базового уровня, включает учащихся, достигших </a:t>
            </a:r>
            <a:r>
              <a:rPr lang="ru-RU" sz="1000" dirty="0" smtClean="0"/>
              <a:t>только базового </a:t>
            </a:r>
            <a:r>
              <a:rPr lang="ru-RU" sz="1000" dirty="0"/>
              <a:t>уровня, и учащихся, достигших повышенного уровня.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29684" cy="9160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Результаты выполнения итоговой работы 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по русскому языку по уровням достижений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357158" y="1500174"/>
          <a:ext cx="8286810" cy="3937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69"/>
                <a:gridCol w="1071570"/>
                <a:gridCol w="1408351"/>
                <a:gridCol w="1377731"/>
                <a:gridCol w="1000133"/>
                <a:gridCol w="1285883"/>
                <a:gridCol w="1071573"/>
              </a:tblGrid>
              <a:tr h="93419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РУ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участников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достижений*</a:t>
                      </a:r>
                    </a:p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(% учащихся, результаты выполнения работы которых соответствуют данному уровню достижений)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4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Пониженный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Повышенный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Высокий***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4Б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4В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Регион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3944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48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35</a:t>
                      </a:r>
                      <a:endParaRPr lang="ru-RU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5720" y="5857892"/>
            <a:ext cx="83582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i="1" dirty="0" smtClean="0"/>
              <a:t>* - уровень достижений определяется с учетом критерия 2</a:t>
            </a:r>
          </a:p>
          <a:p>
            <a:r>
              <a:rPr lang="ru-RU" sz="1000" i="1" dirty="0" smtClean="0"/>
              <a:t>** - достижение повышенного уровня означает и достижение базового уровня</a:t>
            </a:r>
          </a:p>
          <a:p>
            <a:r>
              <a:rPr lang="ru-RU" sz="1000" i="1" dirty="0" smtClean="0"/>
              <a:t>*** - достижение высокого уровня означает достижение и базового, и повышенного уровней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211</TotalTime>
  <Words>1391</Words>
  <Application>Microsoft Office PowerPoint</Application>
  <PresentationFormat>Экран (4:3)</PresentationFormat>
  <Paragraphs>474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Эркер</vt:lpstr>
      <vt:lpstr>Acrobat Document</vt:lpstr>
      <vt:lpstr>Результаты ведения ФГОС начального образования  (выпускники начальной школы 2015 года)</vt:lpstr>
      <vt:lpstr>Контрольные работы в 4-х классах Муниципальных образовательных организаций ХМАО-Югры, реализующих ФГОС НОО, проведены в соответствии:</vt:lpstr>
      <vt:lpstr>Цель:</vt:lpstr>
      <vt:lpstr>Слайд 4</vt:lpstr>
      <vt:lpstr>Русский язык</vt:lpstr>
      <vt:lpstr>Математика</vt:lpstr>
      <vt:lpstr>Окружающий мир</vt:lpstr>
      <vt:lpstr>Метапредметные результаты (междисциплинарная комплексная работа)</vt:lpstr>
      <vt:lpstr>Результаты выполнения итоговой работы  по русскому языку по уровням достижений</vt:lpstr>
      <vt:lpstr>Результаты выполнения итоговой работы  по математике по уровням достижений</vt:lpstr>
      <vt:lpstr>Результаты выполнения итоговой работы  по окружающему миру по уровням достижений</vt:lpstr>
      <vt:lpstr>Результаты выполнения итоговой работы  по метапредметной работе по уровням достижений</vt:lpstr>
      <vt:lpstr>Результаты выполнения группового проекта</vt:lpstr>
      <vt:lpstr>Слайд 14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ведения ФГОС начального образования  (выпускники начальной школы 2015 года)</dc:title>
  <dc:creator>Началка</dc:creator>
  <cp:lastModifiedBy>Началка</cp:lastModifiedBy>
  <cp:revision>43</cp:revision>
  <dcterms:created xsi:type="dcterms:W3CDTF">2015-08-30T10:15:06Z</dcterms:created>
  <dcterms:modified xsi:type="dcterms:W3CDTF">2015-08-31T04:27:59Z</dcterms:modified>
</cp:coreProperties>
</file>