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  <p:sldId id="277" r:id="rId16"/>
    <p:sldId id="27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D861F0-07E8-4B0A-944E-A3ED9579EE4C}" type="doc">
      <dgm:prSet loTypeId="urn:microsoft.com/office/officeart/2008/layout/RadialCluster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392B284-3454-4CEE-ABF2-9DA9AEE2EAF0}">
      <dgm:prSet phldrT="[Текст]" custT="1"/>
      <dgm:spPr/>
      <dgm:t>
        <a:bodyPr/>
        <a:lstStyle/>
        <a:p>
          <a:r>
            <a:rPr lang="ru-RU" sz="3200" dirty="0" smtClean="0"/>
            <a:t>Основная образовательная программа </a:t>
          </a:r>
          <a:r>
            <a:rPr lang="ru-RU" sz="3100" dirty="0" smtClean="0"/>
            <a:t/>
          </a:r>
          <a:br>
            <a:rPr lang="ru-RU" sz="3100" dirty="0" smtClean="0"/>
          </a:br>
          <a:endParaRPr lang="ru-RU" sz="3100" dirty="0"/>
        </a:p>
      </dgm:t>
    </dgm:pt>
    <dgm:pt modelId="{DFD2427B-B5A8-41D4-8816-D2AFFCA4698E}" type="parTrans" cxnId="{DE7C8320-D37D-4F5E-828E-7514CCB76859}">
      <dgm:prSet/>
      <dgm:spPr/>
      <dgm:t>
        <a:bodyPr/>
        <a:lstStyle/>
        <a:p>
          <a:endParaRPr lang="ru-RU"/>
        </a:p>
      </dgm:t>
    </dgm:pt>
    <dgm:pt modelId="{3D089451-7DDB-4F18-8667-0140EA2C4085}" type="sibTrans" cxnId="{DE7C8320-D37D-4F5E-828E-7514CCB76859}">
      <dgm:prSet/>
      <dgm:spPr/>
      <dgm:t>
        <a:bodyPr/>
        <a:lstStyle/>
        <a:p>
          <a:endParaRPr lang="ru-RU"/>
        </a:p>
      </dgm:t>
    </dgm:pt>
    <dgm:pt modelId="{596F362E-D6B1-47B0-BDE8-FC49B0AD0F0C}">
      <dgm:prSet phldrT="[Текст]"/>
      <dgm:spPr/>
      <dgm:t>
        <a:bodyPr/>
        <a:lstStyle/>
        <a:p>
          <a:r>
            <a:rPr lang="ru-RU" dirty="0" smtClean="0"/>
            <a:t>ЦЕЛЕВОЙ</a:t>
          </a:r>
          <a:endParaRPr lang="ru-RU" dirty="0"/>
        </a:p>
      </dgm:t>
    </dgm:pt>
    <dgm:pt modelId="{BBCE7282-7795-49CE-9D53-F1A517887129}" type="parTrans" cxnId="{C5059FD1-4F42-42E1-9D6B-E3F162C5AEF6}">
      <dgm:prSet/>
      <dgm:spPr/>
      <dgm:t>
        <a:bodyPr/>
        <a:lstStyle/>
        <a:p>
          <a:endParaRPr lang="ru-RU"/>
        </a:p>
      </dgm:t>
    </dgm:pt>
    <dgm:pt modelId="{A39958F9-32EE-4697-BCB2-11C78FCD9B96}" type="sibTrans" cxnId="{C5059FD1-4F42-42E1-9D6B-E3F162C5AEF6}">
      <dgm:prSet/>
      <dgm:spPr/>
      <dgm:t>
        <a:bodyPr/>
        <a:lstStyle/>
        <a:p>
          <a:endParaRPr lang="ru-RU"/>
        </a:p>
      </dgm:t>
    </dgm:pt>
    <dgm:pt modelId="{6082B2FA-F562-4AB3-92C6-9E6D6367E0B9}">
      <dgm:prSet phldrT="[Текст]" custT="1"/>
      <dgm:spPr/>
      <dgm:t>
        <a:bodyPr/>
        <a:lstStyle/>
        <a:p>
          <a:r>
            <a:rPr lang="ru-RU" sz="3200" dirty="0" smtClean="0"/>
            <a:t>ОРГАНИЗАЦИОННЫЙ</a:t>
          </a:r>
          <a:endParaRPr lang="ru-RU" sz="3200" dirty="0"/>
        </a:p>
      </dgm:t>
    </dgm:pt>
    <dgm:pt modelId="{32B76809-C2C7-4410-8F4B-DC0A14A1C660}" type="parTrans" cxnId="{73E9A604-605A-45B1-9CDF-F4DCBF10F28C}">
      <dgm:prSet/>
      <dgm:spPr/>
      <dgm:t>
        <a:bodyPr/>
        <a:lstStyle/>
        <a:p>
          <a:endParaRPr lang="ru-RU"/>
        </a:p>
      </dgm:t>
    </dgm:pt>
    <dgm:pt modelId="{0855EA9C-C30D-42E1-8B49-84A4BBF7E32F}" type="sibTrans" cxnId="{73E9A604-605A-45B1-9CDF-F4DCBF10F28C}">
      <dgm:prSet/>
      <dgm:spPr/>
      <dgm:t>
        <a:bodyPr/>
        <a:lstStyle/>
        <a:p>
          <a:endParaRPr lang="ru-RU"/>
        </a:p>
      </dgm:t>
    </dgm:pt>
    <dgm:pt modelId="{EA0879C5-CC5E-4F53-8573-A2A0C77D357E}">
      <dgm:prSet phldrT="[Текст]" custT="1"/>
      <dgm:spPr/>
      <dgm:t>
        <a:bodyPr/>
        <a:lstStyle/>
        <a:p>
          <a:r>
            <a:rPr lang="ru-RU" sz="3200" dirty="0" smtClean="0"/>
            <a:t>СОДЕРЖАТЕЛЬНЫЙ</a:t>
          </a:r>
          <a:endParaRPr lang="ru-RU" sz="3200" dirty="0"/>
        </a:p>
      </dgm:t>
    </dgm:pt>
    <dgm:pt modelId="{79108949-2FA7-46D1-AC2D-1CFB80F1B5CC}" type="parTrans" cxnId="{3FE46F0A-CAAF-43E6-AEDD-4038B633008E}">
      <dgm:prSet/>
      <dgm:spPr/>
      <dgm:t>
        <a:bodyPr/>
        <a:lstStyle/>
        <a:p>
          <a:endParaRPr lang="ru-RU"/>
        </a:p>
      </dgm:t>
    </dgm:pt>
    <dgm:pt modelId="{D2C8AA63-BE9E-4438-904C-810FEA73C094}" type="sibTrans" cxnId="{3FE46F0A-CAAF-43E6-AEDD-4038B633008E}">
      <dgm:prSet/>
      <dgm:spPr/>
      <dgm:t>
        <a:bodyPr/>
        <a:lstStyle/>
        <a:p>
          <a:endParaRPr lang="ru-RU"/>
        </a:p>
      </dgm:t>
    </dgm:pt>
    <dgm:pt modelId="{EB2C7138-8600-4CB5-B792-CED2CE98AE3E}" type="pres">
      <dgm:prSet presAssocID="{EBD861F0-07E8-4B0A-944E-A3ED9579EE4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B50E864-56DA-4FB9-9B78-1B40F89CC02B}" type="pres">
      <dgm:prSet presAssocID="{2392B284-3454-4CEE-ABF2-9DA9AEE2EAF0}" presName="singleCycle" presStyleCnt="0"/>
      <dgm:spPr/>
    </dgm:pt>
    <dgm:pt modelId="{0C5A7AFD-3BFF-4606-942D-91A6E688C68E}" type="pres">
      <dgm:prSet presAssocID="{2392B284-3454-4CEE-ABF2-9DA9AEE2EAF0}" presName="singleCenter" presStyleLbl="node1" presStyleIdx="0" presStyleCnt="4" custScaleX="420475" custLinFactNeighborX="7897" custLinFactNeighborY="-40507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09E039A-7E68-4464-AEA5-54E7E2711746}" type="pres">
      <dgm:prSet presAssocID="{BBCE7282-7795-49CE-9D53-F1A517887129}" presName="Name56" presStyleLbl="parChTrans1D2" presStyleIdx="0" presStyleCnt="3"/>
      <dgm:spPr/>
      <dgm:t>
        <a:bodyPr/>
        <a:lstStyle/>
        <a:p>
          <a:endParaRPr lang="ru-RU"/>
        </a:p>
      </dgm:t>
    </dgm:pt>
    <dgm:pt modelId="{852B1001-EC21-46EF-A57D-072E7C33436F}" type="pres">
      <dgm:prSet presAssocID="{596F362E-D6B1-47B0-BDE8-FC49B0AD0F0C}" presName="text0" presStyleLbl="node1" presStyleIdx="1" presStyleCnt="4" custScaleX="240324" custScaleY="125513" custRadScaleRad="104731" custRadScaleInc="-160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2F241F-315E-40F9-AB6C-8D52155C2524}" type="pres">
      <dgm:prSet presAssocID="{32B76809-C2C7-4410-8F4B-DC0A14A1C660}" presName="Name56" presStyleLbl="parChTrans1D2" presStyleIdx="1" presStyleCnt="3"/>
      <dgm:spPr/>
      <dgm:t>
        <a:bodyPr/>
        <a:lstStyle/>
        <a:p>
          <a:endParaRPr lang="ru-RU"/>
        </a:p>
      </dgm:t>
    </dgm:pt>
    <dgm:pt modelId="{55B687CC-4E0C-4DF9-B08D-50DD1B49C861}" type="pres">
      <dgm:prSet presAssocID="{6082B2FA-F562-4AB3-92C6-9E6D6367E0B9}" presName="text0" presStyleLbl="node1" presStyleIdx="2" presStyleCnt="4" custScaleX="244435" custScaleY="124272" custRadScaleRad="124542" custRadScaleInc="-41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0079B-4E18-49F4-B469-06A347150484}" type="pres">
      <dgm:prSet presAssocID="{79108949-2FA7-46D1-AC2D-1CFB80F1B5CC}" presName="Name56" presStyleLbl="parChTrans1D2" presStyleIdx="2" presStyleCnt="3"/>
      <dgm:spPr/>
      <dgm:t>
        <a:bodyPr/>
        <a:lstStyle/>
        <a:p>
          <a:endParaRPr lang="ru-RU"/>
        </a:p>
      </dgm:t>
    </dgm:pt>
    <dgm:pt modelId="{0A51C953-D5B7-4458-B46B-8B2C9CC6495D}" type="pres">
      <dgm:prSet presAssocID="{EA0879C5-CC5E-4F53-8573-A2A0C77D357E}" presName="text0" presStyleLbl="node1" presStyleIdx="3" presStyleCnt="4" custScaleX="251460" custScaleY="129621" custRadScaleRad="16324" custRadScaleInc="-1629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9A3DA-7A10-4061-8DA1-14FDDD3B4AE6}" type="presOf" srcId="{2392B284-3454-4CEE-ABF2-9DA9AEE2EAF0}" destId="{0C5A7AFD-3BFF-4606-942D-91A6E688C68E}" srcOrd="0" destOrd="0" presId="urn:microsoft.com/office/officeart/2008/layout/RadialCluster"/>
    <dgm:cxn modelId="{73E9A604-605A-45B1-9CDF-F4DCBF10F28C}" srcId="{2392B284-3454-4CEE-ABF2-9DA9AEE2EAF0}" destId="{6082B2FA-F562-4AB3-92C6-9E6D6367E0B9}" srcOrd="1" destOrd="0" parTransId="{32B76809-C2C7-4410-8F4B-DC0A14A1C660}" sibTransId="{0855EA9C-C30D-42E1-8B49-84A4BBF7E32F}"/>
    <dgm:cxn modelId="{C5059FD1-4F42-42E1-9D6B-E3F162C5AEF6}" srcId="{2392B284-3454-4CEE-ABF2-9DA9AEE2EAF0}" destId="{596F362E-D6B1-47B0-BDE8-FC49B0AD0F0C}" srcOrd="0" destOrd="0" parTransId="{BBCE7282-7795-49CE-9D53-F1A517887129}" sibTransId="{A39958F9-32EE-4697-BCB2-11C78FCD9B96}"/>
    <dgm:cxn modelId="{339540C4-FA3B-48B8-B64E-CBF658BCA17F}" type="presOf" srcId="{32B76809-C2C7-4410-8F4B-DC0A14A1C660}" destId="{1F2F241F-315E-40F9-AB6C-8D52155C2524}" srcOrd="0" destOrd="0" presId="urn:microsoft.com/office/officeart/2008/layout/RadialCluster"/>
    <dgm:cxn modelId="{3FE46F0A-CAAF-43E6-AEDD-4038B633008E}" srcId="{2392B284-3454-4CEE-ABF2-9DA9AEE2EAF0}" destId="{EA0879C5-CC5E-4F53-8573-A2A0C77D357E}" srcOrd="2" destOrd="0" parTransId="{79108949-2FA7-46D1-AC2D-1CFB80F1B5CC}" sibTransId="{D2C8AA63-BE9E-4438-904C-810FEA73C094}"/>
    <dgm:cxn modelId="{779D3730-B376-40ED-BA22-53B8ECB53E18}" type="presOf" srcId="{596F362E-D6B1-47B0-BDE8-FC49B0AD0F0C}" destId="{852B1001-EC21-46EF-A57D-072E7C33436F}" srcOrd="0" destOrd="0" presId="urn:microsoft.com/office/officeart/2008/layout/RadialCluster"/>
    <dgm:cxn modelId="{51E38FFA-E006-4606-804D-AC8292C67F69}" type="presOf" srcId="{6082B2FA-F562-4AB3-92C6-9E6D6367E0B9}" destId="{55B687CC-4E0C-4DF9-B08D-50DD1B49C861}" srcOrd="0" destOrd="0" presId="urn:microsoft.com/office/officeart/2008/layout/RadialCluster"/>
    <dgm:cxn modelId="{083D98EF-A833-4654-A83A-01BBA02C51C7}" type="presOf" srcId="{EA0879C5-CC5E-4F53-8573-A2A0C77D357E}" destId="{0A51C953-D5B7-4458-B46B-8B2C9CC6495D}" srcOrd="0" destOrd="0" presId="urn:microsoft.com/office/officeart/2008/layout/RadialCluster"/>
    <dgm:cxn modelId="{DE7C8320-D37D-4F5E-828E-7514CCB76859}" srcId="{EBD861F0-07E8-4B0A-944E-A3ED9579EE4C}" destId="{2392B284-3454-4CEE-ABF2-9DA9AEE2EAF0}" srcOrd="0" destOrd="0" parTransId="{DFD2427B-B5A8-41D4-8816-D2AFFCA4698E}" sibTransId="{3D089451-7DDB-4F18-8667-0140EA2C4085}"/>
    <dgm:cxn modelId="{3FC4B0FE-D26F-4133-8E1E-72F368EF2673}" type="presOf" srcId="{EBD861F0-07E8-4B0A-944E-A3ED9579EE4C}" destId="{EB2C7138-8600-4CB5-B792-CED2CE98AE3E}" srcOrd="0" destOrd="0" presId="urn:microsoft.com/office/officeart/2008/layout/RadialCluster"/>
    <dgm:cxn modelId="{26226C9D-D2FB-4246-B562-CEEF2C402B85}" type="presOf" srcId="{79108949-2FA7-46D1-AC2D-1CFB80F1B5CC}" destId="{8130079B-4E18-49F4-B469-06A347150484}" srcOrd="0" destOrd="0" presId="urn:microsoft.com/office/officeart/2008/layout/RadialCluster"/>
    <dgm:cxn modelId="{0B5C0800-1B73-423F-9ABB-4C0C8EF4EAC8}" type="presOf" srcId="{BBCE7282-7795-49CE-9D53-F1A517887129}" destId="{409E039A-7E68-4464-AEA5-54E7E2711746}" srcOrd="0" destOrd="0" presId="urn:microsoft.com/office/officeart/2008/layout/RadialCluster"/>
    <dgm:cxn modelId="{A36EE555-C980-4002-9A33-E0B004931CC0}" type="presParOf" srcId="{EB2C7138-8600-4CB5-B792-CED2CE98AE3E}" destId="{2B50E864-56DA-4FB9-9B78-1B40F89CC02B}" srcOrd="0" destOrd="0" presId="urn:microsoft.com/office/officeart/2008/layout/RadialCluster"/>
    <dgm:cxn modelId="{C47243EB-B2F7-42D2-A2AB-E7F260E325F5}" type="presParOf" srcId="{2B50E864-56DA-4FB9-9B78-1B40F89CC02B}" destId="{0C5A7AFD-3BFF-4606-942D-91A6E688C68E}" srcOrd="0" destOrd="0" presId="urn:microsoft.com/office/officeart/2008/layout/RadialCluster"/>
    <dgm:cxn modelId="{C77A4BE1-997D-41E3-9663-00A5E63090E1}" type="presParOf" srcId="{2B50E864-56DA-4FB9-9B78-1B40F89CC02B}" destId="{409E039A-7E68-4464-AEA5-54E7E2711746}" srcOrd="1" destOrd="0" presId="urn:microsoft.com/office/officeart/2008/layout/RadialCluster"/>
    <dgm:cxn modelId="{D26AD3C0-DBA0-499A-A615-E98A339C8214}" type="presParOf" srcId="{2B50E864-56DA-4FB9-9B78-1B40F89CC02B}" destId="{852B1001-EC21-46EF-A57D-072E7C33436F}" srcOrd="2" destOrd="0" presId="urn:microsoft.com/office/officeart/2008/layout/RadialCluster"/>
    <dgm:cxn modelId="{A859F0D6-5D08-43E7-8A73-1B13EE8C6848}" type="presParOf" srcId="{2B50E864-56DA-4FB9-9B78-1B40F89CC02B}" destId="{1F2F241F-315E-40F9-AB6C-8D52155C2524}" srcOrd="3" destOrd="0" presId="urn:microsoft.com/office/officeart/2008/layout/RadialCluster"/>
    <dgm:cxn modelId="{1EBA8783-11BD-4559-98F8-5727B82ED328}" type="presParOf" srcId="{2B50E864-56DA-4FB9-9B78-1B40F89CC02B}" destId="{55B687CC-4E0C-4DF9-B08D-50DD1B49C861}" srcOrd="4" destOrd="0" presId="urn:microsoft.com/office/officeart/2008/layout/RadialCluster"/>
    <dgm:cxn modelId="{DB54EE77-E728-4CD4-8FF8-0261A507DB06}" type="presParOf" srcId="{2B50E864-56DA-4FB9-9B78-1B40F89CC02B}" destId="{8130079B-4E18-49F4-B469-06A347150484}" srcOrd="5" destOrd="0" presId="urn:microsoft.com/office/officeart/2008/layout/RadialCluster"/>
    <dgm:cxn modelId="{E0679F65-F989-4A08-A553-644915A51F6A}" type="presParOf" srcId="{2B50E864-56DA-4FB9-9B78-1B40F89CC02B}" destId="{0A51C953-D5B7-4458-B46B-8B2C9CC6495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A7AFD-3BFF-4606-942D-91A6E688C68E}">
      <dsp:nvSpPr>
        <dsp:cNvPr id="0" name=""/>
        <dsp:cNvSpPr/>
      </dsp:nvSpPr>
      <dsp:spPr>
        <a:xfrm>
          <a:off x="1728528" y="504070"/>
          <a:ext cx="7084949" cy="168498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Основная образовательная программа основного общего образования </a:t>
          </a:r>
          <a:r>
            <a:rPr lang="ru-RU" sz="3100" kern="1200" dirty="0" smtClean="0"/>
            <a:t/>
          </a:r>
          <a:br>
            <a:rPr lang="ru-RU" sz="3100" kern="1200" dirty="0" smtClean="0"/>
          </a:br>
          <a:endParaRPr lang="ru-RU" sz="3100" kern="1200" dirty="0"/>
        </a:p>
      </dsp:txBody>
      <dsp:txXfrm>
        <a:off x="1810782" y="586324"/>
        <a:ext cx="6920441" cy="1520479"/>
      </dsp:txXfrm>
    </dsp:sp>
    <dsp:sp modelId="{409E039A-7E68-4464-AEA5-54E7E2711746}">
      <dsp:nvSpPr>
        <dsp:cNvPr id="0" name=""/>
        <dsp:cNvSpPr/>
      </dsp:nvSpPr>
      <dsp:spPr>
        <a:xfrm rot="8531593">
          <a:off x="2935023" y="2617148"/>
          <a:ext cx="13967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96706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2B1001-EC21-46EF-A57D-072E7C33436F}">
      <dsp:nvSpPr>
        <dsp:cNvPr id="0" name=""/>
        <dsp:cNvSpPr/>
      </dsp:nvSpPr>
      <dsp:spPr>
        <a:xfrm>
          <a:off x="811912" y="3045240"/>
          <a:ext cx="2713117" cy="141696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ЦЕЛЕВОЙ</a:t>
          </a:r>
          <a:endParaRPr lang="ru-RU" sz="3400" kern="1200" dirty="0"/>
        </a:p>
      </dsp:txBody>
      <dsp:txXfrm>
        <a:off x="881083" y="3114411"/>
        <a:ext cx="2574775" cy="1278626"/>
      </dsp:txXfrm>
    </dsp:sp>
    <dsp:sp modelId="{1F2F241F-315E-40F9-AB6C-8D52155C2524}">
      <dsp:nvSpPr>
        <dsp:cNvPr id="0" name=""/>
        <dsp:cNvSpPr/>
      </dsp:nvSpPr>
      <dsp:spPr>
        <a:xfrm rot="2427535">
          <a:off x="6103030" y="2611947"/>
          <a:ext cx="13034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3400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687CC-4E0C-4DF9-B08D-50DD1B49C861}">
      <dsp:nvSpPr>
        <dsp:cNvPr id="0" name=""/>
        <dsp:cNvSpPr/>
      </dsp:nvSpPr>
      <dsp:spPr>
        <a:xfrm>
          <a:off x="6693347" y="3034837"/>
          <a:ext cx="2759527" cy="140295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ОРГАНИЗАЦИОННЫЙ</a:t>
          </a:r>
          <a:endParaRPr lang="ru-RU" sz="3200" kern="1200" dirty="0"/>
        </a:p>
      </dsp:txBody>
      <dsp:txXfrm>
        <a:off x="6761834" y="3103324"/>
        <a:ext cx="2622553" cy="1265984"/>
      </dsp:txXfrm>
    </dsp:sp>
    <dsp:sp modelId="{8130079B-4E18-49F4-B469-06A347150484}">
      <dsp:nvSpPr>
        <dsp:cNvPr id="0" name=""/>
        <dsp:cNvSpPr/>
      </dsp:nvSpPr>
      <dsp:spPr>
        <a:xfrm rot="5612081">
          <a:off x="4762964" y="2617758"/>
          <a:ext cx="85903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5903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1C953-D5B7-4458-B46B-8B2C9CC6495D}">
      <dsp:nvSpPr>
        <dsp:cNvPr id="0" name=""/>
        <dsp:cNvSpPr/>
      </dsp:nvSpPr>
      <dsp:spPr>
        <a:xfrm>
          <a:off x="3701387" y="3046458"/>
          <a:ext cx="2838836" cy="146334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СОДЕРЖАТЕЛЬНЫЙ</a:t>
          </a:r>
          <a:endParaRPr lang="ru-RU" sz="3200" kern="1200" dirty="0"/>
        </a:p>
      </dsp:txBody>
      <dsp:txXfrm>
        <a:off x="3772822" y="3117893"/>
        <a:ext cx="2695966" cy="132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59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0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997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094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706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64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86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75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86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605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6684D-D6EB-4C01-A457-DEBA28E28985}" type="datetimeFigureOut">
              <a:rPr lang="ru-RU" smtClean="0"/>
              <a:pPr/>
              <a:t>26.08.2015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36BD3-572B-402B-8571-5BBA2D3FF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157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060848"/>
            <a:ext cx="8501122" cy="2232247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ОСНОВНАЯ  </a:t>
            </a:r>
            <a:br>
              <a:rPr lang="ru-RU" sz="3600" b="1" dirty="0" smtClean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ОБРАЗОВАТЕЛЬНАЯ ПРОГРАММА ШКОЛЫ КАК МЕХАНИЗМ РЕАЛИЗАЦИИ  ФГОС</a:t>
            </a:r>
            <a:r>
              <a:rPr lang="ru-RU" sz="3200" b="1" dirty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365104"/>
            <a:ext cx="4248472" cy="1584176"/>
          </a:xfrm>
        </p:spPr>
        <p:txBody>
          <a:bodyPr>
            <a:normAutofit/>
          </a:bodyPr>
          <a:lstStyle/>
          <a:p>
            <a:pPr algn="r"/>
            <a:r>
              <a:rPr lang="ru-RU" sz="2200" b="1" i="1" dirty="0" err="1" smtClean="0">
                <a:solidFill>
                  <a:schemeClr val="accent1">
                    <a:lumMod val="75000"/>
                  </a:schemeClr>
                </a:solidFill>
              </a:rPr>
              <a:t>Тесля</a:t>
            </a:r>
            <a:r>
              <a:rPr lang="ru-RU" sz="2200" b="1" i="1" dirty="0" smtClean="0">
                <a:solidFill>
                  <a:schemeClr val="accent1">
                    <a:lumMod val="75000"/>
                  </a:schemeClr>
                </a:solidFill>
              </a:rPr>
              <a:t> Р.А.,                                                   зам. директора по УВР                        МБОУ «Акбулакская СОШ № 3»</a:t>
            </a:r>
            <a:endParaRPr lang="ru-RU" sz="2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50" y="148790"/>
            <a:ext cx="3328067" cy="106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2987824" cy="136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2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2.3. ПРОГРАММА ВОСПИТАНИЯ И СОЦИАЛИЗАЦИИ </a:t>
            </a:r>
            <a:r>
              <a:rPr lang="ru-RU" sz="2800" dirty="0" smtClean="0"/>
              <a:t>обучающихся </a:t>
            </a:r>
            <a:r>
              <a:rPr lang="ru-RU" sz="2800" dirty="0"/>
              <a:t>на ступени основного общего образования</a:t>
            </a:r>
            <a:r>
              <a:rPr lang="ru-RU" sz="2800" dirty="0" smtClean="0"/>
              <a:t> </a:t>
            </a:r>
            <a:r>
              <a:rPr lang="ru-RU" sz="2800" dirty="0"/>
              <a:t>должна быть построена на основе базовых национальных ценностей российского общества, таких, как патриотизм, социальная солидарность, гражданственность, семья, </a:t>
            </a:r>
            <a:r>
              <a:rPr lang="ru-RU" sz="2800" dirty="0" smtClean="0"/>
              <a:t>здоровье, труд и творчество, искусство, </a:t>
            </a:r>
            <a:r>
              <a:rPr lang="ru-RU" sz="2800" dirty="0"/>
              <a:t>и направлена на развитие и воспитание компетентного гражданина </a:t>
            </a:r>
            <a:r>
              <a:rPr lang="ru-RU" sz="2800" dirty="0" smtClean="0"/>
              <a:t>России, </a:t>
            </a:r>
            <a:r>
              <a:rPr lang="ru-RU" sz="2800" dirty="0"/>
              <a:t>принимающего судьбу Отечества как свою </a:t>
            </a:r>
            <a:r>
              <a:rPr lang="ru-RU" sz="2800" dirty="0" smtClean="0"/>
              <a:t>личную, </a:t>
            </a:r>
            <a:r>
              <a:rPr lang="ru-RU" sz="2800" dirty="0"/>
              <a:t>осознающего ответственность за </a:t>
            </a:r>
            <a:r>
              <a:rPr lang="ru-RU" sz="2800" dirty="0" smtClean="0"/>
              <a:t>настоящее и будущее </a:t>
            </a:r>
            <a:r>
              <a:rPr lang="ru-RU" sz="2800" dirty="0"/>
              <a:t>своей </a:t>
            </a:r>
            <a:r>
              <a:rPr lang="ru-RU" sz="2800" dirty="0" smtClean="0"/>
              <a:t>страны.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983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5151"/>
            <a:ext cx="8229600" cy="6241578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Программа воспитания и социализации  должна обеспечивать:</a:t>
            </a:r>
            <a:r>
              <a:rPr lang="ru-RU" sz="2800" b="1" u="sng" dirty="0"/>
              <a:t/>
            </a:r>
            <a:br>
              <a:rPr lang="ru-RU" sz="2800" b="1" u="sng" dirty="0"/>
            </a:br>
            <a:r>
              <a:rPr lang="ru-RU" sz="2800" dirty="0" smtClean="0"/>
              <a:t>формирование личностных </a:t>
            </a:r>
            <a:r>
              <a:rPr lang="ru-RU" sz="2800" dirty="0"/>
              <a:t>качеств, необходимых для </a:t>
            </a:r>
            <a:r>
              <a:rPr lang="ru-RU" sz="2800" dirty="0" smtClean="0"/>
              <a:t>успешного и ответственного </a:t>
            </a:r>
            <a:r>
              <a:rPr lang="ru-RU" sz="2800" dirty="0"/>
              <a:t>поведения в обществе с учётом правовых норм, установленных российским законодательством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 smtClean="0"/>
              <a:t>формирование </a:t>
            </a:r>
            <a:r>
              <a:rPr lang="ru-RU" sz="2800" dirty="0"/>
              <a:t>позитивной самооценки, </a:t>
            </a:r>
            <a:r>
              <a:rPr lang="ru-RU" sz="2800" dirty="0" smtClean="0"/>
              <a:t>самоуважения;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формирование способности противостоять негативным воздействиям социальной </a:t>
            </a:r>
            <a:r>
              <a:rPr lang="ru-RU" sz="2800" dirty="0" smtClean="0"/>
              <a:t>среды.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001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176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2.4 ПРОГРАММА КОРРЕКЦИОННОЙ РАБОТЫ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>должна </a:t>
            </a:r>
            <a:r>
              <a:rPr lang="ru-RU" sz="2800" dirty="0"/>
              <a:t>быть направлена на коррекцию недостатков психического и (или) физического развития детей с ограниченными возможностями здоровья, преодоление трудностей в освоении основной образовательной программы основного общего образования, оказание помощи и поддержки детям данной категории.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5" y="12398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1004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1150"/>
            <a:ext cx="8229600" cy="6250706"/>
          </a:xfrm>
        </p:spPr>
        <p:txBody>
          <a:bodyPr>
            <a:noAutofit/>
          </a:bodyPr>
          <a:lstStyle/>
          <a:p>
            <a:r>
              <a:rPr lang="ru-RU" sz="2800" u="sng" dirty="0"/>
              <a:t>Программа </a:t>
            </a:r>
            <a:r>
              <a:rPr lang="ru-RU" sz="2800" u="sng" dirty="0" smtClean="0"/>
              <a:t>коррекционной работы должна </a:t>
            </a:r>
            <a:r>
              <a:rPr lang="ru-RU" sz="2800" u="sng" dirty="0"/>
              <a:t>обеспечивать:</a:t>
            </a:r>
            <a:br>
              <a:rPr lang="ru-RU" sz="2800" u="sng" dirty="0"/>
            </a:br>
            <a:r>
              <a:rPr lang="ru-RU" sz="2800" dirty="0" smtClean="0"/>
              <a:t>создание </a:t>
            </a:r>
            <a:r>
              <a:rPr lang="ru-RU" sz="2800" dirty="0"/>
              <a:t>специальных условий </a:t>
            </a:r>
            <a:r>
              <a:rPr lang="ru-RU" sz="2800" dirty="0" smtClean="0"/>
              <a:t>воспитания и обучения </a:t>
            </a:r>
            <a:r>
              <a:rPr lang="ru-RU" sz="2800" dirty="0"/>
              <a:t>детей с ограниченными возможностями </a:t>
            </a:r>
            <a:r>
              <a:rPr lang="ru-RU" sz="2800" dirty="0" smtClean="0"/>
              <a:t>здоровья; </a:t>
            </a:r>
            <a:br>
              <a:rPr lang="ru-RU" sz="2800" dirty="0" smtClean="0"/>
            </a:br>
            <a:r>
              <a:rPr lang="ru-RU" sz="2800" dirty="0" smtClean="0"/>
              <a:t>использование </a:t>
            </a:r>
            <a:r>
              <a:rPr lang="ru-RU" sz="2800" dirty="0"/>
              <a:t>специальных образовательных программ, </a:t>
            </a:r>
            <a:r>
              <a:rPr lang="ru-RU" sz="2800" dirty="0" smtClean="0"/>
              <a:t>учебных </a:t>
            </a:r>
            <a:r>
              <a:rPr lang="ru-RU" sz="2800" dirty="0"/>
              <a:t>и дидактических пособий; соблюдение допустимого уровня </a:t>
            </a:r>
            <a:r>
              <a:rPr lang="ru-RU" sz="2800" dirty="0" smtClean="0"/>
              <a:t>нагрузки; </a:t>
            </a:r>
            <a:r>
              <a:rPr lang="ru-RU" sz="2800" dirty="0"/>
              <a:t>проведение групповых и индивидуальных коррекционных занятий;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предоставление </a:t>
            </a:r>
            <a:r>
              <a:rPr lang="ru-RU" sz="2800" dirty="0"/>
              <a:t>услуг ассистента (помощника), оказывающего необходимую техническую помощь.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23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3.1. УЧЕБНЫЙ ПЛАН ОСНОВНОГО ОБЩЕГО ОБРАЗОВАНИЯ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определяет </a:t>
            </a:r>
            <a:r>
              <a:rPr lang="ru-RU" sz="2800" dirty="0"/>
              <a:t>общий объём нагрузки и максимальный объём аудиторной нагрузки обучающихся, состав и структуру обязательных предметных областей по классам (годам обучения).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Основная </a:t>
            </a:r>
            <a:r>
              <a:rPr lang="ru-RU" sz="2800" dirty="0"/>
              <a:t>образовательная программа основного общего  образования может включать как один, так и несколько учебных планов.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327"/>
            <a:ext cx="24145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991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440066"/>
              </p:ext>
            </p:extLst>
          </p:nvPr>
        </p:nvGraphicFramePr>
        <p:xfrm>
          <a:off x="251520" y="188640"/>
          <a:ext cx="8785225" cy="6412930"/>
        </p:xfrm>
        <a:graphic>
          <a:graphicData uri="http://schemas.openxmlformats.org/drawingml/2006/table">
            <a:tbl>
              <a:tblPr/>
              <a:tblGrid>
                <a:gridCol w="5156200"/>
                <a:gridCol w="3629025"/>
              </a:tblGrid>
              <a:tr h="5349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Обязательная часть учебного плана</a:t>
                      </a: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6F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Arial" charset="0"/>
                        </a:rPr>
                        <a:t>Часть, формируемая участниками образовательного процесса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F65">
                        <a:alpha val="50000"/>
                      </a:srgbClr>
                    </a:solidFill>
                  </a:tcPr>
                </a:tc>
              </a:tr>
              <a:tr h="186372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419100" marR="0" lvl="0" indent="-419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  <a:r>
                        <a:rPr kumimoji="0" lang="ru-RU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образовательных областей: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 Black" pitchFamily="34" charset="0"/>
                      </a:endParaRP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Филология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(русский язык, родной язык, литература, родная литература, иностранный язык, второй иностранный язык)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Общественно-научные предметы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(история России, всеобщая история, обществознание, география);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Математика и информатика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(математика, алгебра, геометрия, информатика);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Основы духовно-нравственной культуры народов России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;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Естественно-научные предметы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физика, биология, химия);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Искусство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(изобразительное искусство, музыка);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Технология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(технология);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Физическая культура и основы безопасности жизнедеятельности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физическая культура, ОБЖ).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C6F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беспечени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индивидуальных потребностей обучающихся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F65">
                        <a:alpha val="50000"/>
                      </a:srgbClr>
                    </a:solidFill>
                  </a:tcPr>
                </a:tc>
              </a:tr>
              <a:tr h="2241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Внеурочная деятельность</a:t>
                      </a:r>
                      <a:r>
                        <a:rPr kumimoji="0" lang="ru-RU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FF65">
                        <a:alpha val="50000"/>
                      </a:srgbClr>
                    </a:solidFill>
                  </a:tcPr>
                </a:tc>
              </a:tr>
              <a:tr h="50958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419100" marR="0" lvl="0" indent="-419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Нормативный срок освоения программы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5 лет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419100" marR="0" lvl="0" indent="-419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учебных занятий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минимум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5267 часов, максимум 6020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</a:defRPr>
                      </a:lvl9pPr>
                    </a:lstStyle>
                    <a:p>
                      <a:pPr marL="419100" marR="0" lvl="0" indent="-4191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Время, отводимое на внеурочную деятельность, составляет  до 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часов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2458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8650"/>
            <a:ext cx="8229600" cy="55306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3.2. СИСТЕМА УСЛОВИЙ РЕАЛИЗАЦИИ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/>
              <a:t> </a:t>
            </a:r>
            <a:r>
              <a:rPr lang="ru-RU" sz="2800" dirty="0"/>
              <a:t>основной образовательной программы основного общего </a:t>
            </a:r>
            <a:r>
              <a:rPr lang="ru-RU" sz="2800" dirty="0" smtClean="0"/>
              <a:t>образования </a:t>
            </a:r>
            <a:r>
              <a:rPr lang="ru-RU" sz="2800" dirty="0"/>
              <a:t>должна разрабатываться на основе соответствующих требований Стандарта и обеспечивать достижение планируемых результатов </a:t>
            </a:r>
            <a:r>
              <a:rPr lang="ru-RU" sz="2800" dirty="0" smtClean="0"/>
              <a:t>освоения </a:t>
            </a:r>
            <a:r>
              <a:rPr lang="ru-RU" sz="2800" dirty="0"/>
              <a:t>основной образовательной программы  основного  общего образования.</a:t>
            </a:r>
            <a:br>
              <a:rPr lang="ru-RU" sz="2800" dirty="0"/>
            </a:br>
            <a:r>
              <a:rPr lang="ru-RU" sz="2800" dirty="0" smtClean="0"/>
              <a:t>Описание </a:t>
            </a:r>
            <a:r>
              <a:rPr lang="ru-RU" sz="2800" dirty="0"/>
              <a:t>системы условий должно опираться на локальные акты образовательного учреждения, нормативные правовые акты муниципального, регионального, федерального уровней.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94" y="23380"/>
            <a:ext cx="24145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98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8650"/>
            <a:ext cx="8229600" cy="553062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94" y="23380"/>
            <a:ext cx="241458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985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6491064" cy="630932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Основная </a:t>
            </a:r>
            <a:r>
              <a:rPr lang="ru-RU" sz="32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образовательная программа </a:t>
            </a:r>
            <a:r>
              <a:rPr lang="ru-RU" sz="1800" dirty="0">
                <a:solidFill>
                  <a:srgbClr val="CC0066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1800" dirty="0">
                <a:solidFill>
                  <a:srgbClr val="CC0066"/>
                </a:solidFill>
                <a:latin typeface="Arial" charset="0"/>
                <a:ea typeface="+mn-ea"/>
                <a:cs typeface="+mn-cs"/>
              </a:rPr>
            </a:br>
            <a:r>
              <a:rPr lang="ru-RU" sz="2800" b="1" u="sng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разрабатывается</a:t>
            </a:r>
            <a:r>
              <a:rPr lang="ru-RU" sz="2800" b="1" u="sng" dirty="0">
                <a:solidFill>
                  <a:srgbClr val="CC0066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800" b="1" u="sng" dirty="0">
                <a:solidFill>
                  <a:srgbClr val="CC0066"/>
                </a:solidFill>
                <a:latin typeface="Arial" charset="0"/>
                <a:ea typeface="+mn-ea"/>
                <a:cs typeface="+mn-cs"/>
              </a:rPr>
            </a:br>
            <a:r>
              <a:rPr lang="ru-RU" sz="2600" b="1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- </a:t>
            </a:r>
            <a:r>
              <a:rPr lang="ru-RU" sz="2600" b="1" dirty="0" smtClean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ОО</a:t>
            </a:r>
            <a:r>
              <a:rPr lang="ru-RU" sz="2600" dirty="0" smtClean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600" b="1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самостоятельно с привлечением органов самоуправления</a:t>
            </a:r>
            <a:r>
              <a:rPr lang="ru-RU" sz="2600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, обеспечивающих государственно-общественный характер управления </a:t>
            </a:r>
            <a:r>
              <a:rPr lang="ru-RU" sz="2600" dirty="0" smtClean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образовательной организацией; </a:t>
            </a:r>
            <a:r>
              <a:rPr lang="ru-RU" sz="2600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</a:br>
            <a:r>
              <a:rPr lang="ru-RU" sz="2600" b="1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 на основе примерных основных образовательных программ</a:t>
            </a:r>
            <a:r>
              <a:rPr lang="ru-RU" sz="2600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  <a:t> общего образования</a:t>
            </a:r>
            <a:br>
              <a:rPr lang="ru-RU" sz="2600" dirty="0">
                <a:solidFill>
                  <a:srgbClr val="1322B1"/>
                </a:solidFill>
                <a:latin typeface="Arial" charset="0"/>
                <a:ea typeface="+mn-ea"/>
                <a:cs typeface="+mn-cs"/>
              </a:rPr>
            </a:br>
            <a:r>
              <a:rPr lang="ru-RU" sz="2600" b="1" u="sng" dirty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реализуется</a:t>
            </a:r>
            <a:r>
              <a:rPr lang="ru-RU" sz="26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600" b="1" u="sng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ru-RU" sz="2600" b="1" dirty="0">
                <a:solidFill>
                  <a:srgbClr val="1322B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в рамках урочной и внеурочной деятельности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ru-RU" sz="2400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39" y="0"/>
            <a:ext cx="19081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0" y="1412564"/>
            <a:ext cx="19081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1" y="2571439"/>
            <a:ext cx="19081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242" y="3870014"/>
            <a:ext cx="19081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3" y="5162239"/>
            <a:ext cx="1882340" cy="169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203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40" y="116632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67387618"/>
              </p:ext>
            </p:extLst>
          </p:nvPr>
        </p:nvGraphicFramePr>
        <p:xfrm>
          <a:off x="-540568" y="764704"/>
          <a:ext cx="96845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3263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5A7AFD-3BFF-4606-942D-91A6E688C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C5A7AFD-3BFF-4606-942D-91A6E688C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C5A7AFD-3BFF-4606-942D-91A6E688C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C5A7AFD-3BFF-4606-942D-91A6E688C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9E039A-7E68-4464-AEA5-54E7E2711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409E039A-7E68-4464-AEA5-54E7E2711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409E039A-7E68-4464-AEA5-54E7E27117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409E039A-7E68-4464-AEA5-54E7E27117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B1001-EC21-46EF-A57D-072E7C33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852B1001-EC21-46EF-A57D-072E7C33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852B1001-EC21-46EF-A57D-072E7C3343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52B1001-EC21-46EF-A57D-072E7C3343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F241F-315E-40F9-AB6C-8D52155C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1F2F241F-315E-40F9-AB6C-8D52155C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1F2F241F-315E-40F9-AB6C-8D52155C2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1F2F241F-315E-40F9-AB6C-8D52155C2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687CC-4E0C-4DF9-B08D-50DD1B49C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5B687CC-4E0C-4DF9-B08D-50DD1B49C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5B687CC-4E0C-4DF9-B08D-50DD1B49C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5B687CC-4E0C-4DF9-B08D-50DD1B49C8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130079B-4E18-49F4-B469-06A34715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130079B-4E18-49F4-B469-06A34715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130079B-4E18-49F4-B469-06A347150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130079B-4E18-49F4-B469-06A347150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51C953-D5B7-4458-B46B-8B2C9CC64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0A51C953-D5B7-4458-B46B-8B2C9CC64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0A51C953-D5B7-4458-B46B-8B2C9CC64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0A51C953-D5B7-4458-B46B-8B2C9CC64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1.1. ПОЯСНИТЕЛЬНАЯ ЗАПИСКА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должна </a:t>
            </a:r>
            <a:r>
              <a:rPr lang="ru-RU" sz="2800" dirty="0"/>
              <a:t>раскрывать: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1) цель и задачи реализации основной образовательной программы основного общего образования,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</a:t>
            </a:r>
            <a:r>
              <a:rPr lang="ru-RU" sz="2800" dirty="0"/>
              <a:t>) принципы и подходы к формированию основной образовательной программы основного общего образования. </a:t>
            </a:r>
            <a:br>
              <a:rPr lang="ru-RU" sz="2800" dirty="0"/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2" y="19050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782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48245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1.2. ПЛАНИРУЕМЫЕ РЕЗУЛЬТАТЫ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должны</a:t>
            </a:r>
            <a:r>
              <a:rPr lang="ru-RU" sz="2800" dirty="0"/>
              <a:t>: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dirty="0"/>
              <a:t>1) обеспечивать связь между требованиями Стандарта, образовательным процессом и системой оценки результатов освоения основной образовательной программы;</a:t>
            </a:r>
            <a:br>
              <a:rPr lang="ru-RU" sz="2800" dirty="0"/>
            </a:br>
            <a:r>
              <a:rPr lang="ru-RU" sz="2800" dirty="0"/>
              <a:t>2) являться содержательной </a:t>
            </a:r>
            <a:r>
              <a:rPr lang="ru-RU" sz="2800" dirty="0" smtClean="0"/>
              <a:t>основой </a:t>
            </a:r>
            <a:r>
              <a:rPr lang="ru-RU" sz="2800" dirty="0"/>
              <a:t>для разработки </a:t>
            </a:r>
            <a:r>
              <a:rPr lang="ru-RU" sz="2800" dirty="0" smtClean="0"/>
              <a:t>программ учебных предметов, курсов и системы </a:t>
            </a:r>
            <a:r>
              <a:rPr lang="ru-RU" sz="2800" dirty="0"/>
              <a:t>оценки 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96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35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38932"/>
            <a:ext cx="8229600" cy="566816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1.3</a:t>
            </a:r>
            <a:r>
              <a:rPr lang="ru-RU" sz="3100" dirty="0" smtClean="0">
                <a:solidFill>
                  <a:srgbClr val="FF0000"/>
                </a:solidFill>
              </a:rPr>
              <a:t>. </a:t>
            </a:r>
            <a:r>
              <a:rPr lang="ru-RU" sz="3100" b="1" dirty="0" smtClean="0">
                <a:solidFill>
                  <a:srgbClr val="FF0000"/>
                </a:solidFill>
              </a:rPr>
              <a:t>СИСТЕМА ОЦЕНКИ ДОСТИЖЕНИЯ ПЛАНИРУЕМЫХ РЕЗУЛЬТАТОВ</a:t>
            </a:r>
            <a:r>
              <a:rPr lang="ru-RU" sz="3100" dirty="0" smtClean="0">
                <a:solidFill>
                  <a:srgbClr val="FF0000"/>
                </a:solidFill>
              </a:rPr>
              <a:t>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должна:</a:t>
            </a:r>
            <a:br>
              <a:rPr lang="ru-RU" sz="3100" dirty="0" smtClean="0"/>
            </a:br>
            <a:r>
              <a:rPr lang="ru-RU" sz="3100" dirty="0" smtClean="0"/>
              <a:t>1) </a:t>
            </a:r>
            <a:r>
              <a:rPr lang="ru-RU" sz="3100" dirty="0"/>
              <a:t>определять  основные направления и цели оценочной деятельности, ориентированной на управление качеством </a:t>
            </a:r>
            <a:r>
              <a:rPr lang="ru-RU" sz="3100" dirty="0" smtClean="0"/>
              <a:t>образования;</a:t>
            </a:r>
            <a:br>
              <a:rPr lang="ru-RU" sz="3100" dirty="0" smtClean="0"/>
            </a:br>
            <a:r>
              <a:rPr lang="ru-RU" sz="3100" dirty="0" smtClean="0"/>
              <a:t>2) обеспечивать </a:t>
            </a:r>
            <a:r>
              <a:rPr lang="ru-RU" sz="3100" dirty="0"/>
              <a:t>комплексный подход к оценке результатов</a:t>
            </a:r>
            <a:r>
              <a:rPr lang="ru-RU" sz="3100" b="1" dirty="0"/>
              <a:t> </a:t>
            </a:r>
            <a:r>
              <a:rPr lang="ru-RU" sz="3100" dirty="0" smtClean="0"/>
              <a:t>освоения </a:t>
            </a:r>
            <a:r>
              <a:rPr lang="ru-RU" sz="3100" dirty="0"/>
              <a:t>основной образовательной программы, позволяющий вести оценку предметных, </a:t>
            </a:r>
            <a:r>
              <a:rPr lang="ru-RU" sz="3100" dirty="0" err="1"/>
              <a:t>метапредметных</a:t>
            </a:r>
            <a:r>
              <a:rPr lang="ru-RU" sz="3100" dirty="0"/>
              <a:t> и личностных результатов основного общего </a:t>
            </a:r>
            <a:r>
              <a:rPr lang="ru-RU" sz="3100" dirty="0" smtClean="0"/>
              <a:t>образования</a:t>
            </a:r>
            <a:r>
              <a:rPr lang="ru-RU" sz="3100" dirty="0"/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70" y="116632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414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2.1. </a:t>
            </a:r>
            <a:r>
              <a:rPr lang="ru-RU" sz="2800" b="1" dirty="0" smtClean="0">
                <a:solidFill>
                  <a:srgbClr val="FF0000"/>
                </a:solidFill>
              </a:rPr>
              <a:t>ПРОГРАММА РАЗВИТИЯ УНИВЕРСАЛЬНЫХ УЧЕБНЫХ ДЕЙСТВИЙ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на </a:t>
            </a:r>
            <a:r>
              <a:rPr lang="ru-RU" sz="2800" dirty="0" smtClean="0"/>
              <a:t>уровне </a:t>
            </a:r>
            <a:r>
              <a:rPr lang="ru-RU" sz="2800" dirty="0"/>
              <a:t>основного общего </a:t>
            </a:r>
            <a:r>
              <a:rPr lang="ru-RU" sz="2800" dirty="0" smtClean="0"/>
              <a:t>образования</a:t>
            </a:r>
            <a:r>
              <a:rPr lang="ru-RU" sz="2800" b="1" dirty="0"/>
              <a:t> </a:t>
            </a:r>
            <a:r>
              <a:rPr lang="ru-RU" sz="2800" dirty="0" smtClean="0"/>
              <a:t>должна </a:t>
            </a:r>
            <a:r>
              <a:rPr lang="ru-RU" sz="2800" dirty="0"/>
              <a:t>быть направлена на:</a:t>
            </a:r>
            <a:br>
              <a:rPr lang="ru-RU" sz="2800" dirty="0"/>
            </a:br>
            <a:r>
              <a:rPr lang="ru-RU" sz="2800" dirty="0"/>
              <a:t>реализацию требований Стандарта к личностным и </a:t>
            </a:r>
            <a:r>
              <a:rPr lang="ru-RU" sz="2800" dirty="0" err="1"/>
              <a:t>метапредметным</a:t>
            </a:r>
            <a:r>
              <a:rPr lang="ru-RU" sz="2800" dirty="0"/>
              <a:t> результатам освоения основной образовательной программы;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формирование </a:t>
            </a:r>
            <a:r>
              <a:rPr lang="ru-RU" sz="2800" dirty="0"/>
              <a:t>у обучающихся основ культуры исследовательской и проектной </a:t>
            </a:r>
            <a:r>
              <a:rPr lang="ru-RU" sz="2800" dirty="0" smtClean="0"/>
              <a:t>деятельности.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7" y="20782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11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u="sng" dirty="0" smtClean="0"/>
              <a:t>Программа развития универсальных учебных действий  </a:t>
            </a:r>
            <a:r>
              <a:rPr lang="ru-RU" sz="2800" u="sng" dirty="0"/>
              <a:t>должна обеспечивать:</a:t>
            </a:r>
            <a:br>
              <a:rPr lang="ru-RU" sz="2800" u="sng" dirty="0"/>
            </a:br>
            <a:r>
              <a:rPr lang="ru-RU" sz="2800" dirty="0"/>
              <a:t>развитие у обучающихся способности к саморазвитию и самосовершенствованию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/>
              <a:t>формирования опыта переноса и применения </a:t>
            </a:r>
            <a:r>
              <a:rPr lang="ru-RU" sz="2800" dirty="0" err="1" smtClean="0"/>
              <a:t>ууд</a:t>
            </a:r>
            <a:r>
              <a:rPr lang="ru-RU" sz="2800" dirty="0" smtClean="0"/>
              <a:t> </a:t>
            </a:r>
            <a:r>
              <a:rPr lang="ru-RU" sz="2800" dirty="0"/>
              <a:t>в жизненных ситуациях для решения задач общекультурного, личностного и познавательного развития обучающихся</a:t>
            </a:r>
            <a:r>
              <a:rPr lang="ru-RU" sz="2800" dirty="0" smtClean="0"/>
              <a:t>;</a:t>
            </a:r>
            <a:br>
              <a:rPr lang="ru-RU" sz="2800" dirty="0" smtClean="0"/>
            </a:br>
            <a:r>
              <a:rPr lang="ru-RU" sz="2800" dirty="0"/>
              <a:t>формирование навыков участия в различных формах организации учебно-исследовательской и проектной </a:t>
            </a:r>
            <a:r>
              <a:rPr lang="ru-RU" sz="2800" dirty="0" smtClean="0"/>
              <a:t>деятельности.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398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75258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1150"/>
            <a:ext cx="8229600" cy="61786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2.2. ПРОГРАММЫ ОТДЕЛЬНЫХ УЧЕБНЫХ ПРЕДМЕТОВ, КУРСОВ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/>
              <a:t>разрабатываются </a:t>
            </a:r>
            <a:r>
              <a:rPr lang="ru-RU" sz="2800" dirty="0"/>
              <a:t>на основе требований к результатам освоения основной образовательной </a:t>
            </a:r>
            <a:r>
              <a:rPr lang="ru-RU" sz="2800" dirty="0" smtClean="0"/>
              <a:t>программы с </a:t>
            </a:r>
            <a:r>
              <a:rPr lang="ru-RU" sz="2800" dirty="0"/>
              <a:t>учётом основных направлений программ, включённых в структуру основной образовательной программы основного общего </a:t>
            </a:r>
            <a:r>
              <a:rPr lang="ru-RU" sz="2800" dirty="0" smtClean="0"/>
              <a:t>образования.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" y="47914"/>
            <a:ext cx="24145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362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shablon10</Template>
  <TotalTime>689</TotalTime>
  <Words>231</Words>
  <Application>Microsoft Office PowerPoint</Application>
  <PresentationFormat>Экран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shablon10</vt:lpstr>
      <vt:lpstr>ОСНОВНАЯ   ОБРАЗОВАТЕЛЬНАЯ ПРОГРАММА ШКОЛЫ КАК МЕХАНИЗМ РЕАЛИЗАЦИИ  ФГОС </vt:lpstr>
      <vt:lpstr>Основная образовательная программа  разрабатывается - ОО самостоятельно с привлечением органов самоуправления, обеспечивающих государственно-общественный характер управления образовательной организацией;   на основе примерных основных образовательных программ общего образования реализуется в рамках урочной и внеурочной деятельности  </vt:lpstr>
      <vt:lpstr>Слайд 3</vt:lpstr>
      <vt:lpstr>1.1. ПОЯСНИТЕЛЬНАЯ ЗАПИСКА  должна раскрывать: 1) цель и задачи реализации основной образовательной программы основного общего образования,  2) принципы и подходы к формированию основной образовательной программы основного общего образования.  </vt:lpstr>
      <vt:lpstr>1.2. ПЛАНИРУЕМЫЕ РЕЗУЛЬТАТЫ  должны: 1) обеспечивать связь между требованиями Стандарта, образовательным процессом и системой оценки результатов освоения основной образовательной программы; 2) являться содержательной основой для разработки программ учебных предметов, курсов и системы оценки  </vt:lpstr>
      <vt:lpstr>1.3. СИСТЕМА ОЦЕНКИ ДОСТИЖЕНИЯ ПЛАНИРУЕМЫХ РЕЗУЛЬТАТОВ  должна: 1) определять  основные направления и цели оценочной деятельности, ориентированной на управление качеством образования; 2) обеспечивать комплексный подход к оценке результатов освоения основной образовательной программы, позволяющий вести оценку предметных, метапредметных и личностных результатов основного общего образования.  </vt:lpstr>
      <vt:lpstr>2.1. ПРОГРАММА РАЗВИТИЯ УНИВЕРСАЛЬНЫХ УЧЕБНЫХ ДЕЙСТВИЙ  на уровне основного общего образования должна быть направлена на: реализацию требований Стандарта к личностным и метапредметным результатам освоения основной образовательной программы; формирование у обучающихся основ культуры исследовательской и проектной деятельности. </vt:lpstr>
      <vt:lpstr>Программа развития универсальных учебных действий  должна обеспечивать: развитие у обучающихся способности к саморазвитию и самосовершенствованию; формирования опыта переноса и применения ууд в жизненных ситуациях для решения задач общекультурного, личностного и познавательного развития обучающихся; формирование навыков участия в различных формах организации учебно-исследовательской и проектной деятельности. </vt:lpstr>
      <vt:lpstr>2.2. ПРОГРАММЫ ОТДЕЛЬНЫХ УЧЕБНЫХ ПРЕДМЕТОВ, КУРСОВ   разрабатываются на основе требований к результатам освоения основной образовательной программы с учётом основных направлений программ, включённых в структуру основной образовательной программы основного общего образования. </vt:lpstr>
      <vt:lpstr>2.3. ПРОГРАММА ВОСПИТАНИЯ И СОЦИАЛИЗАЦИИ обучающихся на ступени основного общего образования должна быть построена на основе базовых национальных ценностей российского общества, таких, как патриотизм, социальная солидарность, гражданственность, семья, здоровье, труд и творчество, искусство, и направлена на развитие и воспитание компетентного гражданина России, принимающего судьбу Отечества как свою личную, осознающего ответственность за настоящее и будущее своей страны. </vt:lpstr>
      <vt:lpstr>Программа воспитания и социализации  должна обеспечивать: формирование личностных качеств, необходимых для успешного и ответственного поведения в обществе с учётом правовых норм, установленных российским законодательством; формирование позитивной самооценки, самоуважения; формирование способности противостоять негативным воздействиям социальной среды.  </vt:lpstr>
      <vt:lpstr>2.4 ПРОГРАММА КОРРЕКЦИОННОЙ РАБОТЫ  должна быть направлена на коррекцию недостатков психического и (или) физического развития детей с ограниченными возможностями здоровья, преодоление трудностей в освоении основной образовательной программы основного общего образования, оказание помощи и поддержки детям данной категории. </vt:lpstr>
      <vt:lpstr>Программа коррекционной работы должна обеспечивать: создание специальных условий воспитания и обучения детей с ограниченными возможностями здоровья;  использование специальных образовательных программ, учебных и дидактических пособий; соблюдение допустимого уровня нагрузки; проведение групповых и индивидуальных коррекционных занятий;  предоставление услуг ассистента (помощника), оказывающего необходимую техническую помощь.  </vt:lpstr>
      <vt:lpstr>3.1. УЧЕБНЫЙ ПЛАН ОСНОВНОГО ОБЩЕГО ОБРАЗОВАНИЯ  определяет общий объём нагрузки и максимальный объём аудиторной нагрузки обучающихся, состав и структуру обязательных предметных областей по классам (годам обучения).  Основная образовательная программа основного общего  образования может включать как один, так и несколько учебных планов.  </vt:lpstr>
      <vt:lpstr>Слайд 15</vt:lpstr>
      <vt:lpstr>3.2. СИСТЕМА УСЛОВИЙ РЕАЛИЗАЦИИ  основной образовательной программы основного общего образования должна разрабатываться на основе соответствующих требований Стандарта и обеспечивать достижение планируемых результатов освоения основной образовательной программы  основного  общего образования. Описание системы условий должно опираться на локальные акты образовательного учреждения, нормативные правовые акты муниципального, регионального, федерального уровней. </vt:lpstr>
      <vt:lpstr>Спасибо за внимание! </vt:lpstr>
    </vt:vector>
  </TitlesOfParts>
  <Company>Curnos™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 К  СТРУКТУРЕ ОСНОВНОЙ  ОБРАЗОВАТЕЛЬНОЙ ПРОГРАММЫ  ОСНОВНОГО  ОБЩЕГО ОБРАЗОВАНИЯ</dc:title>
  <dc:creator>1</dc:creator>
  <cp:lastModifiedBy>1</cp:lastModifiedBy>
  <cp:revision>53</cp:revision>
  <dcterms:created xsi:type="dcterms:W3CDTF">2015-01-27T08:32:57Z</dcterms:created>
  <dcterms:modified xsi:type="dcterms:W3CDTF">2015-08-26T00:51:27Z</dcterms:modified>
</cp:coreProperties>
</file>