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8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0.61000000000000032</c:v>
                </c:pt>
                <c:pt idx="1">
                  <c:v>0.29000000000000015</c:v>
                </c:pt>
                <c:pt idx="2">
                  <c:v>8.0000000000000057E-2</c:v>
                </c:pt>
              </c:numCache>
            </c:numRef>
          </c:val>
        </c:ser>
        <c:axId val="88285184"/>
        <c:axId val="88286720"/>
      </c:barChart>
      <c:catAx>
        <c:axId val="88285184"/>
        <c:scaling>
          <c:orientation val="minMax"/>
        </c:scaling>
        <c:axPos val="b"/>
        <c:tickLblPos val="nextTo"/>
        <c:crossAx val="88286720"/>
        <c:crosses val="autoZero"/>
        <c:auto val="1"/>
        <c:lblAlgn val="ctr"/>
        <c:lblOffset val="100"/>
      </c:catAx>
      <c:valAx>
        <c:axId val="88286720"/>
        <c:scaling>
          <c:orientation val="minMax"/>
        </c:scaling>
        <c:axPos val="l"/>
        <c:majorGridlines/>
        <c:numFmt formatCode="0%" sourceLinked="1"/>
        <c:tickLblPos val="nextTo"/>
        <c:crossAx val="88285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vik1.htm" TargetMode="External"/><Relationship Id="rId2" Type="http://schemas.openxmlformats.org/officeDocument/2006/relationships/hyperlink" Target="posledovatelnost" TargetMode="External"/><Relationship Id="rId1" Type="http://schemas.openxmlformats.org/officeDocument/2006/relationships/hyperlink" Target="krossvord.htm" TargetMode="External"/><Relationship Id="rId6" Type="http://schemas.openxmlformats.org/officeDocument/2006/relationships/hyperlink" Target="&#1090;&#1077;&#1089;&#1090;.xlsx" TargetMode="External"/><Relationship Id="rId5" Type="http://schemas.openxmlformats.org/officeDocument/2006/relationships/hyperlink" Target="&#1087;&#1088;&#1077;&#1079;&#1077;&#1085;&#1090;&#1072;&#1094;&#1080;&#1103;.pptm" TargetMode="External"/><Relationship Id="rId4" Type="http://schemas.openxmlformats.org/officeDocument/2006/relationships/hyperlink" Target="&#1089;&#1086;&#1086;&#1090;&#1074;&#1077;&#1090;&#1089;&#1090;&#1074;&#1080;&#1077;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vik1.htm" TargetMode="External"/><Relationship Id="rId2" Type="http://schemas.openxmlformats.org/officeDocument/2006/relationships/hyperlink" Target="posledovatelnost" TargetMode="External"/><Relationship Id="rId1" Type="http://schemas.openxmlformats.org/officeDocument/2006/relationships/hyperlink" Target="krossvord.htm" TargetMode="External"/><Relationship Id="rId6" Type="http://schemas.openxmlformats.org/officeDocument/2006/relationships/hyperlink" Target="&#1090;&#1077;&#1089;&#1090;.xlsx" TargetMode="External"/><Relationship Id="rId5" Type="http://schemas.openxmlformats.org/officeDocument/2006/relationships/hyperlink" Target="&#1087;&#1088;&#1077;&#1079;&#1077;&#1085;&#1090;&#1072;&#1094;&#1080;&#1103;.pptm" TargetMode="External"/><Relationship Id="rId4" Type="http://schemas.openxmlformats.org/officeDocument/2006/relationships/hyperlink" Target="&#1089;&#1086;&#1086;&#1090;&#1074;&#1077;&#1090;&#1089;&#1090;&#1074;&#1080;&#1077;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2334F-318D-4B2D-A3A9-409BF3EA2F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D3A55-6C80-4700-A187-572085C075B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Кроссворды</a:t>
          </a:r>
          <a:r>
            <a:rPr lang="ru-RU" sz="2800" dirty="0" smtClean="0"/>
            <a:t>  </a:t>
          </a:r>
          <a:endParaRPr lang="ru-RU" sz="2800" dirty="0"/>
        </a:p>
      </dgm:t>
    </dgm:pt>
    <dgm:pt modelId="{192AB315-20F2-4B44-840D-91190DC5FA6C}" type="parTrans" cxnId="{BA069DE8-CB34-4F4E-B7FC-1A1B5F58BDDF}">
      <dgm:prSet/>
      <dgm:spPr/>
      <dgm:t>
        <a:bodyPr/>
        <a:lstStyle/>
        <a:p>
          <a:endParaRPr lang="ru-RU"/>
        </a:p>
      </dgm:t>
    </dgm:pt>
    <dgm:pt modelId="{EB7B0BCB-6537-401B-BD9A-4E7C31056E7C}" type="sibTrans" cxnId="{BA069DE8-CB34-4F4E-B7FC-1A1B5F58BDDF}">
      <dgm:prSet/>
      <dgm:spPr/>
      <dgm:t>
        <a:bodyPr/>
        <a:lstStyle/>
        <a:p>
          <a:endParaRPr lang="ru-RU"/>
        </a:p>
      </dgm:t>
    </dgm:pt>
    <dgm:pt modelId="{5192C0BF-9314-44E0-9EC9-FE75956C26D5}">
      <dgm:prSet phldrT="[Текст]" custT="1"/>
      <dgm:spPr>
        <a:solidFill>
          <a:srgbClr val="FFFF00"/>
        </a:solidFill>
      </dgm:spPr>
      <dgm:t>
        <a:bodyPr/>
        <a:lstStyle/>
        <a:p>
          <a:endParaRPr lang="ru-RU" sz="2800" b="1" dirty="0" smtClean="0">
            <a:solidFill>
              <a:schemeClr val="tx1"/>
            </a:solidFill>
            <a:hlinkClick xmlns:r="http://schemas.openxmlformats.org/officeDocument/2006/relationships" r:id="rId2" action="ppaction://hlinkfile"/>
          </a:endParaRPr>
        </a:p>
        <a:p>
          <a:r>
            <a:rPr lang="ru-RU" sz="2800" b="1" dirty="0" smtClean="0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«Восстанови последовательность»</a:t>
          </a:r>
        </a:p>
        <a:p>
          <a:endParaRPr lang="ru-RU" sz="2400" b="1" dirty="0">
            <a:solidFill>
              <a:schemeClr val="tx1"/>
            </a:solidFill>
          </a:endParaRPr>
        </a:p>
      </dgm:t>
    </dgm:pt>
    <dgm:pt modelId="{99C8108D-D172-4C26-BDDF-1D84AD4795E5}" type="parTrans" cxnId="{69696D38-E655-4D4A-9204-91A900D9A61E}">
      <dgm:prSet/>
      <dgm:spPr/>
      <dgm:t>
        <a:bodyPr/>
        <a:lstStyle/>
        <a:p>
          <a:endParaRPr lang="ru-RU"/>
        </a:p>
      </dgm:t>
    </dgm:pt>
    <dgm:pt modelId="{94BBD3E2-7974-4508-A647-4157DA22FE3E}" type="sibTrans" cxnId="{69696D38-E655-4D4A-9204-91A900D9A61E}">
      <dgm:prSet/>
      <dgm:spPr/>
      <dgm:t>
        <a:bodyPr/>
        <a:lstStyle/>
        <a:p>
          <a:endParaRPr lang="ru-RU"/>
        </a:p>
      </dgm:t>
    </dgm:pt>
    <dgm:pt modelId="{B4EBE0CA-4548-45D3-A991-C440131E5ED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b="1" dirty="0" smtClean="0">
              <a:solidFill>
                <a:schemeClr val="bg1"/>
              </a:solidFill>
              <a:hlinkClick xmlns:r="http://schemas.openxmlformats.org/officeDocument/2006/relationships" r:id="rId3" action="ppaction://hlinkfile"/>
            </a:rPr>
            <a:t>Викторины</a:t>
          </a:r>
          <a:endParaRPr lang="ru-RU" sz="3600" b="1" dirty="0">
            <a:solidFill>
              <a:schemeClr val="bg1"/>
            </a:solidFill>
          </a:endParaRPr>
        </a:p>
      </dgm:t>
    </dgm:pt>
    <dgm:pt modelId="{85373C8E-CA97-4692-9C62-02681BD74499}" type="parTrans" cxnId="{D123A495-1D15-4FC9-AF8D-BEFC45F0719A}">
      <dgm:prSet/>
      <dgm:spPr/>
      <dgm:t>
        <a:bodyPr/>
        <a:lstStyle/>
        <a:p>
          <a:endParaRPr lang="ru-RU"/>
        </a:p>
      </dgm:t>
    </dgm:pt>
    <dgm:pt modelId="{7338BDA5-B220-499F-A70B-F5317DA95962}" type="sibTrans" cxnId="{D123A495-1D15-4FC9-AF8D-BEFC45F0719A}">
      <dgm:prSet/>
      <dgm:spPr/>
      <dgm:t>
        <a:bodyPr/>
        <a:lstStyle/>
        <a:p>
          <a:endParaRPr lang="ru-RU"/>
        </a:p>
      </dgm:t>
    </dgm:pt>
    <dgm:pt modelId="{461CAF05-C12E-4BCF-8736-652A96EAE98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hlinkClick xmlns:r="http://schemas.openxmlformats.org/officeDocument/2006/relationships" r:id="rId4" action="ppaction://hlinkfile"/>
            </a:rPr>
            <a:t>«Установи соответствие»</a:t>
          </a:r>
          <a:endParaRPr lang="ru-RU" sz="2800" b="1" dirty="0">
            <a:solidFill>
              <a:schemeClr val="tx1"/>
            </a:solidFill>
          </a:endParaRPr>
        </a:p>
      </dgm:t>
    </dgm:pt>
    <dgm:pt modelId="{0FF6D0CA-662E-44F6-847E-363D899B02B4}" type="parTrans" cxnId="{9356F014-E479-4263-B240-7D4F2A6C54A1}">
      <dgm:prSet/>
      <dgm:spPr/>
      <dgm:t>
        <a:bodyPr/>
        <a:lstStyle/>
        <a:p>
          <a:endParaRPr lang="ru-RU"/>
        </a:p>
      </dgm:t>
    </dgm:pt>
    <dgm:pt modelId="{84B3F4E3-8335-4D5E-9870-7360AB9163D7}" type="sibTrans" cxnId="{9356F014-E479-4263-B240-7D4F2A6C54A1}">
      <dgm:prSet/>
      <dgm:spPr/>
      <dgm:t>
        <a:bodyPr/>
        <a:lstStyle/>
        <a:p>
          <a:endParaRPr lang="ru-RU"/>
        </a:p>
      </dgm:t>
    </dgm:pt>
    <dgm:pt modelId="{B8ECCA3F-E5E3-45AA-8942-4E919A75D775}">
      <dgm:prSet phldrT="[Текст]"/>
      <dgm:spPr>
        <a:solidFill>
          <a:srgbClr val="FFFF00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hlinkClick xmlns:r="http://schemas.openxmlformats.org/officeDocument/2006/relationships" r:id="rId5" action="ppaction://hlinkpres?slideindex=1&amp;slidetitle="/>
            </a:rPr>
            <a:t>Контрольные </a:t>
          </a:r>
          <a:r>
            <a:rPr lang="ru-RU" b="1" dirty="0" smtClean="0">
              <a:solidFill>
                <a:schemeClr val="bg1"/>
              </a:solidFill>
              <a:hlinkClick xmlns:r="http://schemas.openxmlformats.org/officeDocument/2006/relationships" r:id="rId6" action="ppaction://hlinkfile"/>
            </a:rPr>
            <a:t>тесты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E2A8B5FE-4554-4D5E-AB0E-043E3B30C00A}" type="parTrans" cxnId="{1C708515-B4CC-427B-AE7F-96C30EF61969}">
      <dgm:prSet/>
      <dgm:spPr/>
      <dgm:t>
        <a:bodyPr/>
        <a:lstStyle/>
        <a:p>
          <a:endParaRPr lang="ru-RU"/>
        </a:p>
      </dgm:t>
    </dgm:pt>
    <dgm:pt modelId="{A8CB05D9-6EF3-4EC5-A5CC-17146786220F}" type="sibTrans" cxnId="{1C708515-B4CC-427B-AE7F-96C30EF61969}">
      <dgm:prSet/>
      <dgm:spPr/>
      <dgm:t>
        <a:bodyPr/>
        <a:lstStyle/>
        <a:p>
          <a:endParaRPr lang="ru-RU"/>
        </a:p>
      </dgm:t>
    </dgm:pt>
    <dgm:pt modelId="{0A387D02-3CD8-4C99-B931-0E51250DB4C6}" type="pres">
      <dgm:prSet presAssocID="{2B62334F-318D-4B2D-A3A9-409BF3EA2F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E47BD-A078-457C-8A9A-B53D8726D07E}" type="pres">
      <dgm:prSet presAssocID="{566D3A55-6C80-4700-A187-572085C075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46A9D-6168-4C44-8BCE-7F7A009C68DF}" type="pres">
      <dgm:prSet presAssocID="{EB7B0BCB-6537-401B-BD9A-4E7C31056E7C}" presName="sibTrans" presStyleCnt="0"/>
      <dgm:spPr/>
    </dgm:pt>
    <dgm:pt modelId="{AA529BBC-8209-4E01-9B9A-179BB66AB395}" type="pres">
      <dgm:prSet presAssocID="{5192C0BF-9314-44E0-9EC9-FE75956C26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B6B14-04D3-4B07-AB19-E634396B1337}" type="pres">
      <dgm:prSet presAssocID="{94BBD3E2-7974-4508-A647-4157DA22FE3E}" presName="sibTrans" presStyleCnt="0"/>
      <dgm:spPr/>
    </dgm:pt>
    <dgm:pt modelId="{4EA94CF4-04EF-4529-8417-FD464177BA5E}" type="pres">
      <dgm:prSet presAssocID="{B4EBE0CA-4548-45D3-A991-C440131E5ED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F53A6-9D1C-4618-B702-58990C9183BE}" type="pres">
      <dgm:prSet presAssocID="{7338BDA5-B220-499F-A70B-F5317DA95962}" presName="sibTrans" presStyleCnt="0"/>
      <dgm:spPr/>
    </dgm:pt>
    <dgm:pt modelId="{8F347800-032C-4C05-A65A-A536823714AA}" type="pres">
      <dgm:prSet presAssocID="{461CAF05-C12E-4BCF-8736-652A96EAE9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2F6A5-109D-4E4B-9673-1166032BD69D}" type="pres">
      <dgm:prSet presAssocID="{84B3F4E3-8335-4D5E-9870-7360AB9163D7}" presName="sibTrans" presStyleCnt="0"/>
      <dgm:spPr/>
    </dgm:pt>
    <dgm:pt modelId="{AAA3813A-1911-4C2A-AC67-0F1CA0CB7CBE}" type="pres">
      <dgm:prSet presAssocID="{B8ECCA3F-E5E3-45AA-8942-4E919A75D7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96D38-E655-4D4A-9204-91A900D9A61E}" srcId="{2B62334F-318D-4B2D-A3A9-409BF3EA2F94}" destId="{5192C0BF-9314-44E0-9EC9-FE75956C26D5}" srcOrd="1" destOrd="0" parTransId="{99C8108D-D172-4C26-BDDF-1D84AD4795E5}" sibTransId="{94BBD3E2-7974-4508-A647-4157DA22FE3E}"/>
    <dgm:cxn modelId="{BA069DE8-CB34-4F4E-B7FC-1A1B5F58BDDF}" srcId="{2B62334F-318D-4B2D-A3A9-409BF3EA2F94}" destId="{566D3A55-6C80-4700-A187-572085C075B3}" srcOrd="0" destOrd="0" parTransId="{192AB315-20F2-4B44-840D-91190DC5FA6C}" sibTransId="{EB7B0BCB-6537-401B-BD9A-4E7C31056E7C}"/>
    <dgm:cxn modelId="{9356F014-E479-4263-B240-7D4F2A6C54A1}" srcId="{2B62334F-318D-4B2D-A3A9-409BF3EA2F94}" destId="{461CAF05-C12E-4BCF-8736-652A96EAE98F}" srcOrd="3" destOrd="0" parTransId="{0FF6D0CA-662E-44F6-847E-363D899B02B4}" sibTransId="{84B3F4E3-8335-4D5E-9870-7360AB9163D7}"/>
    <dgm:cxn modelId="{E5CD25B0-CD3F-44BD-A384-1526165FF7B5}" type="presOf" srcId="{2B62334F-318D-4B2D-A3A9-409BF3EA2F94}" destId="{0A387D02-3CD8-4C99-B931-0E51250DB4C6}" srcOrd="0" destOrd="0" presId="urn:microsoft.com/office/officeart/2005/8/layout/default"/>
    <dgm:cxn modelId="{863C391F-1D5F-4F6F-B427-9729A6427C06}" type="presOf" srcId="{461CAF05-C12E-4BCF-8736-652A96EAE98F}" destId="{8F347800-032C-4C05-A65A-A536823714AA}" srcOrd="0" destOrd="0" presId="urn:microsoft.com/office/officeart/2005/8/layout/default"/>
    <dgm:cxn modelId="{899437C8-D2A6-42DF-9C74-11F47ACC0E2B}" type="presOf" srcId="{B4EBE0CA-4548-45D3-A991-C440131E5EDB}" destId="{4EA94CF4-04EF-4529-8417-FD464177BA5E}" srcOrd="0" destOrd="0" presId="urn:microsoft.com/office/officeart/2005/8/layout/default"/>
    <dgm:cxn modelId="{9A672F7F-4C70-441A-958A-53A0007206B5}" type="presOf" srcId="{5192C0BF-9314-44E0-9EC9-FE75956C26D5}" destId="{AA529BBC-8209-4E01-9B9A-179BB66AB395}" srcOrd="0" destOrd="0" presId="urn:microsoft.com/office/officeart/2005/8/layout/default"/>
    <dgm:cxn modelId="{47BFBDB9-372F-45A7-945D-F5209BA0859C}" type="presOf" srcId="{566D3A55-6C80-4700-A187-572085C075B3}" destId="{E85E47BD-A078-457C-8A9A-B53D8726D07E}" srcOrd="0" destOrd="0" presId="urn:microsoft.com/office/officeart/2005/8/layout/default"/>
    <dgm:cxn modelId="{C78B9A58-6A09-4F01-AAB4-E4C475C4E91F}" type="presOf" srcId="{B8ECCA3F-E5E3-45AA-8942-4E919A75D775}" destId="{AAA3813A-1911-4C2A-AC67-0F1CA0CB7CBE}" srcOrd="0" destOrd="0" presId="urn:microsoft.com/office/officeart/2005/8/layout/default"/>
    <dgm:cxn modelId="{D123A495-1D15-4FC9-AF8D-BEFC45F0719A}" srcId="{2B62334F-318D-4B2D-A3A9-409BF3EA2F94}" destId="{B4EBE0CA-4548-45D3-A991-C440131E5EDB}" srcOrd="2" destOrd="0" parTransId="{85373C8E-CA97-4692-9C62-02681BD74499}" sibTransId="{7338BDA5-B220-499F-A70B-F5317DA95962}"/>
    <dgm:cxn modelId="{1C708515-B4CC-427B-AE7F-96C30EF61969}" srcId="{2B62334F-318D-4B2D-A3A9-409BF3EA2F94}" destId="{B8ECCA3F-E5E3-45AA-8942-4E919A75D775}" srcOrd="4" destOrd="0" parTransId="{E2A8B5FE-4554-4D5E-AB0E-043E3B30C00A}" sibTransId="{A8CB05D9-6EF3-4EC5-A5CC-17146786220F}"/>
    <dgm:cxn modelId="{A79CB1E1-F0BC-4DE1-B1D1-4F9D01841446}" type="presParOf" srcId="{0A387D02-3CD8-4C99-B931-0E51250DB4C6}" destId="{E85E47BD-A078-457C-8A9A-B53D8726D07E}" srcOrd="0" destOrd="0" presId="urn:microsoft.com/office/officeart/2005/8/layout/default"/>
    <dgm:cxn modelId="{6B8F860E-DBBD-4764-B886-6C8C167A8F50}" type="presParOf" srcId="{0A387D02-3CD8-4C99-B931-0E51250DB4C6}" destId="{D0846A9D-6168-4C44-8BCE-7F7A009C68DF}" srcOrd="1" destOrd="0" presId="urn:microsoft.com/office/officeart/2005/8/layout/default"/>
    <dgm:cxn modelId="{E5BCE7C1-48EF-49C0-904B-E4ECDE0DEB88}" type="presParOf" srcId="{0A387D02-3CD8-4C99-B931-0E51250DB4C6}" destId="{AA529BBC-8209-4E01-9B9A-179BB66AB395}" srcOrd="2" destOrd="0" presId="urn:microsoft.com/office/officeart/2005/8/layout/default"/>
    <dgm:cxn modelId="{42A323C2-CD10-4685-9C08-1D039718D085}" type="presParOf" srcId="{0A387D02-3CD8-4C99-B931-0E51250DB4C6}" destId="{611B6B14-04D3-4B07-AB19-E634396B1337}" srcOrd="3" destOrd="0" presId="urn:microsoft.com/office/officeart/2005/8/layout/default"/>
    <dgm:cxn modelId="{373AD382-0C40-4661-A113-5D3236C3A086}" type="presParOf" srcId="{0A387D02-3CD8-4C99-B931-0E51250DB4C6}" destId="{4EA94CF4-04EF-4529-8417-FD464177BA5E}" srcOrd="4" destOrd="0" presId="urn:microsoft.com/office/officeart/2005/8/layout/default"/>
    <dgm:cxn modelId="{98D623F1-99B6-4AC2-8598-1543F6DC0A8F}" type="presParOf" srcId="{0A387D02-3CD8-4C99-B931-0E51250DB4C6}" destId="{3CAF53A6-9D1C-4618-B702-58990C9183BE}" srcOrd="5" destOrd="0" presId="urn:microsoft.com/office/officeart/2005/8/layout/default"/>
    <dgm:cxn modelId="{17E9E06B-3EEE-492F-BBBE-4D9B766368E0}" type="presParOf" srcId="{0A387D02-3CD8-4C99-B931-0E51250DB4C6}" destId="{8F347800-032C-4C05-A65A-A536823714AA}" srcOrd="6" destOrd="0" presId="urn:microsoft.com/office/officeart/2005/8/layout/default"/>
    <dgm:cxn modelId="{6DFBA8AE-F6D4-443F-BFC4-A702EFEE3A0D}" type="presParOf" srcId="{0A387D02-3CD8-4C99-B931-0E51250DB4C6}" destId="{8E32F6A5-109D-4E4B-9673-1166032BD69D}" srcOrd="7" destOrd="0" presId="urn:microsoft.com/office/officeart/2005/8/layout/default"/>
    <dgm:cxn modelId="{45D8B214-9733-4C42-877E-4D6D31C1DFE3}" type="presParOf" srcId="{0A387D02-3CD8-4C99-B931-0E51250DB4C6}" destId="{AAA3813A-1911-4C2A-AC67-0F1CA0CB7C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5E47BD-A078-457C-8A9A-B53D8726D07E}">
      <dsp:nvSpPr>
        <dsp:cNvPr id="0" name=""/>
        <dsp:cNvSpPr/>
      </dsp:nvSpPr>
      <dsp:spPr>
        <a:xfrm>
          <a:off x="0" y="212728"/>
          <a:ext cx="2571749" cy="15430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Кроссворды</a:t>
          </a:r>
          <a:r>
            <a:rPr lang="ru-RU" sz="2800" kern="1200" dirty="0" smtClean="0"/>
            <a:t>  </a:t>
          </a:r>
          <a:endParaRPr lang="ru-RU" sz="2800" kern="1200" dirty="0"/>
        </a:p>
      </dsp:txBody>
      <dsp:txXfrm>
        <a:off x="0" y="212728"/>
        <a:ext cx="2571749" cy="1543050"/>
      </dsp:txXfrm>
    </dsp:sp>
    <dsp:sp modelId="{AA529BBC-8209-4E01-9B9A-179BB66AB395}">
      <dsp:nvSpPr>
        <dsp:cNvPr id="0" name=""/>
        <dsp:cNvSpPr/>
      </dsp:nvSpPr>
      <dsp:spPr>
        <a:xfrm>
          <a:off x="2828925" y="212728"/>
          <a:ext cx="2571749" cy="15430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hlinkClick xmlns:r="http://schemas.openxmlformats.org/officeDocument/2006/relationships" r:id="rId2" action="ppaction://hlinkfile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«Восстанови последовательность»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2828925" y="212728"/>
        <a:ext cx="2571749" cy="1543050"/>
      </dsp:txXfrm>
    </dsp:sp>
    <dsp:sp modelId="{4EA94CF4-04EF-4529-8417-FD464177BA5E}">
      <dsp:nvSpPr>
        <dsp:cNvPr id="0" name=""/>
        <dsp:cNvSpPr/>
      </dsp:nvSpPr>
      <dsp:spPr>
        <a:xfrm>
          <a:off x="5657849" y="212728"/>
          <a:ext cx="2571749" cy="15430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hlinkClick xmlns:r="http://schemas.openxmlformats.org/officeDocument/2006/relationships" r:id="rId3" action="ppaction://hlinkfile"/>
            </a:rPr>
            <a:t>Викторины</a:t>
          </a:r>
          <a:endParaRPr lang="ru-RU" sz="3600" b="1" kern="1200" dirty="0">
            <a:solidFill>
              <a:schemeClr val="bg1"/>
            </a:solidFill>
          </a:endParaRPr>
        </a:p>
      </dsp:txBody>
      <dsp:txXfrm>
        <a:off x="5657849" y="212728"/>
        <a:ext cx="2571749" cy="1543050"/>
      </dsp:txXfrm>
    </dsp:sp>
    <dsp:sp modelId="{8F347800-032C-4C05-A65A-A536823714AA}">
      <dsp:nvSpPr>
        <dsp:cNvPr id="0" name=""/>
        <dsp:cNvSpPr/>
      </dsp:nvSpPr>
      <dsp:spPr>
        <a:xfrm>
          <a:off x="1414462" y="2012954"/>
          <a:ext cx="2571749" cy="15430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hlinkClick xmlns:r="http://schemas.openxmlformats.org/officeDocument/2006/relationships" r:id="rId4" action="ppaction://hlinkfile"/>
            </a:rPr>
            <a:t>«Установи соответствие»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414462" y="2012954"/>
        <a:ext cx="2571749" cy="1543050"/>
      </dsp:txXfrm>
    </dsp:sp>
    <dsp:sp modelId="{AAA3813A-1911-4C2A-AC67-0F1CA0CB7CBE}">
      <dsp:nvSpPr>
        <dsp:cNvPr id="0" name=""/>
        <dsp:cNvSpPr/>
      </dsp:nvSpPr>
      <dsp:spPr>
        <a:xfrm>
          <a:off x="4243387" y="2012954"/>
          <a:ext cx="2571749" cy="154305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bg1"/>
              </a:solidFill>
              <a:hlinkClick xmlns:r="http://schemas.openxmlformats.org/officeDocument/2006/relationships" r:id="rId5" action="ppaction://hlinkpres?slideindex=1&amp;slidetitle="/>
            </a:rPr>
            <a:t>Контрольные </a:t>
          </a:r>
          <a:r>
            <a:rPr lang="ru-RU" sz="3100" b="1" kern="1200" dirty="0" smtClean="0">
              <a:solidFill>
                <a:schemeClr val="bg1"/>
              </a:solidFill>
              <a:hlinkClick xmlns:r="http://schemas.openxmlformats.org/officeDocument/2006/relationships" r:id="rId6" action="ppaction://hlinkfile"/>
            </a:rPr>
            <a:t>тесты</a:t>
          </a:r>
          <a:r>
            <a:rPr lang="ru-RU" sz="3100" b="1" kern="1200" dirty="0" smtClean="0">
              <a:solidFill>
                <a:schemeClr val="bg1"/>
              </a:solidFill>
            </a:rPr>
            <a:t> </a:t>
          </a:r>
          <a:endParaRPr lang="ru-RU" sz="3100" b="1" kern="1200" dirty="0">
            <a:solidFill>
              <a:schemeClr val="bg1"/>
            </a:solidFill>
          </a:endParaRPr>
        </a:p>
      </dsp:txBody>
      <dsp:txXfrm>
        <a:off x="4243387" y="2012954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otpot-anna.narod.ru/" TargetMode="External"/><Relationship Id="rId2" Type="http://schemas.openxmlformats.org/officeDocument/2006/relationships/hyperlink" Target="https://sites.google.com/site/gulyaganova/hom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school-collection.edu.ru/" TargetMode="External"/><Relationship Id="rId4" Type="http://schemas.openxmlformats.org/officeDocument/2006/relationships/hyperlink" Target="http://www.solnet.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78621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УУД на уроках окружающего мира с помощью современных цифровых инструментов и коммуникационных сред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5001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33CC"/>
                </a:solidFill>
              </a:rPr>
              <a:t>Автор: учитель начальных классов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33CC"/>
                </a:solidFill>
              </a:rPr>
              <a:t>МОУ СОШ №5 ОЦ «Лидер» г.о. </a:t>
            </a:r>
            <a:r>
              <a:rPr lang="ru-RU" dirty="0" err="1" smtClean="0">
                <a:solidFill>
                  <a:srgbClr val="0033CC"/>
                </a:solidFill>
              </a:rPr>
              <a:t>Кинель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err="1" smtClean="0">
                <a:solidFill>
                  <a:srgbClr val="0033CC"/>
                </a:solidFill>
              </a:rPr>
              <a:t>Гуляганова</a:t>
            </a:r>
            <a:r>
              <a:rPr lang="ru-RU" dirty="0" smtClean="0">
                <a:solidFill>
                  <a:srgbClr val="0033CC"/>
                </a:solidFill>
              </a:rPr>
              <a:t>  О. 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r>
              <a:rPr lang="ru-RU" b="1" dirty="0" smtClean="0"/>
              <a:t>Творческих успехов!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Важным элементом формирования  </a:t>
            </a:r>
            <a:r>
              <a:rPr lang="ru-RU" sz="3100" b="1" dirty="0" smtClean="0"/>
              <a:t>УУД </a:t>
            </a:r>
            <a:r>
              <a:rPr lang="ru-RU" sz="3100" dirty="0" smtClean="0"/>
              <a:t>обучающихся на ступени начального общего образования, являются ориентировка младших школьников в информационных и коммуникативных технологиях (ИКТ) и формирование способности их грамотно применять </a:t>
            </a:r>
            <a:r>
              <a:rPr lang="ru-RU" sz="3100" b="1" dirty="0" smtClean="0"/>
              <a:t>(ИКТ-компетентность)</a:t>
            </a:r>
            <a:r>
              <a:rPr lang="ru-RU" sz="3100" dirty="0" smtClean="0"/>
              <a:t>. Одним из результатов обучения в школе первой ступени должна стать готовность детей к овладению современными компьютерными технологиями и способность актуализировать полученную с их помощью информацию для дальнейшего самообразования.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Использование современных цифровых инструментов и коммуникационных сред является  наиболее эффективным способом формирования УУД. Так как использование ИКТ позволяет перейти от объяснительно-иллюстрированного способа обучения к </a:t>
            </a:r>
            <a:r>
              <a:rPr lang="ru-RU" sz="3200" dirty="0" err="1" smtClean="0"/>
              <a:t>деятельностному</a:t>
            </a:r>
            <a:r>
              <a:rPr lang="ru-RU" sz="3200" dirty="0" smtClean="0"/>
              <a:t>, при котором ребёнок становится активным субъектом учебной деятельности, что способствует у него развитию умения учиться, т.е.  формированию необходимых компетенций (УУД).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Усвоение учебного материала по окружающему миру находится в существенной зависимости от применения в процессе обучения технических средств. При помощи ИКТ можно проводить настоящие виртуальные путешествия на уроках окружающего мира. Очень эффективными могут быть любые интерактивные задания, созданные учителем, электронные учебники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0"/>
            <a:ext cx="7772400" cy="5429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8"/>
            <a:ext cx="7772400" cy="5500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Виды интерактивных заданий в электронном учебнике 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57430"/>
          <a:ext cx="8229600" cy="376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7860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Результаты анкетирования учащихся </a:t>
            </a:r>
            <a:r>
              <a:rPr lang="ru-RU" sz="3200" b="1" dirty="0" smtClean="0"/>
              <a:t> </a:t>
            </a:r>
            <a:r>
              <a:rPr lang="ru-RU" sz="3200" b="1" dirty="0" smtClean="0"/>
              <a:t>«Диагностика мотивации учения и </a:t>
            </a:r>
            <a:r>
              <a:rPr lang="ru-RU" sz="3200" b="1" dirty="0" smtClean="0">
                <a:latin typeface="+mn-lt"/>
              </a:rPr>
              <a:t>у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ровня познавательной активности»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357430"/>
          <a:ext cx="792961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578647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Адреса Интернет-ресурсов:</a:t>
            </a:r>
            <a:br>
              <a:rPr lang="ru-RU" sz="3100" dirty="0" smtClean="0"/>
            </a:br>
            <a:r>
              <a:rPr lang="en-US" sz="3100" dirty="0" smtClean="0"/>
              <a:t> </a:t>
            </a:r>
            <a:r>
              <a:rPr lang="en-US" sz="3100" dirty="0" smtClean="0">
                <a:hlinkClick r:id="rId2"/>
              </a:rPr>
              <a:t>https://sites.google.com/site/gulyaganova/home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Инструкция по применению программы </a:t>
            </a:r>
            <a:r>
              <a:rPr lang="en-US" sz="3100" dirty="0" smtClean="0"/>
              <a:t>Hot Potatoes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en-US" sz="3100" dirty="0" smtClean="0"/>
              <a:t> </a:t>
            </a:r>
            <a:r>
              <a:rPr lang="en-US" sz="3100" dirty="0" smtClean="0">
                <a:hlinkClick r:id="rId3"/>
              </a:rPr>
              <a:t>http</a:t>
            </a:r>
            <a:r>
              <a:rPr lang="ru-RU" sz="3100" dirty="0" smtClean="0">
                <a:hlinkClick r:id="rId3"/>
              </a:rPr>
              <a:t>:</a:t>
            </a:r>
            <a:r>
              <a:rPr lang="en-US" sz="3100" dirty="0" smtClean="0">
                <a:hlinkClick r:id="rId3"/>
              </a:rPr>
              <a:t>//hotpot-</a:t>
            </a:r>
            <a:r>
              <a:rPr lang="en-US" sz="3100" dirty="0" err="1" smtClean="0">
                <a:hlinkClick r:id="rId3"/>
              </a:rPr>
              <a:t>anna</a:t>
            </a:r>
            <a:r>
              <a:rPr lang="ru-RU" sz="3100" dirty="0" smtClean="0">
                <a:hlinkClick r:id="rId3"/>
              </a:rPr>
              <a:t>.</a:t>
            </a:r>
            <a:r>
              <a:rPr lang="en-US" sz="3100" dirty="0" err="1" smtClean="0">
                <a:hlinkClick r:id="rId3"/>
              </a:rPr>
              <a:t>narod</a:t>
            </a:r>
            <a:r>
              <a:rPr lang="ru-RU" sz="3100" dirty="0" smtClean="0">
                <a:hlinkClick r:id="rId3"/>
              </a:rPr>
              <a:t>.</a:t>
            </a:r>
            <a:r>
              <a:rPr lang="en-US" sz="3100" dirty="0" err="1" smtClean="0">
                <a:hlinkClick r:id="rId3"/>
              </a:rPr>
              <a:t>ru</a:t>
            </a:r>
            <a:r>
              <a:rPr lang="en-US" sz="3100" dirty="0" smtClean="0"/>
              <a:t> </a:t>
            </a:r>
            <a:r>
              <a:rPr lang="ru-RU" sz="3100" dirty="0" smtClean="0"/>
              <a:t>( вкладка «уроки», «примеры тестов»)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сайт «Солнышко»:    </a:t>
            </a:r>
            <a:br>
              <a:rPr lang="ru-RU" sz="3100" dirty="0" smtClean="0"/>
            </a:br>
            <a:r>
              <a:rPr lang="ru-RU" sz="3100" dirty="0" smtClean="0"/>
              <a:t>     </a:t>
            </a:r>
            <a:r>
              <a:rPr lang="en-US" sz="3100" dirty="0" smtClean="0">
                <a:hlinkClick r:id="rId4"/>
              </a:rPr>
              <a:t>www</a:t>
            </a:r>
            <a:r>
              <a:rPr lang="ru-RU" sz="3100" dirty="0" smtClean="0">
                <a:hlinkClick r:id="rId4"/>
              </a:rPr>
              <a:t>.</a:t>
            </a:r>
            <a:r>
              <a:rPr lang="en-US" sz="3100" dirty="0" err="1" smtClean="0">
                <a:hlinkClick r:id="rId4"/>
              </a:rPr>
              <a:t>solnet</a:t>
            </a:r>
            <a:r>
              <a:rPr lang="ru-RU" sz="3100" dirty="0" smtClean="0">
                <a:hlinkClick r:id="rId4"/>
              </a:rPr>
              <a:t>.</a:t>
            </a:r>
            <a:r>
              <a:rPr lang="en-US" sz="3100" dirty="0" err="1" smtClean="0">
                <a:hlinkClick r:id="rId4"/>
              </a:rPr>
              <a:t>ee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ru-RU" sz="3100" dirty="0" smtClean="0"/>
              <a:t> единая коллекция цифровых образовательных ресурсов:</a:t>
            </a:r>
            <a:r>
              <a:rPr lang="en-US" sz="3100" dirty="0" smtClean="0"/>
              <a:t> </a:t>
            </a:r>
            <a:r>
              <a:rPr lang="en-US" sz="3100" dirty="0" smtClean="0">
                <a:hlinkClick r:id="rId5"/>
              </a:rPr>
              <a:t>http://</a:t>
            </a:r>
            <a:r>
              <a:rPr lang="en-US" sz="3100" b="1" i="1" dirty="0" smtClean="0">
                <a:hlinkClick r:id="rId5"/>
              </a:rPr>
              <a:t>school-collection</a:t>
            </a:r>
            <a:r>
              <a:rPr lang="en-US" sz="3100" dirty="0" smtClean="0">
                <a:hlinkClick r:id="rId5"/>
              </a:rPr>
              <a:t>.edu.ru</a:t>
            </a:r>
            <a:r>
              <a:rPr lang="ru-RU" sz="3100" dirty="0" smtClean="0"/>
              <a:t>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857224" y="1142984"/>
            <a:ext cx="285752" cy="2143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1000100" y="2000240"/>
            <a:ext cx="285752" cy="2143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071802" y="4143380"/>
            <a:ext cx="285752" cy="2143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14348" y="5000636"/>
            <a:ext cx="285752" cy="2143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209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Формирование УУД на уроках окружающего мира с помощью современных цифровых инструментов и коммуникационных сред</vt:lpstr>
      <vt:lpstr>Важным элементом формирования  УУД обучающихся на ступени начального общего образования, являются ориентировка младших школьников в информационных и коммуникативных технологиях (ИКТ) и формирование способности их грамотно применять (ИКТ-компетентность). Одним из результатов обучения в школе первой ступени должна стать готовность детей к овладению современными компьютерными технологиями и способность актуализировать полученную с их помощью информацию для дальнейшего самообразования.  </vt:lpstr>
      <vt:lpstr>Использование современных цифровых инструментов и коммуникационных сред является  наиболее эффективным способом формирования УУД. Так как использование ИКТ позволяет перейти от объяснительно-иллюстрированного способа обучения к деятельностному, при котором ребёнок становится активным субъектом учебной деятельности, что способствует у него развитию умения учиться, т.е.  формированию необходимых компетенций (УУД). </vt:lpstr>
      <vt:lpstr>Усвоение учебного материала по окружающему миру находится в существенной зависимости от применения в процессе обучения технических средств. При помощи ИКТ можно проводить настоящие виртуальные путешествия на уроках окружающего мира. Очень эффективными могут быть любые интерактивные задания, созданные учителем, электронные учебники.</vt:lpstr>
      <vt:lpstr>Слайд 5</vt:lpstr>
      <vt:lpstr>Слайд 6</vt:lpstr>
      <vt:lpstr> Виды интерактивных заданий в электронном учебнике </vt:lpstr>
      <vt:lpstr> Результаты анкетирования учащихся  «Диагностика мотивации учения и уровня познавательной активности»  </vt:lpstr>
      <vt:lpstr>  Адреса Интернет-ресурсов:  https://sites.google.com/site/gulyaganova/home   Инструкция по применению программы Hot Potatoes:  http://hotpot-anna.narod.ru ( вкладка «уроки», «примеры тестов»)   сайт «Солнышко»:          www.solnet.ee   единая коллекция цифровых образовательных ресурсов: http://school-collection.edu.ru           </vt:lpstr>
      <vt:lpstr>Спасибо за внимание!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окружающего мира с помощью современных цифровых инструментов и коммуникационных сред</dc:title>
  <cp:lastModifiedBy>User</cp:lastModifiedBy>
  <cp:revision>28</cp:revision>
  <dcterms:modified xsi:type="dcterms:W3CDTF">2014-03-12T15:10:23Z</dcterms:modified>
</cp:coreProperties>
</file>