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160000" cy="8877300"/>
  <p:notesSz cx="6858000" cy="9144000"/>
  <p:embeddedFontLst>
    <p:embeddedFont>
      <p:font typeface="Calibri" pitchFamily="34" charset="0"/>
      <p:regular r:id="rId14"/>
      <p:bold r:id="rId15"/>
      <p:italic r:id="rId16"/>
      <p:boldItalic r:id="rId17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692" y="-108"/>
      </p:cViewPr>
      <p:guideLst>
        <p:guide orient="horz" pos="2796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2757719"/>
            <a:ext cx="8636000" cy="190286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030470"/>
            <a:ext cx="7112000" cy="226864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1036-5DCD-4108-9CEC-D2BA095DA83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6C3A-68D0-442A-A719-66D0808F2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1036-5DCD-4108-9CEC-D2BA095DA83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6C3A-68D0-442A-A719-66D0808F2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66000" y="355506"/>
            <a:ext cx="2286000" cy="757447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8001" y="355506"/>
            <a:ext cx="6688667" cy="757447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1036-5DCD-4108-9CEC-D2BA095DA83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6C3A-68D0-442A-A719-66D0808F2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1036-5DCD-4108-9CEC-D2BA095DA83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6C3A-68D0-442A-A719-66D0808F2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570" y="5704489"/>
            <a:ext cx="8636000" cy="17631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2570" y="3762579"/>
            <a:ext cx="8636000" cy="194190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1036-5DCD-4108-9CEC-D2BA095DA83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6C3A-68D0-442A-A719-66D0808F2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8000" y="2071372"/>
            <a:ext cx="4487333" cy="58586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64667" y="2071372"/>
            <a:ext cx="4487333" cy="58586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1036-5DCD-4108-9CEC-D2BA095DA83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6C3A-68D0-442A-A719-66D0808F2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1987119"/>
            <a:ext cx="4489098" cy="828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8000" y="2815255"/>
            <a:ext cx="4489098" cy="51147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61141" y="1987119"/>
            <a:ext cx="4490861" cy="828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61141" y="2815255"/>
            <a:ext cx="4490861" cy="51147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1036-5DCD-4108-9CEC-D2BA095DA83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6C3A-68D0-442A-A719-66D0808F2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1036-5DCD-4108-9CEC-D2BA095DA83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6C3A-68D0-442A-A719-66D0808F2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1036-5DCD-4108-9CEC-D2BA095DA83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6C3A-68D0-442A-A719-66D0808F2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353448"/>
            <a:ext cx="3342570" cy="15042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72278" y="353450"/>
            <a:ext cx="5679722" cy="75765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1" y="1857659"/>
            <a:ext cx="3342570" cy="60723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1036-5DCD-4108-9CEC-D2BA095DA83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6C3A-68D0-442A-A719-66D0808F2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431" y="6214110"/>
            <a:ext cx="6096000" cy="73361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91431" y="793203"/>
            <a:ext cx="6096000" cy="53263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1431" y="6947721"/>
            <a:ext cx="6096000" cy="10418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1036-5DCD-4108-9CEC-D2BA095DA83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6C3A-68D0-442A-A719-66D0808F2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355504"/>
            <a:ext cx="9144000" cy="1479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2071372"/>
            <a:ext cx="9144000" cy="5858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8001" y="8227944"/>
            <a:ext cx="2370667" cy="472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01036-5DCD-4108-9CEC-D2BA095DA83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71335" y="8227944"/>
            <a:ext cx="3217333" cy="472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81334" y="8227944"/>
            <a:ext cx="2370667" cy="472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16C3A-68D0-442A-A719-66D0808F2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D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800" y="1168400"/>
            <a:ext cx="45974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5400" b="1" i="1" dirty="0" smtClean="0">
                <a:solidFill>
                  <a:srgbClr val="8B0000"/>
                </a:solidFill>
                <a:latin typeface="Arial - 48"/>
              </a:rPr>
              <a:t>Девиз</a:t>
            </a:r>
            <a:r>
              <a:rPr lang="ru-RU" sz="5400" b="1" i="1" dirty="0" smtClean="0">
                <a:solidFill>
                  <a:srgbClr val="8B0000"/>
                </a:solidFill>
                <a:latin typeface="Baskerville Old Face - 48"/>
              </a:rPr>
              <a:t> </a:t>
            </a:r>
            <a:r>
              <a:rPr lang="ru-RU" sz="5400" b="1" i="1" dirty="0" smtClean="0">
                <a:solidFill>
                  <a:srgbClr val="8B0000"/>
                </a:solidFill>
                <a:latin typeface="Arial - 48"/>
              </a:rPr>
              <a:t>урока</a:t>
            </a:r>
            <a:r>
              <a:rPr lang="ru-RU" sz="5400" b="1" i="1" dirty="0" smtClean="0">
                <a:solidFill>
                  <a:srgbClr val="8B0000"/>
                </a:solidFill>
                <a:latin typeface="Baskerville Old Face - 48"/>
              </a:rPr>
              <a:t>:</a:t>
            </a:r>
            <a:endParaRPr lang="ru-RU" sz="5400" b="1" i="1" dirty="0">
              <a:solidFill>
                <a:srgbClr val="8B0000"/>
              </a:solidFill>
              <a:latin typeface="Baskerville Old Face - 4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" y="3530600"/>
            <a:ext cx="9421812" cy="175432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5400" dirty="0" smtClean="0">
                <a:solidFill>
                  <a:srgbClr val="8B0000"/>
                </a:solidFill>
                <a:latin typeface="Arial - 72"/>
              </a:rPr>
              <a:t>На добрый путь всегда готовым будь.</a:t>
            </a:r>
            <a:endParaRPr lang="ru-RU" sz="5400" dirty="0">
              <a:solidFill>
                <a:srgbClr val="8B0000"/>
              </a:solidFill>
              <a:latin typeface="Arial - 72"/>
            </a:endParaRPr>
          </a:p>
        </p:txBody>
      </p:sp>
      <p:pic>
        <p:nvPicPr>
          <p:cNvPr id="4" name="Рисунок 3" descr="images (3)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0050" y="254000"/>
            <a:ext cx="4109339" cy="276047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CD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1300" y="965200"/>
            <a:ext cx="54102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4000" dirty="0" smtClean="0">
                <a:solidFill>
                  <a:srgbClr val="000000"/>
                </a:solidFill>
                <a:latin typeface="Constantia - 48"/>
              </a:rPr>
              <a:t>пишется слитно.</a:t>
            </a:r>
            <a:endParaRPr lang="ru-RU" sz="4000" dirty="0">
              <a:solidFill>
                <a:srgbClr val="000000"/>
              </a:solidFill>
              <a:latin typeface="Constantia - 4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222500"/>
            <a:ext cx="81026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4000" dirty="0" smtClean="0">
                <a:solidFill>
                  <a:srgbClr val="000000"/>
                </a:solidFill>
                <a:latin typeface="Constantia - 48"/>
              </a:rPr>
              <a:t>Б) Частица </a:t>
            </a:r>
            <a:r>
              <a:rPr lang="ru-RU" sz="4000" u="sng" dirty="0" smtClean="0">
                <a:solidFill>
                  <a:srgbClr val="000000"/>
                </a:solidFill>
                <a:latin typeface="Constantia - 48"/>
              </a:rPr>
              <a:t>не</a:t>
            </a:r>
            <a:r>
              <a:rPr lang="ru-RU" sz="4000" dirty="0" smtClean="0">
                <a:solidFill>
                  <a:srgbClr val="000000"/>
                </a:solidFill>
                <a:latin typeface="Constantia - 48"/>
              </a:rPr>
              <a:t> с глаголами</a:t>
            </a:r>
            <a:endParaRPr lang="ru-RU" sz="4000" dirty="0">
              <a:solidFill>
                <a:srgbClr val="000000"/>
              </a:solidFill>
              <a:latin typeface="Constantia - 4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6500" y="2908300"/>
            <a:ext cx="57658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4000" dirty="0" smtClean="0">
                <a:solidFill>
                  <a:srgbClr val="000000"/>
                </a:solidFill>
                <a:latin typeface="Constantia - 48"/>
              </a:rPr>
              <a:t>не употребляется.</a:t>
            </a:r>
            <a:endParaRPr lang="ru-RU" sz="4000" dirty="0">
              <a:solidFill>
                <a:srgbClr val="000000"/>
              </a:solidFill>
              <a:latin typeface="Constantia - 4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" y="292100"/>
            <a:ext cx="81026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4000" dirty="0" smtClean="0">
                <a:solidFill>
                  <a:srgbClr val="000000"/>
                </a:solidFill>
                <a:latin typeface="Constantia - 48"/>
              </a:rPr>
              <a:t>А) Частица </a:t>
            </a:r>
            <a:r>
              <a:rPr lang="ru-RU" sz="4000" u="sng" dirty="0" smtClean="0">
                <a:solidFill>
                  <a:srgbClr val="000000"/>
                </a:solidFill>
                <a:latin typeface="Constantia - 48"/>
              </a:rPr>
              <a:t>не</a:t>
            </a:r>
            <a:r>
              <a:rPr lang="ru-RU" sz="4000" dirty="0" smtClean="0">
                <a:solidFill>
                  <a:srgbClr val="000000"/>
                </a:solidFill>
                <a:latin typeface="Constantia - 48"/>
              </a:rPr>
              <a:t> с глаголами</a:t>
            </a:r>
            <a:endParaRPr lang="ru-RU" sz="4000" dirty="0">
              <a:solidFill>
                <a:srgbClr val="000000"/>
              </a:solidFill>
              <a:latin typeface="Constantia - 4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8300" y="4381500"/>
            <a:ext cx="81026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4000" dirty="0" smtClean="0">
                <a:solidFill>
                  <a:srgbClr val="000000"/>
                </a:solidFill>
                <a:latin typeface="Constantia - 48"/>
              </a:rPr>
              <a:t>В</a:t>
            </a:r>
            <a:r>
              <a:rPr lang="ru-RU" sz="4000" smtClean="0">
                <a:solidFill>
                  <a:srgbClr val="000000"/>
                </a:solidFill>
                <a:latin typeface="Constantia - 48"/>
              </a:rPr>
              <a:t>) Частица </a:t>
            </a:r>
            <a:r>
              <a:rPr lang="ru-RU" sz="4000" u="sng" dirty="0" smtClean="0">
                <a:solidFill>
                  <a:srgbClr val="000000"/>
                </a:solidFill>
                <a:latin typeface="Constantia - 48"/>
              </a:rPr>
              <a:t>не</a:t>
            </a:r>
            <a:r>
              <a:rPr lang="ru-RU" sz="4000" dirty="0" smtClean="0">
                <a:solidFill>
                  <a:srgbClr val="000000"/>
                </a:solidFill>
                <a:latin typeface="Constantia - 48"/>
              </a:rPr>
              <a:t> с глаголами</a:t>
            </a:r>
            <a:endParaRPr lang="ru-RU" sz="4000" dirty="0">
              <a:solidFill>
                <a:srgbClr val="000000"/>
              </a:solidFill>
              <a:latin typeface="Constantia - 4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5067300"/>
            <a:ext cx="62992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4000" dirty="0" smtClean="0">
                <a:solidFill>
                  <a:srgbClr val="000000"/>
                </a:solidFill>
                <a:latin typeface="Constantia - 48"/>
              </a:rPr>
              <a:t>пишется раздельно.</a:t>
            </a:r>
            <a:endParaRPr lang="ru-RU" sz="4000" dirty="0">
              <a:solidFill>
                <a:srgbClr val="000000"/>
              </a:solidFill>
              <a:latin typeface="Constantia - 4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D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8400" y="139700"/>
            <a:ext cx="77724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5400" smtClean="0">
                <a:solidFill>
                  <a:srgbClr val="FF0000"/>
                </a:solidFill>
                <a:latin typeface="Comic Sans MS - 72"/>
              </a:rPr>
              <a:t>ПРОВЕРЬ СЕБЯ</a:t>
            </a:r>
            <a:endParaRPr lang="ru-RU" sz="5400">
              <a:solidFill>
                <a:srgbClr val="FF0000"/>
              </a:solidFill>
              <a:latin typeface="Comic Sans MS - 7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9400" y="2362200"/>
            <a:ext cx="15748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5400" smtClean="0">
                <a:solidFill>
                  <a:srgbClr val="005500"/>
                </a:solidFill>
                <a:latin typeface="Constantia - 72"/>
              </a:rPr>
              <a:t>Б</a:t>
            </a:r>
            <a:endParaRPr lang="ru-RU" sz="5400">
              <a:solidFill>
                <a:srgbClr val="005500"/>
              </a:solidFill>
              <a:latin typeface="Constantia - 7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62100" y="2311400"/>
            <a:ext cx="17018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5400" smtClean="0">
                <a:solidFill>
                  <a:srgbClr val="005500"/>
                </a:solidFill>
                <a:latin typeface="Constantia - 72"/>
              </a:rPr>
              <a:t>А</a:t>
            </a:r>
            <a:endParaRPr lang="ru-RU" sz="5400">
              <a:solidFill>
                <a:srgbClr val="005500"/>
              </a:solidFill>
              <a:latin typeface="Constantia - 7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33700" y="2324100"/>
            <a:ext cx="16002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5400" smtClean="0">
                <a:solidFill>
                  <a:srgbClr val="005500"/>
                </a:solidFill>
                <a:latin typeface="Constantia - 72"/>
              </a:rPr>
              <a:t>Б</a:t>
            </a:r>
            <a:endParaRPr lang="ru-RU" sz="5400">
              <a:solidFill>
                <a:srgbClr val="005500"/>
              </a:solidFill>
              <a:latin typeface="Constantia - 7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2336800"/>
            <a:ext cx="1625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5400" smtClean="0">
                <a:solidFill>
                  <a:srgbClr val="005500"/>
                </a:solidFill>
                <a:latin typeface="Constantia - 72"/>
              </a:rPr>
              <a:t>В</a:t>
            </a:r>
            <a:endParaRPr lang="ru-RU" sz="5400">
              <a:solidFill>
                <a:srgbClr val="005500"/>
              </a:solidFill>
              <a:latin typeface="Constantia - 72"/>
            </a:endParaRPr>
          </a:p>
        </p:txBody>
      </p:sp>
      <p:pic>
        <p:nvPicPr>
          <p:cNvPr id="7" name="Рисунок 6" descr="images (6)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65800" y="4241800"/>
            <a:ext cx="4189094" cy="27898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D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300" y="609600"/>
            <a:ext cx="5943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5400" smtClean="0">
                <a:solidFill>
                  <a:srgbClr val="000000"/>
                </a:solidFill>
                <a:latin typeface="Constantia - 72"/>
              </a:rPr>
              <a:t>Итог урока.</a:t>
            </a:r>
            <a:endParaRPr lang="ru-RU" sz="5400">
              <a:solidFill>
                <a:srgbClr val="000000"/>
              </a:solidFill>
              <a:latin typeface="Constantia - 7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0700" y="2895600"/>
            <a:ext cx="61722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0000FF"/>
                </a:solidFill>
                <a:latin typeface="Constantia - 48"/>
              </a:rPr>
              <a:t>Домашнее задание.</a:t>
            </a:r>
            <a:endParaRPr lang="ru-RU" sz="3600">
              <a:solidFill>
                <a:srgbClr val="0000FF"/>
              </a:solidFill>
              <a:latin typeface="Constantia - 4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300" y="4089400"/>
            <a:ext cx="88138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0000FF"/>
                </a:solidFill>
                <a:latin typeface="Comic Sans MS - 48"/>
              </a:rPr>
              <a:t>упр. </a:t>
            </a:r>
            <a:r>
              <a:rPr lang="ru-RU" sz="3600" smtClean="0">
                <a:solidFill>
                  <a:srgbClr val="0000FF"/>
                </a:solidFill>
                <a:latin typeface="Segoe UI Symbol - 48"/>
              </a:rPr>
              <a:t>№</a:t>
            </a:r>
            <a:r>
              <a:rPr lang="ru-RU" sz="3600" smtClean="0">
                <a:solidFill>
                  <a:srgbClr val="0000FF"/>
                </a:solidFill>
                <a:latin typeface="Comic Sans MS - 48"/>
              </a:rPr>
              <a:t> 374, с. 122-правило</a:t>
            </a:r>
            <a:endParaRPr lang="ru-RU" sz="3600">
              <a:solidFill>
                <a:srgbClr val="0000FF"/>
              </a:solidFill>
              <a:latin typeface="Comic Sans MS - 4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D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8500" y="317500"/>
            <a:ext cx="87122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5400" smtClean="0">
                <a:solidFill>
                  <a:srgbClr val="0000FF"/>
                </a:solidFill>
                <a:latin typeface="Comic Sans MS - 72"/>
              </a:rPr>
              <a:t>Словарная работа</a:t>
            </a:r>
            <a:endParaRPr lang="ru-RU" sz="5400">
              <a:solidFill>
                <a:srgbClr val="0000FF"/>
              </a:solidFill>
              <a:latin typeface="Comic Sans MS - 72"/>
            </a:endParaRPr>
          </a:p>
        </p:txBody>
      </p:sp>
      <p:pic>
        <p:nvPicPr>
          <p:cNvPr id="3" name="Рисунок 2" descr="images (15)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2900" y="2203450"/>
            <a:ext cx="4194302" cy="367880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2400" y="1841500"/>
            <a:ext cx="3073400" cy="7694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4400" dirty="0" smtClean="0">
                <a:solidFill>
                  <a:srgbClr val="000000"/>
                </a:solidFill>
                <a:latin typeface="Constantia - 48"/>
              </a:rPr>
              <a:t>к</a:t>
            </a:r>
            <a:r>
              <a:rPr lang="ru-RU" sz="4400" dirty="0" smtClean="0">
                <a:solidFill>
                  <a:srgbClr val="005500"/>
                </a:solidFill>
                <a:latin typeface="Constantia - 48"/>
              </a:rPr>
              <a:t>о</a:t>
            </a:r>
            <a:r>
              <a:rPr lang="ru-RU" sz="4400" dirty="0" smtClean="0">
                <a:solidFill>
                  <a:srgbClr val="000000"/>
                </a:solidFill>
                <a:latin typeface="Constantia - 48"/>
              </a:rPr>
              <a:t>рзина</a:t>
            </a:r>
            <a:endParaRPr lang="ru-RU" sz="4400" dirty="0">
              <a:solidFill>
                <a:srgbClr val="000000"/>
              </a:solidFill>
              <a:latin typeface="Constantia - 4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02100" y="3086100"/>
            <a:ext cx="2921000" cy="7694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4400" dirty="0" smtClean="0">
                <a:solidFill>
                  <a:srgbClr val="000000"/>
                </a:solidFill>
                <a:latin typeface="Constantia - 48"/>
              </a:rPr>
              <a:t>г</a:t>
            </a:r>
            <a:r>
              <a:rPr lang="ru-RU" sz="4400" dirty="0" smtClean="0">
                <a:solidFill>
                  <a:srgbClr val="005500"/>
                </a:solidFill>
                <a:latin typeface="Constantia - 48"/>
              </a:rPr>
              <a:t>а</a:t>
            </a:r>
            <a:r>
              <a:rPr lang="ru-RU" sz="4400" dirty="0" smtClean="0">
                <a:solidFill>
                  <a:srgbClr val="000000"/>
                </a:solidFill>
                <a:latin typeface="Constantia - 48"/>
              </a:rPr>
              <a:t>л</a:t>
            </a:r>
            <a:r>
              <a:rPr lang="ru-RU" sz="4400" dirty="0" smtClean="0">
                <a:solidFill>
                  <a:srgbClr val="005500"/>
                </a:solidFill>
                <a:latin typeface="Constantia - 48"/>
              </a:rPr>
              <a:t>е</a:t>
            </a:r>
            <a:r>
              <a:rPr lang="ru-RU" sz="4400" dirty="0" smtClean="0">
                <a:solidFill>
                  <a:srgbClr val="000000"/>
                </a:solidFill>
                <a:latin typeface="Constantia - 48"/>
              </a:rPr>
              <a:t>рея</a:t>
            </a:r>
            <a:endParaRPr lang="ru-RU" sz="4400" dirty="0">
              <a:solidFill>
                <a:srgbClr val="000000"/>
              </a:solidFill>
              <a:latin typeface="Constantia - 4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5600" y="3142507"/>
            <a:ext cx="3860800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4400" dirty="0" smtClean="0">
                <a:solidFill>
                  <a:srgbClr val="000000"/>
                </a:solidFill>
                <a:latin typeface="Constantia - 48"/>
              </a:rPr>
              <a:t>к</a:t>
            </a:r>
            <a:r>
              <a:rPr lang="ru-RU" sz="4400" dirty="0" smtClean="0">
                <a:solidFill>
                  <a:srgbClr val="005500"/>
                </a:solidFill>
                <a:latin typeface="Constantia - 48"/>
              </a:rPr>
              <a:t>о</a:t>
            </a:r>
            <a:r>
              <a:rPr lang="ru-RU" sz="4400" dirty="0" smtClean="0">
                <a:solidFill>
                  <a:srgbClr val="000000"/>
                </a:solidFill>
                <a:latin typeface="Constantia - 48"/>
              </a:rPr>
              <a:t>мп</a:t>
            </a:r>
            <a:r>
              <a:rPr lang="ru-RU" sz="4400" dirty="0" smtClean="0">
                <a:solidFill>
                  <a:srgbClr val="005500"/>
                </a:solidFill>
                <a:latin typeface="Constantia - 48"/>
              </a:rPr>
              <a:t>ь</a:t>
            </a:r>
            <a:r>
              <a:rPr lang="ru-RU" sz="4400" dirty="0" smtClean="0">
                <a:solidFill>
                  <a:srgbClr val="000000"/>
                </a:solidFill>
                <a:latin typeface="Constantia - 48"/>
              </a:rPr>
              <a:t>ютер</a:t>
            </a:r>
            <a:endParaRPr lang="ru-RU" sz="4400" dirty="0">
              <a:solidFill>
                <a:srgbClr val="000000"/>
              </a:solidFill>
              <a:latin typeface="Constantia - 4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3073400"/>
            <a:ext cx="3505200" cy="7694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4400" dirty="0" smtClean="0">
                <a:solidFill>
                  <a:srgbClr val="000000"/>
                </a:solidFill>
                <a:latin typeface="Constantia - 48"/>
              </a:rPr>
              <a:t>иску</a:t>
            </a:r>
            <a:r>
              <a:rPr lang="ru-RU" sz="4400" dirty="0" smtClean="0">
                <a:solidFill>
                  <a:srgbClr val="005500"/>
                </a:solidFill>
                <a:latin typeface="Constantia - 48"/>
              </a:rPr>
              <a:t>сс</a:t>
            </a:r>
            <a:r>
              <a:rPr lang="ru-RU" sz="4400" dirty="0" smtClean="0">
                <a:solidFill>
                  <a:srgbClr val="000000"/>
                </a:solidFill>
                <a:latin typeface="Constantia - 48"/>
              </a:rPr>
              <a:t>тво</a:t>
            </a:r>
            <a:endParaRPr lang="ru-RU" sz="4400" dirty="0">
              <a:solidFill>
                <a:srgbClr val="000000"/>
              </a:solidFill>
              <a:latin typeface="Constantia - 4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66000" y="1879600"/>
            <a:ext cx="2311400" cy="7694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4400" dirty="0" smtClean="0">
                <a:solidFill>
                  <a:srgbClr val="000000"/>
                </a:solidFill>
                <a:latin typeface="Constantia - 48"/>
              </a:rPr>
              <a:t>к</a:t>
            </a:r>
            <a:r>
              <a:rPr lang="ru-RU" sz="4400" dirty="0" smtClean="0">
                <a:solidFill>
                  <a:srgbClr val="005500"/>
                </a:solidFill>
                <a:latin typeface="Constantia - 48"/>
              </a:rPr>
              <a:t>а</a:t>
            </a:r>
            <a:r>
              <a:rPr lang="ru-RU" sz="4400" dirty="0" smtClean="0">
                <a:solidFill>
                  <a:srgbClr val="000000"/>
                </a:solidFill>
                <a:latin typeface="Constantia - 48"/>
              </a:rPr>
              <a:t>као</a:t>
            </a:r>
            <a:endParaRPr lang="ru-RU" sz="4400" dirty="0">
              <a:solidFill>
                <a:srgbClr val="000000"/>
              </a:solidFill>
              <a:latin typeface="Constantia - 4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5600" y="1892300"/>
            <a:ext cx="3581400" cy="7694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4400" dirty="0" smtClean="0">
                <a:solidFill>
                  <a:srgbClr val="000000"/>
                </a:solidFill>
                <a:latin typeface="Corbel - 48"/>
              </a:rPr>
              <a:t>к</a:t>
            </a:r>
            <a:r>
              <a:rPr lang="ru-RU" sz="4400" dirty="0" smtClean="0">
                <a:solidFill>
                  <a:srgbClr val="005500"/>
                </a:solidFill>
                <a:latin typeface="Corbel - 48"/>
              </a:rPr>
              <a:t>а</a:t>
            </a:r>
            <a:r>
              <a:rPr lang="ru-RU" sz="4400" dirty="0" smtClean="0">
                <a:solidFill>
                  <a:srgbClr val="000000"/>
                </a:solidFill>
                <a:latin typeface="Corbel - 48"/>
              </a:rPr>
              <a:t>л</a:t>
            </a:r>
            <a:r>
              <a:rPr lang="ru-RU" sz="4400" dirty="0" smtClean="0">
                <a:solidFill>
                  <a:srgbClr val="005500"/>
                </a:solidFill>
                <a:latin typeface="Corbel - 48"/>
              </a:rPr>
              <a:t>е</a:t>
            </a:r>
            <a:r>
              <a:rPr lang="ru-RU" sz="4400" dirty="0" smtClean="0">
                <a:solidFill>
                  <a:srgbClr val="000000"/>
                </a:solidFill>
                <a:latin typeface="Corbel - 48"/>
              </a:rPr>
              <a:t>ндарь</a:t>
            </a:r>
            <a:endParaRPr lang="ru-RU" sz="4400" dirty="0">
              <a:solidFill>
                <a:srgbClr val="000000"/>
              </a:solidFill>
              <a:latin typeface="Corbel - 4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22500" y="355600"/>
            <a:ext cx="5953844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Comic Sans MS - 48"/>
              </a:rPr>
              <a:t>Проверь </a:t>
            </a:r>
            <a:r>
              <a:rPr lang="ru-RU" sz="4400" dirty="0" smtClean="0">
                <a:solidFill>
                  <a:srgbClr val="FF0000"/>
                </a:solidFill>
                <a:latin typeface="Comic Sans MS - 48"/>
              </a:rPr>
              <a:t>себя</a:t>
            </a:r>
            <a:r>
              <a:rPr lang="ru-RU" sz="3600" dirty="0" smtClean="0">
                <a:solidFill>
                  <a:srgbClr val="FF0000"/>
                </a:solidFill>
                <a:latin typeface="Comic Sans MS - 48"/>
              </a:rPr>
              <a:t>.</a:t>
            </a:r>
            <a:endParaRPr lang="ru-RU" sz="3600" dirty="0">
              <a:solidFill>
                <a:srgbClr val="FF0000"/>
              </a:solidFill>
              <a:latin typeface="Comic Sans MS - 4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685800"/>
            <a:ext cx="2895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5400" smtClean="0">
                <a:solidFill>
                  <a:srgbClr val="0000FF"/>
                </a:solidFill>
                <a:latin typeface="Comic Sans MS - 72"/>
              </a:rPr>
              <a:t>М. р</a:t>
            </a:r>
            <a:endParaRPr lang="ru-RU" sz="5400">
              <a:solidFill>
                <a:srgbClr val="0000FF"/>
              </a:solidFill>
              <a:latin typeface="Comic Sans MS - 7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8400" y="673100"/>
            <a:ext cx="28448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5400" smtClean="0">
                <a:solidFill>
                  <a:srgbClr val="0000FF"/>
                </a:solidFill>
                <a:latin typeface="Comic Sans MS - 72"/>
              </a:rPr>
              <a:t>Ж. р</a:t>
            </a:r>
            <a:endParaRPr lang="ru-RU" sz="5400">
              <a:solidFill>
                <a:srgbClr val="0000FF"/>
              </a:solidFill>
              <a:latin typeface="Comic Sans MS - 7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18400" y="660400"/>
            <a:ext cx="30734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5400" smtClean="0">
                <a:solidFill>
                  <a:srgbClr val="0000FF"/>
                </a:solidFill>
                <a:latin typeface="Comic Sans MS - 72"/>
              </a:rPr>
              <a:t>Ср. р</a:t>
            </a:r>
            <a:endParaRPr lang="ru-RU" sz="5400">
              <a:solidFill>
                <a:srgbClr val="0000FF"/>
              </a:solidFill>
              <a:latin typeface="Comic Sans MS - 7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4851400"/>
            <a:ext cx="35814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000000"/>
                </a:solidFill>
                <a:latin typeface="Corbel - 48"/>
              </a:rPr>
              <a:t>к</a:t>
            </a:r>
            <a:r>
              <a:rPr lang="ru-RU" sz="3600" smtClean="0">
                <a:solidFill>
                  <a:srgbClr val="005500"/>
                </a:solidFill>
                <a:latin typeface="Corbel - 48"/>
              </a:rPr>
              <a:t>а</a:t>
            </a:r>
            <a:r>
              <a:rPr lang="ru-RU" sz="3600" smtClean="0">
                <a:solidFill>
                  <a:srgbClr val="000000"/>
                </a:solidFill>
                <a:latin typeface="Corbel - 48"/>
              </a:rPr>
              <a:t>л</a:t>
            </a:r>
            <a:r>
              <a:rPr lang="ru-RU" sz="3600" smtClean="0">
                <a:solidFill>
                  <a:srgbClr val="005500"/>
                </a:solidFill>
                <a:latin typeface="Corbel - 48"/>
              </a:rPr>
              <a:t>е</a:t>
            </a:r>
            <a:r>
              <a:rPr lang="ru-RU" sz="3600" smtClean="0">
                <a:solidFill>
                  <a:srgbClr val="000000"/>
                </a:solidFill>
                <a:latin typeface="Corbel - 48"/>
              </a:rPr>
              <a:t>ндарь</a:t>
            </a:r>
            <a:endParaRPr lang="ru-RU" sz="3600">
              <a:solidFill>
                <a:srgbClr val="000000"/>
              </a:solidFill>
              <a:latin typeface="Corbel - 4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3300" y="3733800"/>
            <a:ext cx="38608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dirty="0" smtClean="0">
                <a:solidFill>
                  <a:srgbClr val="000000"/>
                </a:solidFill>
                <a:latin typeface="Constantia - 48"/>
              </a:rPr>
              <a:t>к</a:t>
            </a:r>
            <a:r>
              <a:rPr lang="ru-RU" sz="3600" dirty="0" smtClean="0">
                <a:solidFill>
                  <a:srgbClr val="005500"/>
                </a:solidFill>
                <a:latin typeface="Constantia - 48"/>
              </a:rPr>
              <a:t>о</a:t>
            </a:r>
            <a:r>
              <a:rPr lang="ru-RU" sz="3600" dirty="0" smtClean="0">
                <a:solidFill>
                  <a:srgbClr val="000000"/>
                </a:solidFill>
                <a:latin typeface="Constantia - 48"/>
              </a:rPr>
              <a:t>мп</a:t>
            </a:r>
            <a:r>
              <a:rPr lang="ru-RU" sz="3600" dirty="0" smtClean="0">
                <a:solidFill>
                  <a:srgbClr val="005500"/>
                </a:solidFill>
                <a:latin typeface="Constantia - 48"/>
              </a:rPr>
              <a:t>ь</a:t>
            </a:r>
            <a:r>
              <a:rPr lang="ru-RU" sz="3600" dirty="0" smtClean="0">
                <a:solidFill>
                  <a:srgbClr val="000000"/>
                </a:solidFill>
                <a:latin typeface="Constantia - 48"/>
              </a:rPr>
              <a:t>ютер</a:t>
            </a:r>
            <a:endParaRPr lang="ru-RU" sz="3600" dirty="0">
              <a:solidFill>
                <a:srgbClr val="000000"/>
              </a:solidFill>
              <a:latin typeface="Constantia - 4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3606800"/>
            <a:ext cx="30734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000000"/>
                </a:solidFill>
                <a:latin typeface="Constantia - 48"/>
              </a:rPr>
              <a:t>к</a:t>
            </a:r>
            <a:r>
              <a:rPr lang="ru-RU" sz="3600" smtClean="0">
                <a:solidFill>
                  <a:srgbClr val="005500"/>
                </a:solidFill>
                <a:latin typeface="Constantia - 48"/>
              </a:rPr>
              <a:t>о</a:t>
            </a:r>
            <a:r>
              <a:rPr lang="ru-RU" sz="3600" smtClean="0">
                <a:solidFill>
                  <a:srgbClr val="000000"/>
                </a:solidFill>
                <a:latin typeface="Constantia - 48"/>
              </a:rPr>
              <a:t>рзина</a:t>
            </a:r>
            <a:endParaRPr lang="ru-RU" sz="3600">
              <a:solidFill>
                <a:srgbClr val="000000"/>
              </a:solidFill>
              <a:latin typeface="Constantia - 4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5600" y="4546600"/>
            <a:ext cx="2921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000000"/>
                </a:solidFill>
                <a:latin typeface="Constantia - 48"/>
              </a:rPr>
              <a:t>г</a:t>
            </a:r>
            <a:r>
              <a:rPr lang="ru-RU" sz="3600" smtClean="0">
                <a:solidFill>
                  <a:srgbClr val="005500"/>
                </a:solidFill>
                <a:latin typeface="Constantia - 48"/>
              </a:rPr>
              <a:t>а</a:t>
            </a:r>
            <a:r>
              <a:rPr lang="ru-RU" sz="3600" smtClean="0">
                <a:solidFill>
                  <a:srgbClr val="000000"/>
                </a:solidFill>
                <a:latin typeface="Constantia - 48"/>
              </a:rPr>
              <a:t>л</a:t>
            </a:r>
            <a:r>
              <a:rPr lang="ru-RU" sz="3600" smtClean="0">
                <a:solidFill>
                  <a:srgbClr val="005500"/>
                </a:solidFill>
                <a:latin typeface="Constantia - 48"/>
              </a:rPr>
              <a:t>е</a:t>
            </a:r>
            <a:r>
              <a:rPr lang="ru-RU" sz="3600" smtClean="0">
                <a:solidFill>
                  <a:srgbClr val="000000"/>
                </a:solidFill>
                <a:latin typeface="Constantia - 48"/>
              </a:rPr>
              <a:t>рея</a:t>
            </a:r>
            <a:endParaRPr lang="ru-RU" sz="3600">
              <a:solidFill>
                <a:srgbClr val="000000"/>
              </a:solidFill>
              <a:latin typeface="Constantia - 4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30700" y="4381500"/>
            <a:ext cx="23114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000000"/>
                </a:solidFill>
                <a:latin typeface="Constantia - 48"/>
              </a:rPr>
              <a:t>к</a:t>
            </a:r>
            <a:r>
              <a:rPr lang="ru-RU" sz="3600" smtClean="0">
                <a:solidFill>
                  <a:srgbClr val="005500"/>
                </a:solidFill>
                <a:latin typeface="Constantia - 48"/>
              </a:rPr>
              <a:t>а</a:t>
            </a:r>
            <a:r>
              <a:rPr lang="ru-RU" sz="3600" smtClean="0">
                <a:solidFill>
                  <a:srgbClr val="000000"/>
                </a:solidFill>
                <a:latin typeface="Constantia - 48"/>
              </a:rPr>
              <a:t>као</a:t>
            </a:r>
            <a:endParaRPr lang="ru-RU" sz="3600">
              <a:solidFill>
                <a:srgbClr val="000000"/>
              </a:solidFill>
              <a:latin typeface="Constantia - 4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21100" y="2425700"/>
            <a:ext cx="35052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dirty="0" smtClean="0">
                <a:solidFill>
                  <a:srgbClr val="000000"/>
                </a:solidFill>
                <a:latin typeface="Constantia - 48"/>
              </a:rPr>
              <a:t>иску</a:t>
            </a:r>
            <a:r>
              <a:rPr lang="ru-RU" sz="3600" dirty="0" smtClean="0">
                <a:solidFill>
                  <a:srgbClr val="005500"/>
                </a:solidFill>
                <a:latin typeface="Constantia - 48"/>
              </a:rPr>
              <a:t>сс</a:t>
            </a:r>
            <a:r>
              <a:rPr lang="ru-RU" sz="3600" dirty="0" smtClean="0">
                <a:solidFill>
                  <a:srgbClr val="000000"/>
                </a:solidFill>
                <a:latin typeface="Constantia - 48"/>
              </a:rPr>
              <a:t>тво</a:t>
            </a:r>
            <a:endParaRPr lang="ru-RU" sz="3600" dirty="0">
              <a:solidFill>
                <a:srgbClr val="000000"/>
              </a:solidFill>
              <a:latin typeface="Constantia - 4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D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7600" y="622300"/>
            <a:ext cx="4775200" cy="8309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4800" dirty="0" smtClean="0">
                <a:solidFill>
                  <a:srgbClr val="00005E"/>
                </a:solidFill>
                <a:latin typeface="Constantia - 48"/>
              </a:rPr>
              <a:t>ТЕМА УРОКА:</a:t>
            </a:r>
            <a:endParaRPr lang="ru-RU" sz="4800" dirty="0">
              <a:solidFill>
                <a:srgbClr val="00005E"/>
              </a:solidFill>
              <a:latin typeface="Constantia - 4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000" y="1866900"/>
            <a:ext cx="10287000" cy="8309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4800" dirty="0" smtClean="0">
                <a:solidFill>
                  <a:srgbClr val="0000FF"/>
                </a:solidFill>
                <a:latin typeface="Comic Sans MS - 48"/>
              </a:rPr>
              <a:t>Неопределённая форма глагола</a:t>
            </a:r>
            <a:r>
              <a:rPr lang="ru-RU" sz="3600" dirty="0" smtClean="0">
                <a:solidFill>
                  <a:srgbClr val="0000FF"/>
                </a:solidFill>
                <a:latin typeface="Comic Sans MS - 48"/>
              </a:rPr>
              <a:t>.</a:t>
            </a:r>
            <a:endParaRPr lang="ru-RU" sz="3600" dirty="0">
              <a:solidFill>
                <a:srgbClr val="0000FF"/>
              </a:solidFill>
              <a:latin typeface="Comic Sans MS - 48"/>
            </a:endParaRPr>
          </a:p>
        </p:txBody>
      </p:sp>
      <p:pic>
        <p:nvPicPr>
          <p:cNvPr id="4" name="Рисунок 3" descr="скачанные файлы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3736" y="3111500"/>
            <a:ext cx="4752528" cy="507156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D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7)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650" y="6166842"/>
            <a:ext cx="2218817" cy="223224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889000" y="266700"/>
            <a:ext cx="78740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4000" dirty="0" smtClean="0">
                <a:solidFill>
                  <a:srgbClr val="00008B"/>
                </a:solidFill>
                <a:latin typeface="Comic Sans MS - 36"/>
              </a:rPr>
              <a:t>Неопределённая</a:t>
            </a:r>
            <a:r>
              <a:rPr lang="ru-RU" sz="3600" dirty="0" smtClean="0">
                <a:solidFill>
                  <a:srgbClr val="00008B"/>
                </a:solidFill>
                <a:latin typeface="Comic Sans MS - 36"/>
              </a:rPr>
              <a:t> форма глагола.</a:t>
            </a:r>
            <a:endParaRPr lang="ru-RU" sz="3600" dirty="0">
              <a:solidFill>
                <a:srgbClr val="00008B"/>
              </a:solidFill>
              <a:latin typeface="Comic Sans MS - 36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1623616" y="1486322"/>
            <a:ext cx="1296144" cy="864096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656064" y="1342306"/>
            <a:ext cx="1656184" cy="648072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31800" y="2438400"/>
            <a:ext cx="26162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2100" smtClean="0">
                <a:solidFill>
                  <a:srgbClr val="009300"/>
                </a:solidFill>
                <a:latin typeface="Comic Sans MS - 28"/>
              </a:rPr>
              <a:t>что делать ?</a:t>
            </a:r>
            <a:endParaRPr lang="ru-RU" sz="2100">
              <a:solidFill>
                <a:srgbClr val="009300"/>
              </a:solidFill>
              <a:latin typeface="Comic Sans MS - 28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3551935" y="4150618"/>
            <a:ext cx="1779271" cy="2520280"/>
          </a:xfrm>
          <a:custGeom>
            <a:avLst/>
            <a:gdLst/>
            <a:ahLst/>
            <a:cxnLst/>
            <a:rect l="0" t="0" r="0" b="0"/>
            <a:pathLst>
              <a:path w="1779271" h="1779270">
                <a:moveTo>
                  <a:pt x="0" y="0"/>
                </a:moveTo>
                <a:lnTo>
                  <a:pt x="1779270" y="0"/>
                </a:lnTo>
                <a:lnTo>
                  <a:pt x="1779270" y="1779269"/>
                </a:lnTo>
                <a:lnTo>
                  <a:pt x="0" y="1779269"/>
                </a:lnTo>
                <a:close/>
              </a:path>
            </a:pathLst>
          </a:custGeom>
          <a:gradFill flip="none" rotWithShape="1">
            <a:gsLst>
              <a:gs pos="0">
                <a:srgbClr val="FF0000"/>
              </a:gs>
              <a:gs pos="100000">
                <a:srgbClr val="A52A00"/>
              </a:gs>
            </a:gsLst>
            <a:lin ang="0" scaled="1"/>
            <a:tileRect/>
          </a:gra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6249415" y="2638450"/>
            <a:ext cx="2462786" cy="2736304"/>
          </a:xfrm>
          <a:custGeom>
            <a:avLst/>
            <a:gdLst/>
            <a:ahLst/>
            <a:cxnLst/>
            <a:rect l="0" t="0" r="0" b="0"/>
            <a:pathLst>
              <a:path w="2462786" h="2462785">
                <a:moveTo>
                  <a:pt x="0" y="0"/>
                </a:moveTo>
                <a:lnTo>
                  <a:pt x="2462785" y="0"/>
                </a:lnTo>
                <a:lnTo>
                  <a:pt x="2462785" y="2462784"/>
                </a:lnTo>
                <a:lnTo>
                  <a:pt x="0" y="2462784"/>
                </a:lnTo>
                <a:close/>
              </a:path>
            </a:pathLst>
          </a:custGeom>
          <a:gradFill flip="none" rotWithShape="1">
            <a:gsLst>
              <a:gs pos="0">
                <a:srgbClr val="7FFFD4"/>
              </a:gs>
              <a:gs pos="100000">
                <a:srgbClr val="808080"/>
              </a:gs>
            </a:gsLst>
            <a:lin ang="0" scaled="1"/>
            <a:tileRect/>
          </a:gra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343661" y="2638450"/>
            <a:ext cx="2395984" cy="2664296"/>
          </a:xfrm>
          <a:custGeom>
            <a:avLst/>
            <a:gdLst/>
            <a:ahLst/>
            <a:cxnLst/>
            <a:rect l="0" t="0" r="0" b="0"/>
            <a:pathLst>
              <a:path w="2395984" h="2395983">
                <a:moveTo>
                  <a:pt x="0" y="0"/>
                </a:moveTo>
                <a:lnTo>
                  <a:pt x="2395983" y="0"/>
                </a:lnTo>
                <a:lnTo>
                  <a:pt x="2395983" y="2395982"/>
                </a:lnTo>
                <a:lnTo>
                  <a:pt x="0" y="2395982"/>
                </a:lnTo>
                <a:close/>
              </a:path>
            </a:pathLst>
          </a:custGeom>
          <a:gradFill flip="none" rotWithShape="1">
            <a:gsLst>
              <a:gs pos="0">
                <a:srgbClr val="7FFFD4"/>
              </a:gs>
              <a:gs pos="100000">
                <a:srgbClr val="808080"/>
              </a:gs>
            </a:gsLst>
            <a:lin ang="0" scaled="1"/>
            <a:tileRect/>
          </a:gra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19100" y="3009900"/>
            <a:ext cx="2540000" cy="132343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4000" dirty="0" smtClean="0">
                <a:solidFill>
                  <a:srgbClr val="000000"/>
                </a:solidFill>
                <a:latin typeface="Arial - 28"/>
              </a:rPr>
              <a:t>Что делать?</a:t>
            </a:r>
            <a:endParaRPr lang="ru-RU" sz="4000" dirty="0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86500" y="2997200"/>
            <a:ext cx="2692400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3600" dirty="0" smtClean="0">
                <a:solidFill>
                  <a:srgbClr val="000000"/>
                </a:solidFill>
                <a:latin typeface="Arial - 28"/>
              </a:rPr>
              <a:t>Что сделать?</a:t>
            </a:r>
            <a:endParaRPr lang="ru-RU" sz="3600" dirty="0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83000" y="4394200"/>
            <a:ext cx="17526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2100" dirty="0" smtClean="0">
                <a:solidFill>
                  <a:srgbClr val="000000"/>
                </a:solidFill>
                <a:latin typeface="Arial - 28"/>
              </a:rPr>
              <a:t>ЧИСЛО</a:t>
            </a:r>
            <a:endParaRPr lang="ru-RU" sz="2100" dirty="0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08400" y="5105400"/>
            <a:ext cx="17272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2100" smtClean="0">
                <a:solidFill>
                  <a:srgbClr val="000000"/>
                </a:solidFill>
                <a:latin typeface="Arial - 28"/>
              </a:rPr>
              <a:t>ВРЕМЯ</a:t>
            </a:r>
            <a:endParaRPr lang="ru-RU" sz="2100">
              <a:solidFill>
                <a:srgbClr val="000000"/>
              </a:solidFill>
              <a:latin typeface="Arial - 28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207792" y="3790578"/>
            <a:ext cx="2376264" cy="324036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3279801" y="3934594"/>
            <a:ext cx="2160239" cy="3096344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олилиния 15"/>
          <p:cNvSpPr/>
          <p:nvPr/>
        </p:nvSpPr>
        <p:spPr>
          <a:xfrm>
            <a:off x="3351808" y="1630338"/>
            <a:ext cx="2232247" cy="2232248"/>
          </a:xfrm>
          <a:custGeom>
            <a:avLst/>
            <a:gdLst/>
            <a:ahLst/>
            <a:cxnLst/>
            <a:rect l="0" t="0" r="0" b="0"/>
            <a:pathLst>
              <a:path w="1651763" h="1651763">
                <a:moveTo>
                  <a:pt x="275336" y="0"/>
                </a:moveTo>
                <a:lnTo>
                  <a:pt x="1403857" y="0"/>
                </a:lnTo>
                <a:lnTo>
                  <a:pt x="1431544" y="5588"/>
                </a:lnTo>
                <a:lnTo>
                  <a:pt x="1480946" y="19176"/>
                </a:lnTo>
                <a:lnTo>
                  <a:pt x="1527809" y="46863"/>
                </a:lnTo>
                <a:lnTo>
                  <a:pt x="1549907" y="60451"/>
                </a:lnTo>
                <a:lnTo>
                  <a:pt x="1588515" y="99060"/>
                </a:lnTo>
                <a:lnTo>
                  <a:pt x="1615948" y="143129"/>
                </a:lnTo>
                <a:lnTo>
                  <a:pt x="1629790" y="168020"/>
                </a:lnTo>
                <a:lnTo>
                  <a:pt x="1643633" y="217423"/>
                </a:lnTo>
                <a:lnTo>
                  <a:pt x="1648968" y="245110"/>
                </a:lnTo>
                <a:lnTo>
                  <a:pt x="1648968" y="258698"/>
                </a:lnTo>
                <a:lnTo>
                  <a:pt x="1651762" y="275335"/>
                </a:lnTo>
                <a:lnTo>
                  <a:pt x="1651762" y="1376425"/>
                </a:lnTo>
                <a:lnTo>
                  <a:pt x="1648968" y="1390268"/>
                </a:lnTo>
                <a:lnTo>
                  <a:pt x="1648968" y="1404112"/>
                </a:lnTo>
                <a:lnTo>
                  <a:pt x="1643633" y="1431543"/>
                </a:lnTo>
                <a:lnTo>
                  <a:pt x="1629790" y="1480947"/>
                </a:lnTo>
                <a:lnTo>
                  <a:pt x="1602358" y="1527810"/>
                </a:lnTo>
                <a:lnTo>
                  <a:pt x="1588515" y="1549780"/>
                </a:lnTo>
                <a:lnTo>
                  <a:pt x="1549907" y="1588516"/>
                </a:lnTo>
                <a:lnTo>
                  <a:pt x="1505838" y="1615820"/>
                </a:lnTo>
                <a:lnTo>
                  <a:pt x="1480946" y="1629663"/>
                </a:lnTo>
                <a:lnTo>
                  <a:pt x="1431544" y="1643506"/>
                </a:lnTo>
                <a:lnTo>
                  <a:pt x="1403857" y="1648968"/>
                </a:lnTo>
                <a:lnTo>
                  <a:pt x="1390269" y="1648968"/>
                </a:lnTo>
                <a:lnTo>
                  <a:pt x="1376425" y="1651762"/>
                </a:lnTo>
                <a:lnTo>
                  <a:pt x="275336" y="1651762"/>
                </a:lnTo>
                <a:lnTo>
                  <a:pt x="258699" y="1648968"/>
                </a:lnTo>
                <a:lnTo>
                  <a:pt x="245109" y="1648968"/>
                </a:lnTo>
                <a:lnTo>
                  <a:pt x="217424" y="1643506"/>
                </a:lnTo>
                <a:lnTo>
                  <a:pt x="168020" y="1629663"/>
                </a:lnTo>
                <a:lnTo>
                  <a:pt x="121157" y="1602105"/>
                </a:lnTo>
                <a:lnTo>
                  <a:pt x="99187" y="1588516"/>
                </a:lnTo>
                <a:lnTo>
                  <a:pt x="60706" y="1549780"/>
                </a:lnTo>
                <a:lnTo>
                  <a:pt x="33019" y="1505712"/>
                </a:lnTo>
                <a:lnTo>
                  <a:pt x="19304" y="1480947"/>
                </a:lnTo>
                <a:lnTo>
                  <a:pt x="5714" y="1431543"/>
                </a:lnTo>
                <a:lnTo>
                  <a:pt x="0" y="1404112"/>
                </a:lnTo>
                <a:lnTo>
                  <a:pt x="0" y="245110"/>
                </a:lnTo>
                <a:lnTo>
                  <a:pt x="5714" y="217423"/>
                </a:lnTo>
                <a:lnTo>
                  <a:pt x="19304" y="168020"/>
                </a:lnTo>
                <a:lnTo>
                  <a:pt x="46863" y="121157"/>
                </a:lnTo>
                <a:lnTo>
                  <a:pt x="60706" y="99060"/>
                </a:lnTo>
                <a:lnTo>
                  <a:pt x="99187" y="60451"/>
                </a:lnTo>
                <a:lnTo>
                  <a:pt x="143256" y="33019"/>
                </a:lnTo>
                <a:lnTo>
                  <a:pt x="168020" y="19176"/>
                </a:lnTo>
                <a:lnTo>
                  <a:pt x="217424" y="5588"/>
                </a:lnTo>
                <a:lnTo>
                  <a:pt x="245109" y="0"/>
                </a:lnTo>
                <a:close/>
              </a:path>
            </a:pathLst>
          </a:custGeom>
          <a:solidFill>
            <a:srgbClr val="7FFFD4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000500" y="1803400"/>
            <a:ext cx="13716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000000"/>
                </a:solidFill>
                <a:latin typeface="Arial - 48"/>
              </a:rPr>
              <a:t>ти</a:t>
            </a:r>
            <a:endParaRPr lang="ru-RU" sz="3600">
              <a:solidFill>
                <a:srgbClr val="000000"/>
              </a:solidFill>
              <a:latin typeface="Arial - 4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14800" y="2336800"/>
            <a:ext cx="13462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000000"/>
                </a:solidFill>
                <a:latin typeface="Arial - 48"/>
              </a:rPr>
              <a:t>ть</a:t>
            </a:r>
            <a:endParaRPr lang="ru-RU" sz="3600">
              <a:solidFill>
                <a:srgbClr val="000000"/>
              </a:solidFill>
              <a:latin typeface="Arial - 4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43896" y="2998490"/>
            <a:ext cx="1397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3600" dirty="0" err="1" smtClean="0">
                <a:solidFill>
                  <a:srgbClr val="000000"/>
                </a:solidFill>
                <a:latin typeface="Arial - 48"/>
              </a:rPr>
              <a:t>чь</a:t>
            </a:r>
            <a:endParaRPr lang="ru-RU" sz="3600" dirty="0">
              <a:solidFill>
                <a:srgbClr val="000000"/>
              </a:solidFill>
              <a:latin typeface="Arial - 4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CD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2200" y="190500"/>
            <a:ext cx="17526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2700" smtClean="0">
                <a:solidFill>
                  <a:srgbClr val="0000FF"/>
                </a:solidFill>
                <a:latin typeface="Comic Sans MS - 36"/>
              </a:rPr>
              <a:t>ТЕСТ</a:t>
            </a:r>
            <a:endParaRPr lang="ru-RU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" y="1003300"/>
            <a:ext cx="10287000" cy="12003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dirty="0" smtClean="0">
                <a:solidFill>
                  <a:srgbClr val="000000"/>
                </a:solidFill>
                <a:latin typeface="Constantia - 36"/>
              </a:rPr>
              <a:t>А) Глагол -это часть речи, которая обозначает признак предмета.</a:t>
            </a:r>
            <a:endParaRPr lang="ru-RU" sz="3600" dirty="0">
              <a:solidFill>
                <a:srgbClr val="000000"/>
              </a:solidFill>
              <a:latin typeface="Constantia - 3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7800" y="2730500"/>
            <a:ext cx="10312400" cy="12003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dirty="0" smtClean="0">
                <a:solidFill>
                  <a:srgbClr val="000000"/>
                </a:solidFill>
                <a:latin typeface="Constantia - 36"/>
              </a:rPr>
              <a:t>Б) Глагол -это часть речи, которая обозначает действие предмета.</a:t>
            </a:r>
            <a:endParaRPr lang="ru-RU" sz="3600" dirty="0">
              <a:solidFill>
                <a:srgbClr val="000000"/>
              </a:solidFill>
              <a:latin typeface="Constantia - 36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" y="4559300"/>
            <a:ext cx="10312400" cy="12003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dirty="0" smtClean="0">
                <a:solidFill>
                  <a:srgbClr val="000000"/>
                </a:solidFill>
                <a:latin typeface="Constantia - 36"/>
              </a:rPr>
              <a:t>В) Глагол -это часть речи, которая обозначает предмет.</a:t>
            </a:r>
            <a:endParaRPr lang="ru-RU" sz="3600" dirty="0">
              <a:solidFill>
                <a:srgbClr val="000000"/>
              </a:solidFill>
              <a:latin typeface="Constantia - 3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CD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500" y="5118100"/>
            <a:ext cx="85598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000000"/>
                </a:solidFill>
                <a:latin typeface="Constantia - 48"/>
              </a:rPr>
              <a:t>В) Глагол это не часть речи.</a:t>
            </a:r>
            <a:endParaRPr lang="ru-RU" sz="3600">
              <a:solidFill>
                <a:srgbClr val="000000"/>
              </a:solidFill>
              <a:latin typeface="Constantia - 4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000" y="533400"/>
            <a:ext cx="96012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dirty="0" smtClean="0">
                <a:solidFill>
                  <a:srgbClr val="000000"/>
                </a:solidFill>
                <a:latin typeface="Constantia - 48"/>
              </a:rPr>
              <a:t>А) Глагол -это самостоятельная</a:t>
            </a:r>
            <a:endParaRPr lang="ru-RU" sz="3600" dirty="0">
              <a:solidFill>
                <a:srgbClr val="000000"/>
              </a:solidFill>
              <a:latin typeface="Constantia - 4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0000" y="1397000"/>
            <a:ext cx="38354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000000"/>
                </a:solidFill>
                <a:latin typeface="Constantia - 48"/>
              </a:rPr>
              <a:t>часть речи.</a:t>
            </a:r>
            <a:endParaRPr lang="ru-RU" sz="3600">
              <a:solidFill>
                <a:srgbClr val="000000"/>
              </a:solidFill>
              <a:latin typeface="Constantia - 4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400" y="2768600"/>
            <a:ext cx="77978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000000"/>
                </a:solidFill>
                <a:latin typeface="Constantia - 48"/>
              </a:rPr>
              <a:t>Б) Глагол -это служебная</a:t>
            </a:r>
            <a:endParaRPr lang="ru-RU" sz="3600">
              <a:solidFill>
                <a:srgbClr val="000000"/>
              </a:solidFill>
              <a:latin typeface="Constantia - 4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0000" y="3733800"/>
            <a:ext cx="38354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000000"/>
                </a:solidFill>
                <a:latin typeface="Constantia - 48"/>
              </a:rPr>
              <a:t>часть речи.</a:t>
            </a:r>
            <a:endParaRPr lang="ru-RU" sz="3600">
              <a:solidFill>
                <a:srgbClr val="000000"/>
              </a:solidFill>
              <a:latin typeface="Constantia - 4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CD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0" y="469900"/>
            <a:ext cx="82296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4000" dirty="0" smtClean="0">
                <a:solidFill>
                  <a:srgbClr val="000000"/>
                </a:solidFill>
                <a:latin typeface="Constantia - 48"/>
              </a:rPr>
              <a:t>А) Глаголы не изменяются</a:t>
            </a:r>
            <a:endParaRPr lang="ru-RU" sz="4000" dirty="0">
              <a:solidFill>
                <a:srgbClr val="000000"/>
              </a:solidFill>
              <a:latin typeface="Constantia - 4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06500" y="1104900"/>
            <a:ext cx="44450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4000" dirty="0" smtClean="0">
                <a:solidFill>
                  <a:srgbClr val="000000"/>
                </a:solidFill>
                <a:latin typeface="Constantia - 48"/>
              </a:rPr>
              <a:t>по временам.</a:t>
            </a:r>
            <a:endParaRPr lang="ru-RU" sz="4000" dirty="0">
              <a:solidFill>
                <a:srgbClr val="000000"/>
              </a:solidFill>
              <a:latin typeface="Constantia - 4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7500" y="2476500"/>
            <a:ext cx="73914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4000" dirty="0" smtClean="0">
                <a:solidFill>
                  <a:srgbClr val="000000"/>
                </a:solidFill>
                <a:latin typeface="Constantia - 48"/>
              </a:rPr>
              <a:t>Б) Глаголы изменяются</a:t>
            </a:r>
            <a:endParaRPr lang="ru-RU" sz="4000" dirty="0">
              <a:solidFill>
                <a:srgbClr val="000000"/>
              </a:solidFill>
              <a:latin typeface="Constantia - 4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1900" y="3162300"/>
            <a:ext cx="44450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4000" dirty="0" smtClean="0">
                <a:solidFill>
                  <a:srgbClr val="000000"/>
                </a:solidFill>
                <a:latin typeface="Constantia - 48"/>
              </a:rPr>
              <a:t>по временам.</a:t>
            </a:r>
            <a:endParaRPr lang="ru-RU" sz="4000" dirty="0">
              <a:solidFill>
                <a:srgbClr val="000000"/>
              </a:solidFill>
              <a:latin typeface="Constantia - 4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600" y="4610100"/>
            <a:ext cx="93218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4000" dirty="0" smtClean="0">
                <a:solidFill>
                  <a:srgbClr val="000000"/>
                </a:solidFill>
                <a:latin typeface="Constantia - 48"/>
              </a:rPr>
              <a:t>В) Глаголы не имеют времени.</a:t>
            </a:r>
            <a:endParaRPr lang="ru-RU" sz="4000" dirty="0">
              <a:solidFill>
                <a:srgbClr val="000000"/>
              </a:solidFill>
              <a:latin typeface="Constantia - 4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195</Words>
  <Application>Microsoft Office PowerPoint</Application>
  <PresentationFormat>Произвольный</PresentationFormat>
  <Paragraphs>58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8" baseType="lpstr">
      <vt:lpstr>Arial</vt:lpstr>
      <vt:lpstr>Arial - 48</vt:lpstr>
      <vt:lpstr>Baskerville Old Face - 48</vt:lpstr>
      <vt:lpstr>Arial - 72</vt:lpstr>
      <vt:lpstr>Comic Sans MS - 72</vt:lpstr>
      <vt:lpstr>Constantia - 48</vt:lpstr>
      <vt:lpstr>Corbel - 48</vt:lpstr>
      <vt:lpstr>Comic Sans MS - 48</vt:lpstr>
      <vt:lpstr>Comic Sans MS - 36</vt:lpstr>
      <vt:lpstr>Comic Sans MS - 28</vt:lpstr>
      <vt:lpstr>Calibri</vt:lpstr>
      <vt:lpstr>Arial - 28</vt:lpstr>
      <vt:lpstr>Constantia - 36</vt:lpstr>
      <vt:lpstr>Constantia - 72</vt:lpstr>
      <vt:lpstr>Segoe UI Symbol - 48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German</dc:creator>
  <cp:lastModifiedBy>German</cp:lastModifiedBy>
  <cp:revision>7</cp:revision>
  <dcterms:created xsi:type="dcterms:W3CDTF">2015-04-09T15:41:34Z</dcterms:created>
  <dcterms:modified xsi:type="dcterms:W3CDTF">2015-04-09T16:34:02Z</dcterms:modified>
</cp:coreProperties>
</file>