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2"/>
  </p:notesMasterIdLst>
  <p:sldIdLst>
    <p:sldId id="256" r:id="rId2"/>
    <p:sldId id="258" r:id="rId3"/>
    <p:sldId id="259" r:id="rId4"/>
    <p:sldId id="262" r:id="rId5"/>
    <p:sldId id="263" r:id="rId6"/>
    <p:sldId id="273" r:id="rId7"/>
    <p:sldId id="269" r:id="rId8"/>
    <p:sldId id="279" r:id="rId9"/>
    <p:sldId id="266" r:id="rId10"/>
    <p:sldId id="264" r:id="rId11"/>
    <p:sldId id="274" r:id="rId12"/>
    <p:sldId id="265" r:id="rId13"/>
    <p:sldId id="271" r:id="rId14"/>
    <p:sldId id="267" r:id="rId15"/>
    <p:sldId id="270" r:id="rId16"/>
    <p:sldId id="277" r:id="rId17"/>
    <p:sldId id="268" r:id="rId18"/>
    <p:sldId id="272" r:id="rId19"/>
    <p:sldId id="276" r:id="rId20"/>
    <p:sldId id="280"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CCFF"/>
    <a:srgbClr val="CCFFFF"/>
    <a:srgbClr val="CCFFCC"/>
    <a:srgbClr val="FFFFCC"/>
    <a:srgbClr val="FFFF66"/>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p:scale>
          <a:sx n="90" d="100"/>
          <a:sy n="90" d="100"/>
        </p:scale>
        <p:origin x="-1234"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0602D-C7CB-4DC0-A0CB-700B30313652}"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ru-RU"/>
        </a:p>
      </dgm:t>
    </dgm:pt>
    <dgm:pt modelId="{C62D13DE-46EC-4000-A757-723098A54DE5}">
      <dgm:prSet phldrT="[Текст]" custT="1"/>
      <dgm:spPr/>
      <dgm:t>
        <a:bodyPr/>
        <a:lstStyle/>
        <a:p>
          <a:pPr algn="just"/>
          <a:r>
            <a:rPr lang="ru-RU" sz="1000" dirty="0" smtClean="0"/>
            <a:t>Тест 1.Как называется наука, изучающая растения?</a:t>
          </a:r>
        </a:p>
        <a:p>
          <a:pPr algn="just"/>
          <a:r>
            <a:rPr lang="ru-RU" sz="1000" dirty="0" smtClean="0"/>
            <a:t>А) зоология                       Б) астрономия</a:t>
          </a:r>
        </a:p>
        <a:p>
          <a:pPr algn="just"/>
          <a:r>
            <a:rPr lang="ru-RU" sz="1000" dirty="0" smtClean="0"/>
            <a:t>В) ботаника                       Г) география</a:t>
          </a:r>
        </a:p>
        <a:p>
          <a:pPr algn="just"/>
          <a:r>
            <a:rPr lang="ru-RU" sz="1000" dirty="0" smtClean="0"/>
            <a:t>2. Сколько видов растений насчитывается на территории России?</a:t>
          </a:r>
        </a:p>
        <a:p>
          <a:pPr algn="just"/>
          <a:r>
            <a:rPr lang="ru-RU" sz="1000" dirty="0" smtClean="0"/>
            <a:t>А) 110 тыс.                       Б) более 25 тыс.</a:t>
          </a:r>
        </a:p>
        <a:p>
          <a:pPr algn="just"/>
          <a:r>
            <a:rPr lang="ru-RU" sz="1000" dirty="0" smtClean="0"/>
            <a:t>В) 27 тыс.                         Г) 3 тыс.</a:t>
          </a:r>
        </a:p>
        <a:p>
          <a:pPr algn="just"/>
          <a:r>
            <a:rPr lang="ru-RU" sz="1000" dirty="0" smtClean="0"/>
            <a:t>3. Какие растения самые простые по строению?</a:t>
          </a:r>
        </a:p>
        <a:p>
          <a:pPr algn="just"/>
          <a:r>
            <a:rPr lang="ru-RU" sz="1000" dirty="0" smtClean="0"/>
            <a:t>А) водоросли                  Б) папоротники</a:t>
          </a:r>
        </a:p>
        <a:p>
          <a:pPr algn="just"/>
          <a:r>
            <a:rPr lang="ru-RU" sz="1000" dirty="0" smtClean="0"/>
            <a:t>В) мхи                              В) цветковые</a:t>
          </a:r>
        </a:p>
        <a:p>
          <a:pPr algn="just"/>
          <a:r>
            <a:rPr lang="ru-RU" sz="1000" dirty="0" smtClean="0"/>
            <a:t>4. Какая группа растений самая распространённая на земле?</a:t>
          </a:r>
        </a:p>
        <a:p>
          <a:pPr algn="just"/>
          <a:r>
            <a:rPr lang="ru-RU" sz="1000" dirty="0" smtClean="0"/>
            <a:t>А) водоросли                   Б) цветковые</a:t>
          </a:r>
        </a:p>
        <a:p>
          <a:pPr algn="just"/>
          <a:r>
            <a:rPr lang="ru-RU" sz="1000" dirty="0" smtClean="0"/>
            <a:t>В) хвойные                       В) папоротники</a:t>
          </a:r>
        </a:p>
        <a:p>
          <a:pPr algn="just"/>
          <a:r>
            <a:rPr lang="ru-RU" sz="1000" dirty="0" smtClean="0"/>
            <a:t>3. Оцени свою работу.</a:t>
          </a:r>
          <a:endParaRPr lang="ru-RU" sz="1000" dirty="0"/>
        </a:p>
      </dgm:t>
    </dgm:pt>
    <dgm:pt modelId="{3D002B86-4D97-4CFC-876E-D0759F8C3312}" type="parTrans" cxnId="{6A8DCE2A-5BCB-49E7-87DF-6F4724DC21A7}">
      <dgm:prSet/>
      <dgm:spPr/>
      <dgm:t>
        <a:bodyPr/>
        <a:lstStyle/>
        <a:p>
          <a:endParaRPr lang="ru-RU"/>
        </a:p>
      </dgm:t>
    </dgm:pt>
    <dgm:pt modelId="{5F4573E4-162A-4C56-87BC-784ABB0B3C17}" type="sibTrans" cxnId="{6A8DCE2A-5BCB-49E7-87DF-6F4724DC21A7}">
      <dgm:prSet/>
      <dgm:spPr>
        <a:solidFill>
          <a:schemeClr val="tx2">
            <a:lumMod val="20000"/>
            <a:lumOff val="80000"/>
            <a:alpha val="90000"/>
          </a:schemeClr>
        </a:solidFill>
      </dgm:spPr>
      <dgm:t>
        <a:bodyPr/>
        <a:lstStyle/>
        <a:p>
          <a:endParaRPr lang="ru-RU"/>
        </a:p>
      </dgm:t>
    </dgm:pt>
    <dgm:pt modelId="{202297FA-373E-4506-BBE2-F70D09F15E0F}">
      <dgm:prSet custT="1"/>
      <dgm:spPr/>
      <dgm:t>
        <a:bodyPr/>
        <a:lstStyle/>
        <a:p>
          <a:r>
            <a:rPr lang="ru-RU" sz="1000" b="1" dirty="0" smtClean="0"/>
            <a:t>Центр Науки</a:t>
          </a:r>
        </a:p>
        <a:p>
          <a:r>
            <a:rPr lang="ru-RU" sz="1000" dirty="0" smtClean="0"/>
            <a:t>1. Опиши своё растение _________________________</a:t>
          </a:r>
        </a:p>
        <a:p>
          <a:r>
            <a:rPr lang="ru-RU" sz="1000" dirty="0" smtClean="0"/>
            <a:t>2.* Меня удивило ______________________________</a:t>
          </a:r>
        </a:p>
        <a:p>
          <a:r>
            <a:rPr lang="ru-RU" sz="1000" dirty="0" smtClean="0"/>
            <a:t>3. Оцени свою работу в центре</a:t>
          </a:r>
          <a:endParaRPr lang="ru-RU" sz="1000" dirty="0"/>
        </a:p>
      </dgm:t>
    </dgm:pt>
    <dgm:pt modelId="{191997E9-67FE-4F9F-8CEA-C44419E8359C}" type="parTrans" cxnId="{3CA4275B-1BED-40F0-A7BE-63E6F84BB4BE}">
      <dgm:prSet/>
      <dgm:spPr/>
      <dgm:t>
        <a:bodyPr/>
        <a:lstStyle/>
        <a:p>
          <a:endParaRPr lang="ru-RU"/>
        </a:p>
      </dgm:t>
    </dgm:pt>
    <dgm:pt modelId="{E4A7354B-D5B6-4DDA-94F1-CC821ED81481}" type="sibTrans" cxnId="{3CA4275B-1BED-40F0-A7BE-63E6F84BB4BE}">
      <dgm:prSet/>
      <dgm:spPr>
        <a:solidFill>
          <a:schemeClr val="tx2">
            <a:lumMod val="20000"/>
            <a:lumOff val="80000"/>
            <a:alpha val="90000"/>
          </a:schemeClr>
        </a:solidFill>
      </dgm:spPr>
      <dgm:t>
        <a:bodyPr/>
        <a:lstStyle/>
        <a:p>
          <a:endParaRPr lang="ru-RU"/>
        </a:p>
      </dgm:t>
    </dgm:pt>
    <dgm:pt modelId="{7E7D53A6-06F8-4EBD-93DA-2FBFE5C02BF0}">
      <dgm:prSet custT="1"/>
      <dgm:spPr/>
      <dgm:t>
        <a:bodyPr/>
        <a:lstStyle/>
        <a:p>
          <a:pPr algn="ctr"/>
          <a:r>
            <a:rPr lang="ru-RU" sz="1000" b="1" dirty="0" smtClean="0"/>
            <a:t>Центр «Развитие речи</a:t>
          </a:r>
          <a:r>
            <a:rPr lang="ru-RU" sz="1000" dirty="0" smtClean="0"/>
            <a:t>»</a:t>
          </a:r>
        </a:p>
        <a:p>
          <a:pPr algn="l"/>
          <a:r>
            <a:rPr lang="ru-RU" sz="1000" dirty="0" smtClean="0"/>
            <a:t>1. Заполни таблицу </a:t>
          </a:r>
        </a:p>
        <a:p>
          <a:pPr algn="l"/>
          <a:endParaRPr lang="ru-RU" sz="1000" dirty="0" smtClean="0"/>
        </a:p>
        <a:p>
          <a:pPr algn="l"/>
          <a:r>
            <a:rPr lang="ru-RU" sz="1000" dirty="0" smtClean="0"/>
            <a:t>2.* Приведи примеры сравнений человека с растениями___________</a:t>
          </a:r>
        </a:p>
        <a:p>
          <a:pPr algn="l"/>
          <a:r>
            <a:rPr lang="ru-RU" sz="1000" dirty="0" smtClean="0"/>
            <a:t>3. Оцени свою работу в центре</a:t>
          </a:r>
        </a:p>
      </dgm:t>
    </dgm:pt>
    <dgm:pt modelId="{7493242B-AE26-4D3A-8386-D5B366CAB256}" type="parTrans" cxnId="{56473637-A74B-44F9-AC7A-0952E5B99302}">
      <dgm:prSet/>
      <dgm:spPr/>
      <dgm:t>
        <a:bodyPr/>
        <a:lstStyle/>
        <a:p>
          <a:endParaRPr lang="ru-RU"/>
        </a:p>
      </dgm:t>
    </dgm:pt>
    <dgm:pt modelId="{96917209-69B4-4C0C-B28B-6619C2A2C268}" type="sibTrans" cxnId="{56473637-A74B-44F9-AC7A-0952E5B99302}">
      <dgm:prSet/>
      <dgm:spPr/>
      <dgm:t>
        <a:bodyPr/>
        <a:lstStyle/>
        <a:p>
          <a:endParaRPr lang="ru-RU"/>
        </a:p>
      </dgm:t>
    </dgm:pt>
    <dgm:pt modelId="{51BF973E-9DAB-4DDF-A04B-07EFBE1CB0B3}" type="pres">
      <dgm:prSet presAssocID="{8050602D-C7CB-4DC0-A0CB-700B30313652}" presName="outerComposite" presStyleCnt="0">
        <dgm:presLayoutVars>
          <dgm:chMax val="5"/>
          <dgm:dir/>
          <dgm:resizeHandles val="exact"/>
        </dgm:presLayoutVars>
      </dgm:prSet>
      <dgm:spPr/>
      <dgm:t>
        <a:bodyPr/>
        <a:lstStyle/>
        <a:p>
          <a:endParaRPr lang="ru-RU"/>
        </a:p>
      </dgm:t>
    </dgm:pt>
    <dgm:pt modelId="{6ACBC8B3-7699-45F7-9F2E-D74DA65EE9DB}" type="pres">
      <dgm:prSet presAssocID="{8050602D-C7CB-4DC0-A0CB-700B30313652}" presName="dummyMaxCanvas" presStyleCnt="0">
        <dgm:presLayoutVars/>
      </dgm:prSet>
      <dgm:spPr/>
    </dgm:pt>
    <dgm:pt modelId="{2589287E-2331-494B-B5D7-A651CD6B4ECF}" type="pres">
      <dgm:prSet presAssocID="{8050602D-C7CB-4DC0-A0CB-700B30313652}" presName="ThreeNodes_1" presStyleLbl="node1" presStyleIdx="0" presStyleCnt="3" custScaleY="225353" custLinFactNeighborX="-797" custLinFactNeighborY="482">
        <dgm:presLayoutVars>
          <dgm:bulletEnabled val="1"/>
        </dgm:presLayoutVars>
      </dgm:prSet>
      <dgm:spPr/>
      <dgm:t>
        <a:bodyPr/>
        <a:lstStyle/>
        <a:p>
          <a:endParaRPr lang="ru-RU"/>
        </a:p>
      </dgm:t>
    </dgm:pt>
    <dgm:pt modelId="{A3A0F45E-35FF-4D82-BB0A-BF5483D6763B}" type="pres">
      <dgm:prSet presAssocID="{8050602D-C7CB-4DC0-A0CB-700B30313652}" presName="ThreeNodes_2" presStyleLbl="node1" presStyleIdx="1" presStyleCnt="3" custScaleY="63762" custLinFactNeighborX="3637" custLinFactNeighborY="35941">
        <dgm:presLayoutVars>
          <dgm:bulletEnabled val="1"/>
        </dgm:presLayoutVars>
      </dgm:prSet>
      <dgm:spPr/>
      <dgm:t>
        <a:bodyPr/>
        <a:lstStyle/>
        <a:p>
          <a:endParaRPr lang="ru-RU"/>
        </a:p>
      </dgm:t>
    </dgm:pt>
    <dgm:pt modelId="{BEEB1B5F-F169-48D2-A1FB-BC94C01C4074}" type="pres">
      <dgm:prSet presAssocID="{8050602D-C7CB-4DC0-A0CB-700B30313652}" presName="ThreeNodes_3" presStyleLbl="node1" presStyleIdx="2" presStyleCnt="3" custScaleX="100421" custScaleY="84211" custLinFactNeighborX="3137" custLinFactNeighborY="4262">
        <dgm:presLayoutVars>
          <dgm:bulletEnabled val="1"/>
        </dgm:presLayoutVars>
      </dgm:prSet>
      <dgm:spPr/>
      <dgm:t>
        <a:bodyPr/>
        <a:lstStyle/>
        <a:p>
          <a:endParaRPr lang="ru-RU"/>
        </a:p>
      </dgm:t>
    </dgm:pt>
    <dgm:pt modelId="{BE88CA74-4C53-44D2-A2FC-ABB9A9748FBA}" type="pres">
      <dgm:prSet presAssocID="{8050602D-C7CB-4DC0-A0CB-700B30313652}" presName="ThreeConn_1-2" presStyleLbl="fgAccFollowNode1" presStyleIdx="0" presStyleCnt="2" custScaleX="71922" custScaleY="100000" custLinFactNeighborX="-46405" custLinFactNeighborY="88303">
        <dgm:presLayoutVars>
          <dgm:bulletEnabled val="1"/>
        </dgm:presLayoutVars>
      </dgm:prSet>
      <dgm:spPr/>
      <dgm:t>
        <a:bodyPr/>
        <a:lstStyle/>
        <a:p>
          <a:endParaRPr lang="ru-RU"/>
        </a:p>
      </dgm:t>
    </dgm:pt>
    <dgm:pt modelId="{7A3A0BD5-F810-4178-A7EB-0CEB5DABA194}" type="pres">
      <dgm:prSet presAssocID="{8050602D-C7CB-4DC0-A0CB-700B30313652}" presName="ThreeConn_2-3" presStyleLbl="fgAccFollowNode1" presStyleIdx="1" presStyleCnt="2" custScaleX="68352" custLinFactNeighborX="13615" custLinFactNeighborY="20608">
        <dgm:presLayoutVars>
          <dgm:bulletEnabled val="1"/>
        </dgm:presLayoutVars>
      </dgm:prSet>
      <dgm:spPr/>
      <dgm:t>
        <a:bodyPr/>
        <a:lstStyle/>
        <a:p>
          <a:endParaRPr lang="ru-RU"/>
        </a:p>
      </dgm:t>
    </dgm:pt>
    <dgm:pt modelId="{DDE55DE5-1FF3-463F-8D12-A1A84BA53B6A}" type="pres">
      <dgm:prSet presAssocID="{8050602D-C7CB-4DC0-A0CB-700B30313652}" presName="ThreeNodes_1_text" presStyleLbl="node1" presStyleIdx="2" presStyleCnt="3">
        <dgm:presLayoutVars>
          <dgm:bulletEnabled val="1"/>
        </dgm:presLayoutVars>
      </dgm:prSet>
      <dgm:spPr/>
      <dgm:t>
        <a:bodyPr/>
        <a:lstStyle/>
        <a:p>
          <a:endParaRPr lang="ru-RU"/>
        </a:p>
      </dgm:t>
    </dgm:pt>
    <dgm:pt modelId="{2CEDC1AA-FE85-486F-8D06-20071068F83E}" type="pres">
      <dgm:prSet presAssocID="{8050602D-C7CB-4DC0-A0CB-700B30313652}" presName="ThreeNodes_2_text" presStyleLbl="node1" presStyleIdx="2" presStyleCnt="3">
        <dgm:presLayoutVars>
          <dgm:bulletEnabled val="1"/>
        </dgm:presLayoutVars>
      </dgm:prSet>
      <dgm:spPr/>
      <dgm:t>
        <a:bodyPr/>
        <a:lstStyle/>
        <a:p>
          <a:endParaRPr lang="ru-RU"/>
        </a:p>
      </dgm:t>
    </dgm:pt>
    <dgm:pt modelId="{80BC594F-C960-40C5-84CA-11E1D48A06A6}" type="pres">
      <dgm:prSet presAssocID="{8050602D-C7CB-4DC0-A0CB-700B30313652}" presName="ThreeNodes_3_text" presStyleLbl="node1" presStyleIdx="2" presStyleCnt="3">
        <dgm:presLayoutVars>
          <dgm:bulletEnabled val="1"/>
        </dgm:presLayoutVars>
      </dgm:prSet>
      <dgm:spPr/>
      <dgm:t>
        <a:bodyPr/>
        <a:lstStyle/>
        <a:p>
          <a:endParaRPr lang="ru-RU"/>
        </a:p>
      </dgm:t>
    </dgm:pt>
  </dgm:ptLst>
  <dgm:cxnLst>
    <dgm:cxn modelId="{865E2D64-1ADA-4351-892D-B1D005A03F4A}" type="presOf" srcId="{5F4573E4-162A-4C56-87BC-784ABB0B3C17}" destId="{BE88CA74-4C53-44D2-A2FC-ABB9A9748FBA}" srcOrd="0" destOrd="0" presId="urn:microsoft.com/office/officeart/2005/8/layout/vProcess5"/>
    <dgm:cxn modelId="{BCBF2FEC-F486-435E-B7CE-1F5BCF825978}" type="presOf" srcId="{E4A7354B-D5B6-4DDA-94F1-CC821ED81481}" destId="{7A3A0BD5-F810-4178-A7EB-0CEB5DABA194}" srcOrd="0" destOrd="0" presId="urn:microsoft.com/office/officeart/2005/8/layout/vProcess5"/>
    <dgm:cxn modelId="{4BBB263E-6AB0-4558-AAF9-45E5941ACBF5}" type="presOf" srcId="{C62D13DE-46EC-4000-A757-723098A54DE5}" destId="{DDE55DE5-1FF3-463F-8D12-A1A84BA53B6A}" srcOrd="1" destOrd="0" presId="urn:microsoft.com/office/officeart/2005/8/layout/vProcess5"/>
    <dgm:cxn modelId="{61D4BC34-7FBB-40DB-825E-21CCA1BBC2AD}" type="presOf" srcId="{7E7D53A6-06F8-4EBD-93DA-2FBFE5C02BF0}" destId="{BEEB1B5F-F169-48D2-A1FB-BC94C01C4074}" srcOrd="0" destOrd="0" presId="urn:microsoft.com/office/officeart/2005/8/layout/vProcess5"/>
    <dgm:cxn modelId="{56473637-A74B-44F9-AC7A-0952E5B99302}" srcId="{8050602D-C7CB-4DC0-A0CB-700B30313652}" destId="{7E7D53A6-06F8-4EBD-93DA-2FBFE5C02BF0}" srcOrd="2" destOrd="0" parTransId="{7493242B-AE26-4D3A-8386-D5B366CAB256}" sibTransId="{96917209-69B4-4C0C-B28B-6619C2A2C268}"/>
    <dgm:cxn modelId="{C74FC0AC-66CF-462F-8B76-3D98B376D68F}" type="presOf" srcId="{8050602D-C7CB-4DC0-A0CB-700B30313652}" destId="{51BF973E-9DAB-4DDF-A04B-07EFBE1CB0B3}" srcOrd="0" destOrd="0" presId="urn:microsoft.com/office/officeart/2005/8/layout/vProcess5"/>
    <dgm:cxn modelId="{3CA4275B-1BED-40F0-A7BE-63E6F84BB4BE}" srcId="{8050602D-C7CB-4DC0-A0CB-700B30313652}" destId="{202297FA-373E-4506-BBE2-F70D09F15E0F}" srcOrd="1" destOrd="0" parTransId="{191997E9-67FE-4F9F-8CEA-C44419E8359C}" sibTransId="{E4A7354B-D5B6-4DDA-94F1-CC821ED81481}"/>
    <dgm:cxn modelId="{E219D084-5927-44BB-BD79-1A2AB98D1080}" type="presOf" srcId="{7E7D53A6-06F8-4EBD-93DA-2FBFE5C02BF0}" destId="{80BC594F-C960-40C5-84CA-11E1D48A06A6}" srcOrd="1" destOrd="0" presId="urn:microsoft.com/office/officeart/2005/8/layout/vProcess5"/>
    <dgm:cxn modelId="{6C91B06D-66C9-4164-8EEB-671CA2A88289}" type="presOf" srcId="{C62D13DE-46EC-4000-A757-723098A54DE5}" destId="{2589287E-2331-494B-B5D7-A651CD6B4ECF}" srcOrd="0" destOrd="0" presId="urn:microsoft.com/office/officeart/2005/8/layout/vProcess5"/>
    <dgm:cxn modelId="{6A8DCE2A-5BCB-49E7-87DF-6F4724DC21A7}" srcId="{8050602D-C7CB-4DC0-A0CB-700B30313652}" destId="{C62D13DE-46EC-4000-A757-723098A54DE5}" srcOrd="0" destOrd="0" parTransId="{3D002B86-4D97-4CFC-876E-D0759F8C3312}" sibTransId="{5F4573E4-162A-4C56-87BC-784ABB0B3C17}"/>
    <dgm:cxn modelId="{5868EFF3-F2D1-456C-9378-0D038746BADD}" type="presOf" srcId="{202297FA-373E-4506-BBE2-F70D09F15E0F}" destId="{2CEDC1AA-FE85-486F-8D06-20071068F83E}" srcOrd="1" destOrd="0" presId="urn:microsoft.com/office/officeart/2005/8/layout/vProcess5"/>
    <dgm:cxn modelId="{42478EE1-0D38-4D90-A1D1-F3EE5B4A4102}" type="presOf" srcId="{202297FA-373E-4506-BBE2-F70D09F15E0F}" destId="{A3A0F45E-35FF-4D82-BB0A-BF5483D6763B}" srcOrd="0" destOrd="0" presId="urn:microsoft.com/office/officeart/2005/8/layout/vProcess5"/>
    <dgm:cxn modelId="{97F05816-11AC-404B-85B8-8E182100A2CC}" type="presParOf" srcId="{51BF973E-9DAB-4DDF-A04B-07EFBE1CB0B3}" destId="{6ACBC8B3-7699-45F7-9F2E-D74DA65EE9DB}" srcOrd="0" destOrd="0" presId="urn:microsoft.com/office/officeart/2005/8/layout/vProcess5"/>
    <dgm:cxn modelId="{6CF918C8-2E06-4CA4-9C70-1297F41E8439}" type="presParOf" srcId="{51BF973E-9DAB-4DDF-A04B-07EFBE1CB0B3}" destId="{2589287E-2331-494B-B5D7-A651CD6B4ECF}" srcOrd="1" destOrd="0" presId="urn:microsoft.com/office/officeart/2005/8/layout/vProcess5"/>
    <dgm:cxn modelId="{01008991-0D5A-430F-ADEB-BE4435A8338E}" type="presParOf" srcId="{51BF973E-9DAB-4DDF-A04B-07EFBE1CB0B3}" destId="{A3A0F45E-35FF-4D82-BB0A-BF5483D6763B}" srcOrd="2" destOrd="0" presId="urn:microsoft.com/office/officeart/2005/8/layout/vProcess5"/>
    <dgm:cxn modelId="{6FC96B2D-6AE6-493B-80A5-BE390A040ED2}" type="presParOf" srcId="{51BF973E-9DAB-4DDF-A04B-07EFBE1CB0B3}" destId="{BEEB1B5F-F169-48D2-A1FB-BC94C01C4074}" srcOrd="3" destOrd="0" presId="urn:microsoft.com/office/officeart/2005/8/layout/vProcess5"/>
    <dgm:cxn modelId="{57C73E8E-7ADE-4A47-BDBF-DD95231ADE23}" type="presParOf" srcId="{51BF973E-9DAB-4DDF-A04B-07EFBE1CB0B3}" destId="{BE88CA74-4C53-44D2-A2FC-ABB9A9748FBA}" srcOrd="4" destOrd="0" presId="urn:microsoft.com/office/officeart/2005/8/layout/vProcess5"/>
    <dgm:cxn modelId="{70C7A958-1A31-4920-AB1B-F974FD004A65}" type="presParOf" srcId="{51BF973E-9DAB-4DDF-A04B-07EFBE1CB0B3}" destId="{7A3A0BD5-F810-4178-A7EB-0CEB5DABA194}" srcOrd="5" destOrd="0" presId="urn:microsoft.com/office/officeart/2005/8/layout/vProcess5"/>
    <dgm:cxn modelId="{88BB7401-0430-430A-B0AC-FF90CE43D567}" type="presParOf" srcId="{51BF973E-9DAB-4DDF-A04B-07EFBE1CB0B3}" destId="{DDE55DE5-1FF3-463F-8D12-A1A84BA53B6A}" srcOrd="6" destOrd="0" presId="urn:microsoft.com/office/officeart/2005/8/layout/vProcess5"/>
    <dgm:cxn modelId="{FED29B61-B40C-4962-889E-1C7E67F221EE}" type="presParOf" srcId="{51BF973E-9DAB-4DDF-A04B-07EFBE1CB0B3}" destId="{2CEDC1AA-FE85-486F-8D06-20071068F83E}" srcOrd="7" destOrd="0" presId="urn:microsoft.com/office/officeart/2005/8/layout/vProcess5"/>
    <dgm:cxn modelId="{4F9F4A26-4B58-42F7-AF3B-4095D8B5761D}" type="presParOf" srcId="{51BF973E-9DAB-4DDF-A04B-07EFBE1CB0B3}" destId="{80BC594F-C960-40C5-84CA-11E1D48A06A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A5A921B-E267-49AA-8777-2A1C103AAAF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7728F41E-E88E-4A8F-A633-508BD5504FF3}">
      <dgm:prSet phldrT="[Текст]" custT="1"/>
      <dgm:spPr>
        <a:solidFill>
          <a:schemeClr val="bg1"/>
        </a:solidFill>
        <a:ln>
          <a:solidFill>
            <a:schemeClr val="tx1"/>
          </a:solidFill>
        </a:ln>
      </dgm:spPr>
      <dgm:t>
        <a:bodyPr/>
        <a:lstStyle/>
        <a:p>
          <a:pPr algn="ctr"/>
          <a:r>
            <a:rPr lang="ru-RU" sz="1000" b="1" dirty="0" smtClean="0">
              <a:solidFill>
                <a:schemeClr val="tx1"/>
              </a:solidFill>
            </a:rPr>
            <a:t>Центр Математики</a:t>
          </a:r>
        </a:p>
        <a:p>
          <a:pPr algn="l"/>
          <a:r>
            <a:rPr lang="ru-RU" sz="1000" dirty="0" smtClean="0">
              <a:solidFill>
                <a:schemeClr val="tx1"/>
              </a:solidFill>
            </a:rPr>
            <a:t>1. Задача </a:t>
          </a:r>
          <a:r>
            <a:rPr lang="ru-RU" sz="1000" u="sng" dirty="0" smtClean="0">
              <a:solidFill>
                <a:schemeClr val="tx1"/>
              </a:solidFill>
            </a:rPr>
            <a:t>								</a:t>
          </a:r>
          <a:endParaRPr lang="ru-RU" sz="2500" dirty="0" smtClean="0">
            <a:solidFill>
              <a:schemeClr val="tx1"/>
            </a:solidFill>
          </a:endParaRPr>
        </a:p>
        <a:p>
          <a:pPr algn="l"/>
          <a:r>
            <a:rPr lang="ru-RU" sz="1000" dirty="0" smtClean="0">
              <a:solidFill>
                <a:schemeClr val="tx1"/>
              </a:solidFill>
            </a:rPr>
            <a:t>2. Задача </a:t>
          </a:r>
          <a:r>
            <a:rPr lang="ru-RU" sz="1000" u="sng" dirty="0" smtClean="0">
              <a:solidFill>
                <a:schemeClr val="tx1"/>
              </a:solidFill>
            </a:rPr>
            <a:t>								</a:t>
          </a:r>
          <a:r>
            <a:rPr lang="ru-RU" sz="1000" dirty="0" smtClean="0">
              <a:solidFill>
                <a:schemeClr val="tx1"/>
              </a:solidFill>
            </a:rPr>
            <a:t>	</a:t>
          </a:r>
        </a:p>
        <a:p>
          <a:pPr algn="l"/>
          <a:r>
            <a:rPr lang="ru-RU" sz="1000" dirty="0" smtClean="0">
              <a:solidFill>
                <a:schemeClr val="tx1"/>
              </a:solidFill>
            </a:rPr>
            <a:t>3. 800 лет = ___ веков       4 века= ____лет    1 век = _____лет</a:t>
          </a:r>
        </a:p>
        <a:p>
          <a:pPr algn="l"/>
          <a:r>
            <a:rPr lang="ru-RU" sz="1000" dirty="0" smtClean="0">
              <a:solidFill>
                <a:schemeClr val="tx1"/>
              </a:solidFill>
            </a:rPr>
            <a:t>4. </a:t>
          </a:r>
          <a:r>
            <a:rPr lang="ru-RU" sz="1000" u="sng" dirty="0" smtClean="0">
              <a:solidFill>
                <a:schemeClr val="tx1"/>
              </a:solidFill>
            </a:rPr>
            <a:t>									</a:t>
          </a:r>
        </a:p>
        <a:p>
          <a:pPr algn="l"/>
          <a:r>
            <a:rPr lang="ru-RU" sz="1000" u="sng" dirty="0" smtClean="0">
              <a:solidFill>
                <a:schemeClr val="tx1"/>
              </a:solidFill>
            </a:rPr>
            <a:t>5.</a:t>
          </a:r>
          <a:r>
            <a:rPr lang="ru-RU" sz="1000" u="none" dirty="0" smtClean="0">
              <a:solidFill>
                <a:schemeClr val="tx1"/>
              </a:solidFill>
            </a:rPr>
            <a:t> Оцени свою работу в центре</a:t>
          </a:r>
          <a:endParaRPr lang="ru-RU" sz="1000" dirty="0">
            <a:solidFill>
              <a:schemeClr val="tx1"/>
            </a:solidFill>
          </a:endParaRPr>
        </a:p>
      </dgm:t>
    </dgm:pt>
    <dgm:pt modelId="{05EA9473-FB4E-4B48-B21E-0817339ADCCD}" type="parTrans" cxnId="{6262E541-20FE-4CFF-B557-8D57D6585367}">
      <dgm:prSet/>
      <dgm:spPr/>
      <dgm:t>
        <a:bodyPr/>
        <a:lstStyle/>
        <a:p>
          <a:endParaRPr lang="ru-RU"/>
        </a:p>
      </dgm:t>
    </dgm:pt>
    <dgm:pt modelId="{EC192BA1-8DA3-4E1D-9A46-D0E7E59C4F3B}" type="sibTrans" cxnId="{6262E541-20FE-4CFF-B557-8D57D6585367}">
      <dgm:prSet/>
      <dgm:spPr>
        <a:ln>
          <a:solidFill>
            <a:schemeClr val="tx1">
              <a:alpha val="90000"/>
            </a:schemeClr>
          </a:solidFill>
        </a:ln>
      </dgm:spPr>
      <dgm:t>
        <a:bodyPr/>
        <a:lstStyle/>
        <a:p>
          <a:endParaRPr lang="ru-RU"/>
        </a:p>
      </dgm:t>
    </dgm:pt>
    <dgm:pt modelId="{0B1A4D81-EEA2-4385-B505-59F78639C35B}">
      <dgm:prSet phldrT="[Текст]" custT="1"/>
      <dgm:spPr>
        <a:solidFill>
          <a:schemeClr val="bg1"/>
        </a:solidFill>
        <a:ln>
          <a:solidFill>
            <a:schemeClr val="tx1"/>
          </a:solidFill>
        </a:ln>
      </dgm:spPr>
      <dgm:t>
        <a:bodyPr/>
        <a:lstStyle/>
        <a:p>
          <a:pPr algn="ctr"/>
          <a:r>
            <a:rPr lang="ru-RU" sz="1000" b="1" dirty="0" smtClean="0">
              <a:solidFill>
                <a:schemeClr val="tx1"/>
              </a:solidFill>
            </a:rPr>
            <a:t>Центр Эрудит и ИЗО</a:t>
          </a:r>
        </a:p>
        <a:p>
          <a:pPr algn="l"/>
          <a:endParaRPr lang="ru-RU" sz="1000" b="1" dirty="0" smtClean="0">
            <a:solidFill>
              <a:schemeClr val="tx1"/>
            </a:solidFill>
          </a:endParaRPr>
        </a:p>
        <a:p>
          <a:pPr algn="l"/>
          <a:r>
            <a:rPr lang="ru-RU" sz="1000" b="0" dirty="0" smtClean="0">
              <a:solidFill>
                <a:schemeClr val="tx1"/>
              </a:solidFill>
            </a:rPr>
            <a:t>1. Отгадай загадки.</a:t>
          </a:r>
        </a:p>
        <a:p>
          <a:pPr algn="l"/>
          <a:r>
            <a:rPr lang="ru-RU" sz="1000" b="0" dirty="0" smtClean="0">
              <a:solidFill>
                <a:schemeClr val="tx1"/>
              </a:solidFill>
            </a:rPr>
            <a:t>2. Нарисуй отгадки.</a:t>
          </a:r>
        </a:p>
        <a:p>
          <a:pPr algn="l"/>
          <a:endParaRPr lang="ru-RU" sz="1000" b="0" dirty="0" smtClean="0">
            <a:solidFill>
              <a:schemeClr val="tx1"/>
            </a:solidFill>
          </a:endParaRPr>
        </a:p>
        <a:p>
          <a:pPr algn="l"/>
          <a:r>
            <a:rPr lang="ru-RU" sz="1000" b="0" dirty="0" smtClean="0">
              <a:solidFill>
                <a:schemeClr val="tx1"/>
              </a:solidFill>
            </a:rPr>
            <a:t>3. Оцени свою работу в центре</a:t>
          </a:r>
          <a:endParaRPr lang="ru-RU" sz="1000" b="0" dirty="0">
            <a:solidFill>
              <a:schemeClr val="tx1"/>
            </a:solidFill>
          </a:endParaRPr>
        </a:p>
      </dgm:t>
    </dgm:pt>
    <dgm:pt modelId="{34D3E2A7-0C63-4D0A-81FE-34DFAB971721}" type="sibTrans" cxnId="{5E81FE47-2218-4232-868D-B517FFF665D0}">
      <dgm:prSet/>
      <dgm:spPr/>
      <dgm:t>
        <a:bodyPr/>
        <a:lstStyle/>
        <a:p>
          <a:endParaRPr lang="ru-RU"/>
        </a:p>
      </dgm:t>
    </dgm:pt>
    <dgm:pt modelId="{DD0A4D26-9156-4F4D-9C23-CE5F09FFD311}" type="parTrans" cxnId="{5E81FE47-2218-4232-868D-B517FFF665D0}">
      <dgm:prSet/>
      <dgm:spPr/>
      <dgm:t>
        <a:bodyPr/>
        <a:lstStyle/>
        <a:p>
          <a:endParaRPr lang="ru-RU"/>
        </a:p>
      </dgm:t>
    </dgm:pt>
    <dgm:pt modelId="{1E0D9143-6F5D-4601-888D-B9B44DE35D9C}" type="pres">
      <dgm:prSet presAssocID="{EA5A921B-E267-49AA-8777-2A1C103AAAF1}" presName="outerComposite" presStyleCnt="0">
        <dgm:presLayoutVars>
          <dgm:chMax val="5"/>
          <dgm:dir/>
          <dgm:resizeHandles val="exact"/>
        </dgm:presLayoutVars>
      </dgm:prSet>
      <dgm:spPr/>
      <dgm:t>
        <a:bodyPr/>
        <a:lstStyle/>
        <a:p>
          <a:endParaRPr lang="ru-RU"/>
        </a:p>
      </dgm:t>
    </dgm:pt>
    <dgm:pt modelId="{921470C7-89BC-46D3-9809-D6BC39EBC118}" type="pres">
      <dgm:prSet presAssocID="{EA5A921B-E267-49AA-8777-2A1C103AAAF1}" presName="dummyMaxCanvas" presStyleCnt="0">
        <dgm:presLayoutVars/>
      </dgm:prSet>
      <dgm:spPr/>
    </dgm:pt>
    <dgm:pt modelId="{D478F325-82CC-4E12-A047-8F7133B03BB4}" type="pres">
      <dgm:prSet presAssocID="{EA5A921B-E267-49AA-8777-2A1C103AAAF1}" presName="TwoNodes_1" presStyleLbl="node1" presStyleIdx="0" presStyleCnt="2" custScaleX="112146" custScaleY="114347" custLinFactNeighborX="1927" custLinFactNeighborY="13148">
        <dgm:presLayoutVars>
          <dgm:bulletEnabled val="1"/>
        </dgm:presLayoutVars>
      </dgm:prSet>
      <dgm:spPr/>
      <dgm:t>
        <a:bodyPr/>
        <a:lstStyle/>
        <a:p>
          <a:endParaRPr lang="ru-RU"/>
        </a:p>
      </dgm:t>
    </dgm:pt>
    <dgm:pt modelId="{D2FBE1B1-4C50-4041-957D-8A1F243104E8}" type="pres">
      <dgm:prSet presAssocID="{EA5A921B-E267-49AA-8777-2A1C103AAAF1}" presName="TwoNodes_2" presStyleLbl="node1" presStyleIdx="1" presStyleCnt="2" custScaleY="86676" custLinFactNeighborX="-6255" custLinFactNeighborY="-1673">
        <dgm:presLayoutVars>
          <dgm:bulletEnabled val="1"/>
        </dgm:presLayoutVars>
      </dgm:prSet>
      <dgm:spPr/>
      <dgm:t>
        <a:bodyPr/>
        <a:lstStyle/>
        <a:p>
          <a:endParaRPr lang="ru-RU"/>
        </a:p>
      </dgm:t>
    </dgm:pt>
    <dgm:pt modelId="{3E2C4FA8-A2A5-4201-8482-D4E576C66536}" type="pres">
      <dgm:prSet presAssocID="{EA5A921B-E267-49AA-8777-2A1C103AAAF1}" presName="TwoConn_1-2" presStyleLbl="fgAccFollowNode1" presStyleIdx="0" presStyleCnt="1" custScaleX="90125" custScaleY="89785" custLinFactNeighborX="14649" custLinFactNeighborY="18173">
        <dgm:presLayoutVars>
          <dgm:bulletEnabled val="1"/>
        </dgm:presLayoutVars>
      </dgm:prSet>
      <dgm:spPr/>
      <dgm:t>
        <a:bodyPr/>
        <a:lstStyle/>
        <a:p>
          <a:endParaRPr lang="ru-RU"/>
        </a:p>
      </dgm:t>
    </dgm:pt>
    <dgm:pt modelId="{836EA63F-2AB6-4118-8B77-CBD9AFFD4321}" type="pres">
      <dgm:prSet presAssocID="{EA5A921B-E267-49AA-8777-2A1C103AAAF1}" presName="TwoNodes_1_text" presStyleLbl="node1" presStyleIdx="1" presStyleCnt="2">
        <dgm:presLayoutVars>
          <dgm:bulletEnabled val="1"/>
        </dgm:presLayoutVars>
      </dgm:prSet>
      <dgm:spPr/>
      <dgm:t>
        <a:bodyPr/>
        <a:lstStyle/>
        <a:p>
          <a:endParaRPr lang="ru-RU"/>
        </a:p>
      </dgm:t>
    </dgm:pt>
    <dgm:pt modelId="{2C5C81DE-7D6C-4EF6-B100-1D1EF203C602}" type="pres">
      <dgm:prSet presAssocID="{EA5A921B-E267-49AA-8777-2A1C103AAAF1}" presName="TwoNodes_2_text" presStyleLbl="node1" presStyleIdx="1" presStyleCnt="2">
        <dgm:presLayoutVars>
          <dgm:bulletEnabled val="1"/>
        </dgm:presLayoutVars>
      </dgm:prSet>
      <dgm:spPr/>
      <dgm:t>
        <a:bodyPr/>
        <a:lstStyle/>
        <a:p>
          <a:endParaRPr lang="ru-RU"/>
        </a:p>
      </dgm:t>
    </dgm:pt>
  </dgm:ptLst>
  <dgm:cxnLst>
    <dgm:cxn modelId="{DA63709C-C4DF-4EE6-AC78-727555E5DC5A}" type="presOf" srcId="{EC192BA1-8DA3-4E1D-9A46-D0E7E59C4F3B}" destId="{3E2C4FA8-A2A5-4201-8482-D4E576C66536}" srcOrd="0" destOrd="0" presId="urn:microsoft.com/office/officeart/2005/8/layout/vProcess5"/>
    <dgm:cxn modelId="{5E81FE47-2218-4232-868D-B517FFF665D0}" srcId="{EA5A921B-E267-49AA-8777-2A1C103AAAF1}" destId="{0B1A4D81-EEA2-4385-B505-59F78639C35B}" srcOrd="1" destOrd="0" parTransId="{DD0A4D26-9156-4F4D-9C23-CE5F09FFD311}" sibTransId="{34D3E2A7-0C63-4D0A-81FE-34DFAB971721}"/>
    <dgm:cxn modelId="{E6FD1419-32C8-4105-AE2B-2A3C1794A688}" type="presOf" srcId="{0B1A4D81-EEA2-4385-B505-59F78639C35B}" destId="{D2FBE1B1-4C50-4041-957D-8A1F243104E8}" srcOrd="0" destOrd="0" presId="urn:microsoft.com/office/officeart/2005/8/layout/vProcess5"/>
    <dgm:cxn modelId="{C9F6B6C4-0F5E-4170-B58E-0F69298BC95B}" type="presOf" srcId="{7728F41E-E88E-4A8F-A633-508BD5504FF3}" destId="{836EA63F-2AB6-4118-8B77-CBD9AFFD4321}" srcOrd="1" destOrd="0" presId="urn:microsoft.com/office/officeart/2005/8/layout/vProcess5"/>
    <dgm:cxn modelId="{0ABDC0A3-65FF-4944-9E3B-D6FA5C56D411}" type="presOf" srcId="{7728F41E-E88E-4A8F-A633-508BD5504FF3}" destId="{D478F325-82CC-4E12-A047-8F7133B03BB4}" srcOrd="0" destOrd="0" presId="urn:microsoft.com/office/officeart/2005/8/layout/vProcess5"/>
    <dgm:cxn modelId="{6262E541-20FE-4CFF-B557-8D57D6585367}" srcId="{EA5A921B-E267-49AA-8777-2A1C103AAAF1}" destId="{7728F41E-E88E-4A8F-A633-508BD5504FF3}" srcOrd="0" destOrd="0" parTransId="{05EA9473-FB4E-4B48-B21E-0817339ADCCD}" sibTransId="{EC192BA1-8DA3-4E1D-9A46-D0E7E59C4F3B}"/>
    <dgm:cxn modelId="{83555232-98E0-45BF-9985-BC36F54E7FAC}" type="presOf" srcId="{EA5A921B-E267-49AA-8777-2A1C103AAAF1}" destId="{1E0D9143-6F5D-4601-888D-B9B44DE35D9C}" srcOrd="0" destOrd="0" presId="urn:microsoft.com/office/officeart/2005/8/layout/vProcess5"/>
    <dgm:cxn modelId="{F94FCC12-6A01-45F6-9150-A6A20CFA3013}" type="presOf" srcId="{0B1A4D81-EEA2-4385-B505-59F78639C35B}" destId="{2C5C81DE-7D6C-4EF6-B100-1D1EF203C602}" srcOrd="1" destOrd="0" presId="urn:microsoft.com/office/officeart/2005/8/layout/vProcess5"/>
    <dgm:cxn modelId="{D03CEFB5-F0A6-46BA-9D30-BA588369B703}" type="presParOf" srcId="{1E0D9143-6F5D-4601-888D-B9B44DE35D9C}" destId="{921470C7-89BC-46D3-9809-D6BC39EBC118}" srcOrd="0" destOrd="0" presId="urn:microsoft.com/office/officeart/2005/8/layout/vProcess5"/>
    <dgm:cxn modelId="{74366018-0C80-4E35-8D53-DA38FA845A06}" type="presParOf" srcId="{1E0D9143-6F5D-4601-888D-B9B44DE35D9C}" destId="{D478F325-82CC-4E12-A047-8F7133B03BB4}" srcOrd="1" destOrd="0" presId="urn:microsoft.com/office/officeart/2005/8/layout/vProcess5"/>
    <dgm:cxn modelId="{3EB5327C-E95D-434B-99A4-B3E9C69BB53B}" type="presParOf" srcId="{1E0D9143-6F5D-4601-888D-B9B44DE35D9C}" destId="{D2FBE1B1-4C50-4041-957D-8A1F243104E8}" srcOrd="2" destOrd="0" presId="urn:microsoft.com/office/officeart/2005/8/layout/vProcess5"/>
    <dgm:cxn modelId="{FCDBA40A-6B09-411F-B3D7-225111CFF6E9}" type="presParOf" srcId="{1E0D9143-6F5D-4601-888D-B9B44DE35D9C}" destId="{3E2C4FA8-A2A5-4201-8482-D4E576C66536}" srcOrd="3" destOrd="0" presId="urn:microsoft.com/office/officeart/2005/8/layout/vProcess5"/>
    <dgm:cxn modelId="{0084CF3F-1A2D-45DD-B3A9-8CF4A400EA5E}" type="presParOf" srcId="{1E0D9143-6F5D-4601-888D-B9B44DE35D9C}" destId="{836EA63F-2AB6-4118-8B77-CBD9AFFD4321}" srcOrd="4" destOrd="0" presId="urn:microsoft.com/office/officeart/2005/8/layout/vProcess5"/>
    <dgm:cxn modelId="{3DA2DC42-8A4B-40F5-972C-FCD1CA87F840}" type="presParOf" srcId="{1E0D9143-6F5D-4601-888D-B9B44DE35D9C}" destId="{2C5C81DE-7D6C-4EF6-B100-1D1EF203C60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9287E-2331-494B-B5D7-A651CD6B4ECF}">
      <dsp:nvSpPr>
        <dsp:cNvPr id="0" name=""/>
        <dsp:cNvSpPr/>
      </dsp:nvSpPr>
      <dsp:spPr>
        <a:xfrm>
          <a:off x="-7035" y="-432043"/>
          <a:ext cx="6684181" cy="3155352"/>
        </a:xfrm>
        <a:prstGeom prst="roundRect">
          <a:avLst>
            <a:gd name="adj" fmla="val 10000"/>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kern="1200" dirty="0" smtClean="0"/>
            <a:t>Тест 1.Как называется наука, изучающая растения?</a:t>
          </a:r>
        </a:p>
        <a:p>
          <a:pPr lvl="0" algn="just" defTabSz="444500">
            <a:lnSpc>
              <a:spcPct val="90000"/>
            </a:lnSpc>
            <a:spcBef>
              <a:spcPct val="0"/>
            </a:spcBef>
            <a:spcAft>
              <a:spcPct val="35000"/>
            </a:spcAft>
          </a:pPr>
          <a:r>
            <a:rPr lang="ru-RU" sz="1000" kern="1200" dirty="0" smtClean="0"/>
            <a:t>А) зоология                       Б) астрономия</a:t>
          </a:r>
        </a:p>
        <a:p>
          <a:pPr lvl="0" algn="just" defTabSz="444500">
            <a:lnSpc>
              <a:spcPct val="90000"/>
            </a:lnSpc>
            <a:spcBef>
              <a:spcPct val="0"/>
            </a:spcBef>
            <a:spcAft>
              <a:spcPct val="35000"/>
            </a:spcAft>
          </a:pPr>
          <a:r>
            <a:rPr lang="ru-RU" sz="1000" kern="1200" dirty="0" smtClean="0"/>
            <a:t>В) ботаника                       Г) география</a:t>
          </a:r>
        </a:p>
        <a:p>
          <a:pPr lvl="0" algn="just" defTabSz="444500">
            <a:lnSpc>
              <a:spcPct val="90000"/>
            </a:lnSpc>
            <a:spcBef>
              <a:spcPct val="0"/>
            </a:spcBef>
            <a:spcAft>
              <a:spcPct val="35000"/>
            </a:spcAft>
          </a:pPr>
          <a:r>
            <a:rPr lang="ru-RU" sz="1000" kern="1200" dirty="0" smtClean="0"/>
            <a:t>2. Сколько видов растений насчитывается на территории России?</a:t>
          </a:r>
        </a:p>
        <a:p>
          <a:pPr lvl="0" algn="just" defTabSz="444500">
            <a:lnSpc>
              <a:spcPct val="90000"/>
            </a:lnSpc>
            <a:spcBef>
              <a:spcPct val="0"/>
            </a:spcBef>
            <a:spcAft>
              <a:spcPct val="35000"/>
            </a:spcAft>
          </a:pPr>
          <a:r>
            <a:rPr lang="ru-RU" sz="1000" kern="1200" dirty="0" smtClean="0"/>
            <a:t>А) 110 тыс.                       Б) более 25 тыс.</a:t>
          </a:r>
        </a:p>
        <a:p>
          <a:pPr lvl="0" algn="just" defTabSz="444500">
            <a:lnSpc>
              <a:spcPct val="90000"/>
            </a:lnSpc>
            <a:spcBef>
              <a:spcPct val="0"/>
            </a:spcBef>
            <a:spcAft>
              <a:spcPct val="35000"/>
            </a:spcAft>
          </a:pPr>
          <a:r>
            <a:rPr lang="ru-RU" sz="1000" kern="1200" dirty="0" smtClean="0"/>
            <a:t>В) 27 тыс.                         Г) 3 тыс.</a:t>
          </a:r>
        </a:p>
        <a:p>
          <a:pPr lvl="0" algn="just" defTabSz="444500">
            <a:lnSpc>
              <a:spcPct val="90000"/>
            </a:lnSpc>
            <a:spcBef>
              <a:spcPct val="0"/>
            </a:spcBef>
            <a:spcAft>
              <a:spcPct val="35000"/>
            </a:spcAft>
          </a:pPr>
          <a:r>
            <a:rPr lang="ru-RU" sz="1000" kern="1200" dirty="0" smtClean="0"/>
            <a:t>3. Какие растения самые простые по строению?</a:t>
          </a:r>
        </a:p>
        <a:p>
          <a:pPr lvl="0" algn="just" defTabSz="444500">
            <a:lnSpc>
              <a:spcPct val="90000"/>
            </a:lnSpc>
            <a:spcBef>
              <a:spcPct val="0"/>
            </a:spcBef>
            <a:spcAft>
              <a:spcPct val="35000"/>
            </a:spcAft>
          </a:pPr>
          <a:r>
            <a:rPr lang="ru-RU" sz="1000" kern="1200" dirty="0" smtClean="0"/>
            <a:t>А) водоросли                  Б) папоротники</a:t>
          </a:r>
        </a:p>
        <a:p>
          <a:pPr lvl="0" algn="just" defTabSz="444500">
            <a:lnSpc>
              <a:spcPct val="90000"/>
            </a:lnSpc>
            <a:spcBef>
              <a:spcPct val="0"/>
            </a:spcBef>
            <a:spcAft>
              <a:spcPct val="35000"/>
            </a:spcAft>
          </a:pPr>
          <a:r>
            <a:rPr lang="ru-RU" sz="1000" kern="1200" dirty="0" smtClean="0"/>
            <a:t>В) мхи                              В) цветковые</a:t>
          </a:r>
        </a:p>
        <a:p>
          <a:pPr lvl="0" algn="just" defTabSz="444500">
            <a:lnSpc>
              <a:spcPct val="90000"/>
            </a:lnSpc>
            <a:spcBef>
              <a:spcPct val="0"/>
            </a:spcBef>
            <a:spcAft>
              <a:spcPct val="35000"/>
            </a:spcAft>
          </a:pPr>
          <a:r>
            <a:rPr lang="ru-RU" sz="1000" kern="1200" dirty="0" smtClean="0"/>
            <a:t>4. Какая группа растений самая распространённая на земле?</a:t>
          </a:r>
        </a:p>
        <a:p>
          <a:pPr lvl="0" algn="just" defTabSz="444500">
            <a:lnSpc>
              <a:spcPct val="90000"/>
            </a:lnSpc>
            <a:spcBef>
              <a:spcPct val="0"/>
            </a:spcBef>
            <a:spcAft>
              <a:spcPct val="35000"/>
            </a:spcAft>
          </a:pPr>
          <a:r>
            <a:rPr lang="ru-RU" sz="1000" kern="1200" dirty="0" smtClean="0"/>
            <a:t>А) водоросли                   Б) цветковые</a:t>
          </a:r>
        </a:p>
        <a:p>
          <a:pPr lvl="0" algn="just" defTabSz="444500">
            <a:lnSpc>
              <a:spcPct val="90000"/>
            </a:lnSpc>
            <a:spcBef>
              <a:spcPct val="0"/>
            </a:spcBef>
            <a:spcAft>
              <a:spcPct val="35000"/>
            </a:spcAft>
          </a:pPr>
          <a:r>
            <a:rPr lang="ru-RU" sz="1000" kern="1200" dirty="0" smtClean="0"/>
            <a:t>В) хвойные                       В) папоротники</a:t>
          </a:r>
        </a:p>
        <a:p>
          <a:pPr lvl="0" algn="just" defTabSz="444500">
            <a:lnSpc>
              <a:spcPct val="90000"/>
            </a:lnSpc>
            <a:spcBef>
              <a:spcPct val="0"/>
            </a:spcBef>
            <a:spcAft>
              <a:spcPct val="35000"/>
            </a:spcAft>
          </a:pPr>
          <a:r>
            <a:rPr lang="ru-RU" sz="1000" kern="1200" dirty="0" smtClean="0"/>
            <a:t>3. Оцени свою работу.</a:t>
          </a:r>
          <a:endParaRPr lang="ru-RU" sz="1000" kern="1200" dirty="0"/>
        </a:p>
      </dsp:txBody>
      <dsp:txXfrm>
        <a:off x="85382" y="-339626"/>
        <a:ext cx="5070461" cy="2970518"/>
      </dsp:txXfrm>
    </dsp:sp>
    <dsp:sp modelId="{A3A0F45E-35FF-4D82-BB0A-BF5483D6763B}">
      <dsp:nvSpPr>
        <dsp:cNvPr id="0" name=""/>
        <dsp:cNvSpPr/>
      </dsp:nvSpPr>
      <dsp:spPr>
        <a:xfrm>
          <a:off x="825849" y="2829276"/>
          <a:ext cx="6684181" cy="892784"/>
        </a:xfrm>
        <a:prstGeom prst="roundRect">
          <a:avLst>
            <a:gd name="adj" fmla="val 10000"/>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b="1" kern="1200" dirty="0" smtClean="0"/>
            <a:t>Центр Науки</a:t>
          </a:r>
        </a:p>
        <a:p>
          <a:pPr lvl="0" algn="l" defTabSz="444500">
            <a:lnSpc>
              <a:spcPct val="90000"/>
            </a:lnSpc>
            <a:spcBef>
              <a:spcPct val="0"/>
            </a:spcBef>
            <a:spcAft>
              <a:spcPct val="35000"/>
            </a:spcAft>
          </a:pPr>
          <a:r>
            <a:rPr lang="ru-RU" sz="1000" kern="1200" dirty="0" smtClean="0"/>
            <a:t>1. Опиши своё растение _________________________</a:t>
          </a:r>
        </a:p>
        <a:p>
          <a:pPr lvl="0" algn="l" defTabSz="444500">
            <a:lnSpc>
              <a:spcPct val="90000"/>
            </a:lnSpc>
            <a:spcBef>
              <a:spcPct val="0"/>
            </a:spcBef>
            <a:spcAft>
              <a:spcPct val="35000"/>
            </a:spcAft>
          </a:pPr>
          <a:r>
            <a:rPr lang="ru-RU" sz="1000" kern="1200" dirty="0" smtClean="0"/>
            <a:t>2.* Меня удивило ______________________________</a:t>
          </a:r>
        </a:p>
        <a:p>
          <a:pPr lvl="0" algn="l" defTabSz="444500">
            <a:lnSpc>
              <a:spcPct val="90000"/>
            </a:lnSpc>
            <a:spcBef>
              <a:spcPct val="0"/>
            </a:spcBef>
            <a:spcAft>
              <a:spcPct val="35000"/>
            </a:spcAft>
          </a:pPr>
          <a:r>
            <a:rPr lang="ru-RU" sz="1000" kern="1200" dirty="0" smtClean="0"/>
            <a:t>3. Оцени свою работу в центре</a:t>
          </a:r>
          <a:endParaRPr lang="ru-RU" sz="1000" kern="1200" dirty="0"/>
        </a:p>
      </dsp:txBody>
      <dsp:txXfrm>
        <a:off x="851998" y="2855425"/>
        <a:ext cx="5131984" cy="840486"/>
      </dsp:txXfrm>
    </dsp:sp>
    <dsp:sp modelId="{BEEB1B5F-F169-48D2-A1FB-BC94C01C4074}">
      <dsp:nvSpPr>
        <dsp:cNvPr id="0" name=""/>
        <dsp:cNvSpPr/>
      </dsp:nvSpPr>
      <dsp:spPr>
        <a:xfrm>
          <a:off x="1158456" y="3816421"/>
          <a:ext cx="6712321" cy="1179107"/>
        </a:xfrm>
        <a:prstGeom prst="roundRect">
          <a:avLst>
            <a:gd name="adj" fmla="val 10000"/>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dirty="0" smtClean="0"/>
            <a:t>Центр «Развитие речи</a:t>
          </a:r>
          <a:r>
            <a:rPr lang="ru-RU" sz="1000" kern="1200" dirty="0" smtClean="0"/>
            <a:t>»</a:t>
          </a:r>
        </a:p>
        <a:p>
          <a:pPr lvl="0" algn="l" defTabSz="444500">
            <a:lnSpc>
              <a:spcPct val="90000"/>
            </a:lnSpc>
            <a:spcBef>
              <a:spcPct val="0"/>
            </a:spcBef>
            <a:spcAft>
              <a:spcPct val="35000"/>
            </a:spcAft>
          </a:pPr>
          <a:r>
            <a:rPr lang="ru-RU" sz="1000" kern="1200" dirty="0" smtClean="0"/>
            <a:t>1. Заполни таблицу </a:t>
          </a:r>
        </a:p>
        <a:p>
          <a:pPr lvl="0" algn="l" defTabSz="444500">
            <a:lnSpc>
              <a:spcPct val="90000"/>
            </a:lnSpc>
            <a:spcBef>
              <a:spcPct val="0"/>
            </a:spcBef>
            <a:spcAft>
              <a:spcPct val="35000"/>
            </a:spcAft>
          </a:pPr>
          <a:endParaRPr lang="ru-RU" sz="1000" kern="1200" dirty="0" smtClean="0"/>
        </a:p>
        <a:p>
          <a:pPr lvl="0" algn="l" defTabSz="444500">
            <a:lnSpc>
              <a:spcPct val="90000"/>
            </a:lnSpc>
            <a:spcBef>
              <a:spcPct val="0"/>
            </a:spcBef>
            <a:spcAft>
              <a:spcPct val="35000"/>
            </a:spcAft>
          </a:pPr>
          <a:r>
            <a:rPr lang="ru-RU" sz="1000" kern="1200" dirty="0" smtClean="0"/>
            <a:t>2.* Приведи примеры сравнений человека с растениями___________</a:t>
          </a:r>
        </a:p>
        <a:p>
          <a:pPr lvl="0" algn="l" defTabSz="444500">
            <a:lnSpc>
              <a:spcPct val="90000"/>
            </a:lnSpc>
            <a:spcBef>
              <a:spcPct val="0"/>
            </a:spcBef>
            <a:spcAft>
              <a:spcPct val="35000"/>
            </a:spcAft>
          </a:pPr>
          <a:r>
            <a:rPr lang="ru-RU" sz="1000" kern="1200" dirty="0" smtClean="0"/>
            <a:t>3. Оцени свою работу в центре</a:t>
          </a:r>
        </a:p>
      </dsp:txBody>
      <dsp:txXfrm>
        <a:off x="1192991" y="3850956"/>
        <a:ext cx="5137038" cy="1110037"/>
      </dsp:txXfrm>
    </dsp:sp>
    <dsp:sp modelId="{BE88CA74-4C53-44D2-A2FC-ABB9A9748FBA}">
      <dsp:nvSpPr>
        <dsp:cNvPr id="0" name=""/>
        <dsp:cNvSpPr/>
      </dsp:nvSpPr>
      <dsp:spPr>
        <a:xfrm>
          <a:off x="5472459" y="2304259"/>
          <a:ext cx="654575" cy="910118"/>
        </a:xfrm>
        <a:prstGeom prst="downArrow">
          <a:avLst>
            <a:gd name="adj1" fmla="val 55000"/>
            <a:gd name="adj2" fmla="val 45000"/>
          </a:avLst>
        </a:prstGeom>
        <a:solidFill>
          <a:schemeClr val="tx2">
            <a:lumMod val="20000"/>
            <a:lumOff val="80000"/>
            <a:alpha val="90000"/>
          </a:schemeClr>
        </a:solidFill>
        <a:ln w="55000" cap="flat" cmpd="thickThin"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ru-RU" sz="3500" kern="1200"/>
        </a:p>
      </dsp:txBody>
      <dsp:txXfrm>
        <a:off x="5619738" y="2304259"/>
        <a:ext cx="360017" cy="748111"/>
      </dsp:txXfrm>
    </dsp:sp>
    <dsp:sp modelId="{7A3A0BD5-F810-4178-A7EB-0CEB5DABA194}">
      <dsp:nvSpPr>
        <dsp:cNvPr id="0" name=""/>
        <dsp:cNvSpPr/>
      </dsp:nvSpPr>
      <dsp:spPr>
        <a:xfrm>
          <a:off x="6624738" y="3312365"/>
          <a:ext cx="622084" cy="910118"/>
        </a:xfrm>
        <a:prstGeom prst="downArrow">
          <a:avLst>
            <a:gd name="adj1" fmla="val 55000"/>
            <a:gd name="adj2" fmla="val 45000"/>
          </a:avLst>
        </a:prstGeom>
        <a:solidFill>
          <a:schemeClr val="tx2">
            <a:lumMod val="20000"/>
            <a:lumOff val="80000"/>
            <a:alpha val="90000"/>
          </a:schemeClr>
        </a:solidFill>
        <a:ln w="55000" cap="flat" cmpd="thickThin"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ru-RU" sz="3500" kern="1200"/>
        </a:p>
      </dsp:txBody>
      <dsp:txXfrm>
        <a:off x="6764707" y="3312365"/>
        <a:ext cx="342146" cy="75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F325-82CC-4E12-A047-8F7133B03BB4}">
      <dsp:nvSpPr>
        <dsp:cNvPr id="0" name=""/>
        <dsp:cNvSpPr/>
      </dsp:nvSpPr>
      <dsp:spPr>
        <a:xfrm>
          <a:off x="-71983" y="174856"/>
          <a:ext cx="7275943" cy="2091177"/>
        </a:xfrm>
        <a:prstGeom prst="roundRect">
          <a:avLst>
            <a:gd name="adj" fmla="val 10000"/>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Центр Математики</a:t>
          </a:r>
        </a:p>
        <a:p>
          <a:pPr lvl="0" algn="l" defTabSz="444500">
            <a:lnSpc>
              <a:spcPct val="90000"/>
            </a:lnSpc>
            <a:spcBef>
              <a:spcPct val="0"/>
            </a:spcBef>
            <a:spcAft>
              <a:spcPct val="35000"/>
            </a:spcAft>
          </a:pPr>
          <a:r>
            <a:rPr lang="ru-RU" sz="1000" kern="1200" dirty="0" smtClean="0">
              <a:solidFill>
                <a:schemeClr val="tx1"/>
              </a:solidFill>
            </a:rPr>
            <a:t>1. Задача </a:t>
          </a:r>
          <a:r>
            <a:rPr lang="ru-RU" sz="1000" u="sng" kern="1200" dirty="0" smtClean="0">
              <a:solidFill>
                <a:schemeClr val="tx1"/>
              </a:solidFill>
            </a:rPr>
            <a:t>								</a:t>
          </a:r>
          <a:endParaRPr lang="ru-RU" sz="2500" kern="1200" dirty="0" smtClean="0">
            <a:solidFill>
              <a:schemeClr val="tx1"/>
            </a:solidFill>
          </a:endParaRPr>
        </a:p>
        <a:p>
          <a:pPr lvl="0" algn="l" defTabSz="444500">
            <a:lnSpc>
              <a:spcPct val="90000"/>
            </a:lnSpc>
            <a:spcBef>
              <a:spcPct val="0"/>
            </a:spcBef>
            <a:spcAft>
              <a:spcPct val="35000"/>
            </a:spcAft>
          </a:pPr>
          <a:r>
            <a:rPr lang="ru-RU" sz="1000" kern="1200" dirty="0" smtClean="0">
              <a:solidFill>
                <a:schemeClr val="tx1"/>
              </a:solidFill>
            </a:rPr>
            <a:t>2. Задача </a:t>
          </a:r>
          <a:r>
            <a:rPr lang="ru-RU" sz="1000" u="sng" kern="1200" dirty="0" smtClean="0">
              <a:solidFill>
                <a:schemeClr val="tx1"/>
              </a:solidFill>
            </a:rPr>
            <a:t>								</a:t>
          </a:r>
          <a:r>
            <a:rPr lang="ru-RU" sz="1000" kern="1200" dirty="0" smtClean="0">
              <a:solidFill>
                <a:schemeClr val="tx1"/>
              </a:solidFill>
            </a:rPr>
            <a:t>	</a:t>
          </a:r>
        </a:p>
        <a:p>
          <a:pPr lvl="0" algn="l" defTabSz="444500">
            <a:lnSpc>
              <a:spcPct val="90000"/>
            </a:lnSpc>
            <a:spcBef>
              <a:spcPct val="0"/>
            </a:spcBef>
            <a:spcAft>
              <a:spcPct val="35000"/>
            </a:spcAft>
          </a:pPr>
          <a:r>
            <a:rPr lang="ru-RU" sz="1000" kern="1200" dirty="0" smtClean="0">
              <a:solidFill>
                <a:schemeClr val="tx1"/>
              </a:solidFill>
            </a:rPr>
            <a:t>3. 800 лет = ___ веков       4 века= ____лет    1 век = _____лет</a:t>
          </a:r>
        </a:p>
        <a:p>
          <a:pPr lvl="0" algn="l" defTabSz="444500">
            <a:lnSpc>
              <a:spcPct val="90000"/>
            </a:lnSpc>
            <a:spcBef>
              <a:spcPct val="0"/>
            </a:spcBef>
            <a:spcAft>
              <a:spcPct val="35000"/>
            </a:spcAft>
          </a:pPr>
          <a:r>
            <a:rPr lang="ru-RU" sz="1000" kern="1200" dirty="0" smtClean="0">
              <a:solidFill>
                <a:schemeClr val="tx1"/>
              </a:solidFill>
            </a:rPr>
            <a:t>4. </a:t>
          </a:r>
          <a:r>
            <a:rPr lang="ru-RU" sz="1000" u="sng" kern="1200" dirty="0" smtClean="0">
              <a:solidFill>
                <a:schemeClr val="tx1"/>
              </a:solidFill>
            </a:rPr>
            <a:t>									</a:t>
          </a:r>
        </a:p>
        <a:p>
          <a:pPr lvl="0" algn="l" defTabSz="444500">
            <a:lnSpc>
              <a:spcPct val="90000"/>
            </a:lnSpc>
            <a:spcBef>
              <a:spcPct val="0"/>
            </a:spcBef>
            <a:spcAft>
              <a:spcPct val="35000"/>
            </a:spcAft>
          </a:pPr>
          <a:r>
            <a:rPr lang="ru-RU" sz="1000" u="sng" kern="1200" dirty="0" smtClean="0">
              <a:solidFill>
                <a:schemeClr val="tx1"/>
              </a:solidFill>
            </a:rPr>
            <a:t>5.</a:t>
          </a:r>
          <a:r>
            <a:rPr lang="ru-RU" sz="1000" u="none" kern="1200" dirty="0" smtClean="0">
              <a:solidFill>
                <a:schemeClr val="tx1"/>
              </a:solidFill>
            </a:rPr>
            <a:t> Оцени свою работу в центре</a:t>
          </a:r>
          <a:endParaRPr lang="ru-RU" sz="1000" kern="1200" dirty="0">
            <a:solidFill>
              <a:schemeClr val="tx1"/>
            </a:solidFill>
          </a:endParaRPr>
        </a:p>
      </dsp:txBody>
      <dsp:txXfrm>
        <a:off x="-10735" y="236104"/>
        <a:ext cx="5153794" cy="1968681"/>
      </dsp:txXfrm>
    </dsp:sp>
    <dsp:sp modelId="{D2FBE1B1-4C50-4041-957D-8A1F243104E8}">
      <dsp:nvSpPr>
        <dsp:cNvPr id="0" name=""/>
        <dsp:cNvSpPr/>
      </dsp:nvSpPr>
      <dsp:spPr>
        <a:xfrm>
          <a:off x="936113" y="2392033"/>
          <a:ext cx="6487920" cy="1585130"/>
        </a:xfrm>
        <a:prstGeom prst="roundRect">
          <a:avLst>
            <a:gd name="adj" fmla="val 10000"/>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Центр Эрудит и ИЗО</a:t>
          </a:r>
        </a:p>
        <a:p>
          <a:pPr lvl="0" algn="l" defTabSz="444500">
            <a:lnSpc>
              <a:spcPct val="90000"/>
            </a:lnSpc>
            <a:spcBef>
              <a:spcPct val="0"/>
            </a:spcBef>
            <a:spcAft>
              <a:spcPct val="35000"/>
            </a:spcAft>
          </a:pPr>
          <a:endParaRPr lang="ru-RU" sz="1000" b="1" kern="1200" dirty="0" smtClean="0">
            <a:solidFill>
              <a:schemeClr val="tx1"/>
            </a:solidFill>
          </a:endParaRPr>
        </a:p>
        <a:p>
          <a:pPr lvl="0" algn="l" defTabSz="444500">
            <a:lnSpc>
              <a:spcPct val="90000"/>
            </a:lnSpc>
            <a:spcBef>
              <a:spcPct val="0"/>
            </a:spcBef>
            <a:spcAft>
              <a:spcPct val="35000"/>
            </a:spcAft>
          </a:pPr>
          <a:r>
            <a:rPr lang="ru-RU" sz="1000" b="0" kern="1200" dirty="0" smtClean="0">
              <a:solidFill>
                <a:schemeClr val="tx1"/>
              </a:solidFill>
            </a:rPr>
            <a:t>1. Отгадай загадки.</a:t>
          </a:r>
        </a:p>
        <a:p>
          <a:pPr lvl="0" algn="l" defTabSz="444500">
            <a:lnSpc>
              <a:spcPct val="90000"/>
            </a:lnSpc>
            <a:spcBef>
              <a:spcPct val="0"/>
            </a:spcBef>
            <a:spcAft>
              <a:spcPct val="35000"/>
            </a:spcAft>
          </a:pPr>
          <a:r>
            <a:rPr lang="ru-RU" sz="1000" b="0" kern="1200" dirty="0" smtClean="0">
              <a:solidFill>
                <a:schemeClr val="tx1"/>
              </a:solidFill>
            </a:rPr>
            <a:t>2. Нарисуй отгадки.</a:t>
          </a:r>
        </a:p>
        <a:p>
          <a:pPr lvl="0" algn="l" defTabSz="444500">
            <a:lnSpc>
              <a:spcPct val="90000"/>
            </a:lnSpc>
            <a:spcBef>
              <a:spcPct val="0"/>
            </a:spcBef>
            <a:spcAft>
              <a:spcPct val="35000"/>
            </a:spcAft>
          </a:pPr>
          <a:endParaRPr lang="ru-RU" sz="1000" b="0" kern="1200" dirty="0" smtClean="0">
            <a:solidFill>
              <a:schemeClr val="tx1"/>
            </a:solidFill>
          </a:endParaRPr>
        </a:p>
        <a:p>
          <a:pPr lvl="0" algn="l" defTabSz="444500">
            <a:lnSpc>
              <a:spcPct val="90000"/>
            </a:lnSpc>
            <a:spcBef>
              <a:spcPct val="0"/>
            </a:spcBef>
            <a:spcAft>
              <a:spcPct val="35000"/>
            </a:spcAft>
          </a:pPr>
          <a:r>
            <a:rPr lang="ru-RU" sz="1000" b="0" kern="1200" dirty="0" smtClean="0">
              <a:solidFill>
                <a:schemeClr val="tx1"/>
              </a:solidFill>
            </a:rPr>
            <a:t>3. Оцени свою работу в центре</a:t>
          </a:r>
          <a:endParaRPr lang="ru-RU" sz="1000" b="0" kern="1200" dirty="0">
            <a:solidFill>
              <a:schemeClr val="tx1"/>
            </a:solidFill>
          </a:endParaRPr>
        </a:p>
      </dsp:txBody>
      <dsp:txXfrm>
        <a:off x="982540" y="2438460"/>
        <a:ext cx="4061419" cy="1492276"/>
      </dsp:txXfrm>
    </dsp:sp>
    <dsp:sp modelId="{3E2C4FA8-A2A5-4201-8482-D4E576C66536}">
      <dsp:nvSpPr>
        <dsp:cNvPr id="0" name=""/>
        <dsp:cNvSpPr/>
      </dsp:nvSpPr>
      <dsp:spPr>
        <a:xfrm>
          <a:off x="5729035" y="1779974"/>
          <a:ext cx="1071333" cy="1067292"/>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970085" y="1779974"/>
        <a:ext cx="589233" cy="8031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ltLang="ru-RU"/>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ltLang="ru-RU"/>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ltLang="ru-RU"/>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C2DBE85-855C-4A97-A664-C472A5FB41CE}" type="slidenum">
              <a:rPr lang="ru-RU" altLang="ru-RU"/>
              <a:pPr>
                <a:defRPr/>
              </a:pPr>
              <a:t>‹#›</a:t>
            </a:fld>
            <a:endParaRPr lang="ru-RU" altLang="ru-RU"/>
          </a:p>
        </p:txBody>
      </p:sp>
    </p:spTree>
    <p:extLst>
      <p:ext uri="{BB962C8B-B14F-4D97-AF65-F5344CB8AC3E}">
        <p14:creationId xmlns:p14="http://schemas.microsoft.com/office/powerpoint/2010/main" val="2885018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endParaRPr lang="ru-RU" alt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lt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089EA542-9748-4F81-8454-767C42DA0A2C}" type="slidenum">
              <a:rPr lang="ru-RU" altLang="ru-RU" smtClean="0"/>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E20B813D-7F72-431A-9BEE-8D3121E9387D}" type="slidenum">
              <a:rPr lang="ru-RU" altLang="ru-RU" smtClean="0"/>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C4F16879-A627-46CC-9A6C-73D9668AC9ED}" type="slidenum">
              <a:rPr lang="ru-RU" altLang="ru-RU" smtClean="0"/>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195263" y="228600"/>
            <a:ext cx="8339137" cy="579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8"/>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10"/>
          <p:cNvSpPr>
            <a:spLocks noGrp="1" noChangeArrowheads="1"/>
          </p:cNvSpPr>
          <p:nvPr>
            <p:ph type="sldNum" sz="quarter" idx="12"/>
          </p:nvPr>
        </p:nvSpPr>
        <p:spPr>
          <a:ln/>
        </p:spPr>
        <p:txBody>
          <a:bodyPr/>
          <a:lstStyle>
            <a:lvl1pPr>
              <a:defRPr/>
            </a:lvl1pPr>
          </a:lstStyle>
          <a:p>
            <a:pPr>
              <a:defRPr/>
            </a:pPr>
            <a:fld id="{D2002303-0715-4C90-8858-2B9371BFE2B4}" type="slidenum">
              <a:rPr lang="ru-RU" altLang="ru-RU"/>
              <a:pPr>
                <a:defRPr/>
              </a:pPr>
              <a:t>‹#›</a:t>
            </a:fld>
            <a:endParaRPr lang="ru-RU" altLang="ru-RU"/>
          </a:p>
        </p:txBody>
      </p:sp>
    </p:spTree>
    <p:extLst>
      <p:ext uri="{BB962C8B-B14F-4D97-AF65-F5344CB8AC3E}">
        <p14:creationId xmlns:p14="http://schemas.microsoft.com/office/powerpoint/2010/main" val="135858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28600"/>
            <a:ext cx="8015287" cy="9144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09600" y="1600200"/>
            <a:ext cx="3886200" cy="213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09600" y="3886200"/>
            <a:ext cx="3886200" cy="213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half" idx="3"/>
          </p:nvPr>
        </p:nvSpPr>
        <p:spPr>
          <a:xfrm>
            <a:off x="4648200" y="1600200"/>
            <a:ext cx="38862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8"/>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9"/>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10"/>
          <p:cNvSpPr>
            <a:spLocks noGrp="1" noChangeArrowheads="1"/>
          </p:cNvSpPr>
          <p:nvPr>
            <p:ph type="sldNum" sz="quarter" idx="12"/>
          </p:nvPr>
        </p:nvSpPr>
        <p:spPr>
          <a:ln/>
        </p:spPr>
        <p:txBody>
          <a:bodyPr/>
          <a:lstStyle>
            <a:lvl1pPr>
              <a:defRPr/>
            </a:lvl1pPr>
          </a:lstStyle>
          <a:p>
            <a:pPr>
              <a:defRPr/>
            </a:pPr>
            <a:fld id="{43A6F73C-FBD8-49FE-BFA4-2A14E592564D}" type="slidenum">
              <a:rPr lang="ru-RU" altLang="ru-RU"/>
              <a:pPr>
                <a:defRPr/>
              </a:pPr>
              <a:t>‹#›</a:t>
            </a:fld>
            <a:endParaRPr lang="ru-RU" altLang="ru-RU"/>
          </a:p>
        </p:txBody>
      </p:sp>
    </p:spTree>
    <p:extLst>
      <p:ext uri="{BB962C8B-B14F-4D97-AF65-F5344CB8AC3E}">
        <p14:creationId xmlns:p14="http://schemas.microsoft.com/office/powerpoint/2010/main" val="238110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228600"/>
            <a:ext cx="8015287" cy="914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0"/>
            <a:ext cx="38862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38862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10"/>
          <p:cNvSpPr>
            <a:spLocks noGrp="1" noChangeArrowheads="1"/>
          </p:cNvSpPr>
          <p:nvPr>
            <p:ph type="sldNum" sz="quarter" idx="12"/>
          </p:nvPr>
        </p:nvSpPr>
        <p:spPr>
          <a:ln/>
        </p:spPr>
        <p:txBody>
          <a:bodyPr/>
          <a:lstStyle>
            <a:lvl1pPr>
              <a:defRPr/>
            </a:lvl1pPr>
          </a:lstStyle>
          <a:p>
            <a:pPr>
              <a:defRPr/>
            </a:pPr>
            <a:fld id="{FFD09043-19D7-472C-9F8E-4C5426D31B34}" type="slidenum">
              <a:rPr lang="ru-RU" altLang="ru-RU"/>
              <a:pPr>
                <a:defRPr/>
              </a:pPr>
              <a:t>‹#›</a:t>
            </a:fld>
            <a:endParaRPr lang="ru-RU" altLang="ru-RU"/>
          </a:p>
        </p:txBody>
      </p:sp>
    </p:spTree>
    <p:extLst>
      <p:ext uri="{BB962C8B-B14F-4D97-AF65-F5344CB8AC3E}">
        <p14:creationId xmlns:p14="http://schemas.microsoft.com/office/powerpoint/2010/main" val="20065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FC4998F5-DEEE-4B06-A061-D291AC278BAC}" type="slidenum">
              <a:rPr lang="ru-RU" altLang="ru-RU" smtClean="0"/>
              <a:pPr>
                <a:defRPr/>
              </a:pPr>
              <a:t>‹#›</a:t>
            </a:fld>
            <a:endParaRPr lang="ru-RU" alt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ltLang="ru-RU"/>
          </a:p>
        </p:txBody>
      </p:sp>
      <p:sp>
        <p:nvSpPr>
          <p:cNvPr id="5" name="Нижний колонтитул 4"/>
          <p:cNvSpPr>
            <a:spLocks noGrp="1"/>
          </p:cNvSpPr>
          <p:nvPr>
            <p:ph type="ftr" sz="quarter" idx="11"/>
          </p:nvPr>
        </p:nvSpPr>
        <p:spPr/>
        <p:txBody>
          <a:bodyPr/>
          <a:lstStyle>
            <a:extLst/>
          </a:lstStyle>
          <a:p>
            <a:pPr>
              <a:defRPr/>
            </a:pPr>
            <a:endParaRPr lang="ru-RU" altLang="ru-RU"/>
          </a:p>
        </p:txBody>
      </p:sp>
      <p:sp>
        <p:nvSpPr>
          <p:cNvPr id="6" name="Номер слайда 5"/>
          <p:cNvSpPr>
            <a:spLocks noGrp="1"/>
          </p:cNvSpPr>
          <p:nvPr>
            <p:ph type="sldNum" sz="quarter" idx="12"/>
          </p:nvPr>
        </p:nvSpPr>
        <p:spPr/>
        <p:txBody>
          <a:bodyPr/>
          <a:lstStyle>
            <a:extLst/>
          </a:lstStyle>
          <a:p>
            <a:pPr>
              <a:defRPr/>
            </a:pPr>
            <a:fld id="{34AE2A25-B18C-461C-8E55-A3BEE9E1D402}" type="slidenum">
              <a:rPr lang="ru-RU" altLang="ru-RU" smtClean="0"/>
              <a:pPr>
                <a:defRPr/>
              </a:pPr>
              <a:t>‹#›</a:t>
            </a:fld>
            <a:endParaRPr lang="ru-RU" alt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ltLang="ru-RU"/>
          </a:p>
        </p:txBody>
      </p:sp>
      <p:sp>
        <p:nvSpPr>
          <p:cNvPr id="6" name="Нижний колонтитул 5"/>
          <p:cNvSpPr>
            <a:spLocks noGrp="1"/>
          </p:cNvSpPr>
          <p:nvPr>
            <p:ph type="ftr" sz="quarter" idx="11"/>
          </p:nvPr>
        </p:nvSpPr>
        <p:spPr/>
        <p:txBody>
          <a:bodyPr/>
          <a:lstStyle>
            <a:extLst/>
          </a:lstStyle>
          <a:p>
            <a:pPr>
              <a:defRPr/>
            </a:pPr>
            <a:endParaRPr lang="ru-RU" altLang="ru-RU"/>
          </a:p>
        </p:txBody>
      </p:sp>
      <p:sp>
        <p:nvSpPr>
          <p:cNvPr id="7" name="Номер слайда 6"/>
          <p:cNvSpPr>
            <a:spLocks noGrp="1"/>
          </p:cNvSpPr>
          <p:nvPr>
            <p:ph type="sldNum" sz="quarter" idx="12"/>
          </p:nvPr>
        </p:nvSpPr>
        <p:spPr/>
        <p:txBody>
          <a:bodyPr/>
          <a:lstStyle>
            <a:extLst/>
          </a:lstStyle>
          <a:p>
            <a:pPr>
              <a:defRPr/>
            </a:pPr>
            <a:fld id="{D57F3171-9323-462B-8BA1-CC415462761A}" type="slidenum">
              <a:rPr lang="ru-RU" altLang="ru-RU" smtClean="0"/>
              <a:pPr>
                <a:defRPr/>
              </a:pPr>
              <a:t>‹#›</a:t>
            </a:fld>
            <a:endParaRPr lang="ru-RU" alt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ltLang="ru-RU"/>
          </a:p>
        </p:txBody>
      </p:sp>
      <p:sp>
        <p:nvSpPr>
          <p:cNvPr id="8" name="Нижний колонтитул 7"/>
          <p:cNvSpPr>
            <a:spLocks noGrp="1"/>
          </p:cNvSpPr>
          <p:nvPr>
            <p:ph type="ftr" sz="quarter" idx="11"/>
          </p:nvPr>
        </p:nvSpPr>
        <p:spPr/>
        <p:txBody>
          <a:bodyPr/>
          <a:lstStyle>
            <a:extLst/>
          </a:lstStyle>
          <a:p>
            <a:pPr>
              <a:defRPr/>
            </a:pPr>
            <a:endParaRPr lang="ru-RU" altLang="ru-RU"/>
          </a:p>
        </p:txBody>
      </p:sp>
      <p:sp>
        <p:nvSpPr>
          <p:cNvPr id="9" name="Номер слайда 8"/>
          <p:cNvSpPr>
            <a:spLocks noGrp="1"/>
          </p:cNvSpPr>
          <p:nvPr>
            <p:ph type="sldNum" sz="quarter" idx="12"/>
          </p:nvPr>
        </p:nvSpPr>
        <p:spPr/>
        <p:txBody>
          <a:bodyPr/>
          <a:lstStyle>
            <a:extLst/>
          </a:lstStyle>
          <a:p>
            <a:pPr>
              <a:defRPr/>
            </a:pPr>
            <a:fld id="{47504444-808F-4F6F-8821-92EEE2E1AEC9}" type="slidenum">
              <a:rPr lang="ru-RU" altLang="ru-RU" smtClean="0"/>
              <a:pPr>
                <a:defRPr/>
              </a:pPr>
              <a:t>‹#›</a:t>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endParaRPr lang="ru-RU" altLang="ru-RU"/>
          </a:p>
        </p:txBody>
      </p:sp>
      <p:sp>
        <p:nvSpPr>
          <p:cNvPr id="4" name="Нижний колонтитул 3"/>
          <p:cNvSpPr>
            <a:spLocks noGrp="1"/>
          </p:cNvSpPr>
          <p:nvPr>
            <p:ph type="ftr" sz="quarter" idx="11"/>
          </p:nvPr>
        </p:nvSpPr>
        <p:spPr/>
        <p:txBody>
          <a:bodyPr/>
          <a:lstStyle>
            <a:extLst/>
          </a:lstStyle>
          <a:p>
            <a:pPr>
              <a:defRPr/>
            </a:pPr>
            <a:endParaRPr lang="ru-RU" altLang="ru-RU"/>
          </a:p>
        </p:txBody>
      </p:sp>
      <p:sp>
        <p:nvSpPr>
          <p:cNvPr id="5" name="Номер слайда 4"/>
          <p:cNvSpPr>
            <a:spLocks noGrp="1"/>
          </p:cNvSpPr>
          <p:nvPr>
            <p:ph type="sldNum" sz="quarter" idx="12"/>
          </p:nvPr>
        </p:nvSpPr>
        <p:spPr/>
        <p:txBody>
          <a:bodyPr/>
          <a:lstStyle>
            <a:extLst/>
          </a:lstStyle>
          <a:p>
            <a:pPr>
              <a:defRPr/>
            </a:pPr>
            <a:fld id="{90237468-5F44-411A-BE42-3CC8077006AE}" type="slidenum">
              <a:rPr lang="ru-RU" altLang="ru-RU" smtClean="0"/>
              <a:pPr>
                <a:defRPr/>
              </a:pPr>
              <a:t>‹#›</a:t>
            </a:fld>
            <a:endParaRPr lang="ru-RU" alt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ltLang="ru-RU"/>
          </a:p>
        </p:txBody>
      </p:sp>
      <p:sp>
        <p:nvSpPr>
          <p:cNvPr id="3" name="Нижний колонтитул 2"/>
          <p:cNvSpPr>
            <a:spLocks noGrp="1"/>
          </p:cNvSpPr>
          <p:nvPr>
            <p:ph type="ftr" sz="quarter" idx="11"/>
          </p:nvPr>
        </p:nvSpPr>
        <p:spPr/>
        <p:txBody>
          <a:bodyPr/>
          <a:lstStyle>
            <a:extLst/>
          </a:lstStyle>
          <a:p>
            <a:pPr>
              <a:defRPr/>
            </a:pPr>
            <a:endParaRPr lang="ru-RU" altLang="ru-RU"/>
          </a:p>
        </p:txBody>
      </p:sp>
      <p:sp>
        <p:nvSpPr>
          <p:cNvPr id="4" name="Номер слайда 3"/>
          <p:cNvSpPr>
            <a:spLocks noGrp="1"/>
          </p:cNvSpPr>
          <p:nvPr>
            <p:ph type="sldNum" sz="quarter" idx="12"/>
          </p:nvPr>
        </p:nvSpPr>
        <p:spPr/>
        <p:txBody>
          <a:bodyPr/>
          <a:lstStyle>
            <a:extLst/>
          </a:lstStyle>
          <a:p>
            <a:pPr>
              <a:defRPr/>
            </a:pPr>
            <a:fld id="{B5C3D727-2B3B-4030-8C4E-AEACB0CFCA7F}" type="slidenum">
              <a:rPr lang="ru-RU" altLang="ru-RU" smtClean="0"/>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endParaRPr lang="ru-RU" altLang="ru-RU"/>
          </a:p>
        </p:txBody>
      </p:sp>
      <p:sp>
        <p:nvSpPr>
          <p:cNvPr id="6" name="Нижний колонтитул 5"/>
          <p:cNvSpPr>
            <a:spLocks noGrp="1"/>
          </p:cNvSpPr>
          <p:nvPr>
            <p:ph type="ftr" sz="quarter" idx="11"/>
          </p:nvPr>
        </p:nvSpPr>
        <p:spPr/>
        <p:txBody>
          <a:bodyPr/>
          <a:lstStyle>
            <a:extLst/>
          </a:lstStyle>
          <a:p>
            <a:pPr>
              <a:defRPr/>
            </a:pPr>
            <a:endParaRPr lang="ru-RU" altLang="ru-RU"/>
          </a:p>
        </p:txBody>
      </p:sp>
      <p:sp>
        <p:nvSpPr>
          <p:cNvPr id="7" name="Номер слайда 6"/>
          <p:cNvSpPr>
            <a:spLocks noGrp="1"/>
          </p:cNvSpPr>
          <p:nvPr>
            <p:ph type="sldNum" sz="quarter" idx="12"/>
          </p:nvPr>
        </p:nvSpPr>
        <p:spPr/>
        <p:txBody>
          <a:bodyPr/>
          <a:lstStyle>
            <a:extLst/>
          </a:lstStyle>
          <a:p>
            <a:pPr>
              <a:defRPr/>
            </a:pPr>
            <a:fld id="{4BBF7728-7CEB-478B-8C31-9603ECDEEEC1}" type="slidenum">
              <a:rPr lang="ru-RU" altLang="ru-RU" smtClean="0"/>
              <a:pPr>
                <a:defRPr/>
              </a:pPr>
              <a:t>‹#›</a:t>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endParaRPr lang="ru-RU" alt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lt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1F9119F4-2A38-4D6D-9997-D75365445B72}" type="slidenum">
              <a:rPr lang="ru-RU" altLang="ru-RU" smtClean="0"/>
              <a:pPr>
                <a:defRPr/>
              </a:pPr>
              <a:t>‹#›</a:t>
            </a:fld>
            <a:endParaRPr lang="ru-RU" alt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ru-RU" alt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lt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5CBC7E9-7976-4AE9-A0D5-3618873EE396}"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ru-RU" altLang="ru-RU" dirty="0" smtClean="0"/>
              <a:t>  </a:t>
            </a:r>
          </a:p>
        </p:txBody>
      </p:sp>
      <p:sp>
        <p:nvSpPr>
          <p:cNvPr id="3075" name="Rectangle 3"/>
          <p:cNvSpPr>
            <a:spLocks noGrp="1" noChangeArrowheads="1"/>
          </p:cNvSpPr>
          <p:nvPr>
            <p:ph type="subTitle" idx="1"/>
          </p:nvPr>
        </p:nvSpPr>
        <p:spPr/>
        <p:txBody>
          <a:bodyPr>
            <a:normAutofit lnSpcReduction="10000"/>
          </a:bodyPr>
          <a:lstStyle/>
          <a:p>
            <a:r>
              <a:rPr lang="ru-RU" altLang="ru-RU" dirty="0" smtClean="0"/>
              <a:t>Окружающий мир</a:t>
            </a:r>
          </a:p>
          <a:p>
            <a:r>
              <a:rPr lang="ru-RU" altLang="ru-RU" dirty="0" smtClean="0"/>
              <a:t>2 класс</a:t>
            </a:r>
          </a:p>
          <a:p>
            <a:r>
              <a:rPr lang="ru-RU" altLang="ru-RU" sz="1400" dirty="0" err="1" smtClean="0"/>
              <a:t>Гавриченко</a:t>
            </a:r>
            <a:r>
              <a:rPr lang="ru-RU" altLang="ru-RU" sz="1400" dirty="0" smtClean="0"/>
              <a:t> Т.В.</a:t>
            </a:r>
          </a:p>
        </p:txBody>
      </p:sp>
      <p:sp>
        <p:nvSpPr>
          <p:cNvPr id="3076" name="Line 4"/>
          <p:cNvSpPr>
            <a:spLocks noChangeShapeType="1"/>
          </p:cNvSpPr>
          <p:nvPr/>
        </p:nvSpPr>
        <p:spPr bwMode="auto">
          <a:xfrm>
            <a:off x="4514850" y="9513888"/>
            <a:ext cx="0" cy="6854825"/>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7" name="WordArt 6"/>
          <p:cNvSpPr>
            <a:spLocks noChangeArrowheads="1" noChangeShapeType="1" noTextEdit="1"/>
          </p:cNvSpPr>
          <p:nvPr/>
        </p:nvSpPr>
        <p:spPr bwMode="auto">
          <a:xfrm>
            <a:off x="539750" y="1628775"/>
            <a:ext cx="6769100" cy="12239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a:t>
            </a:r>
            <a:endParaRPr lang="ru-RU"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7" name="Прямоугольник 6"/>
          <p:cNvSpPr/>
          <p:nvPr/>
        </p:nvSpPr>
        <p:spPr>
          <a:xfrm>
            <a:off x="323528" y="1297117"/>
            <a:ext cx="8640960" cy="1938992"/>
          </a:xfrm>
          <a:prstGeom prst="rect">
            <a:avLst/>
          </a:prstGeom>
          <a:noFill/>
        </p:spPr>
        <p:txBody>
          <a:bodyPr wrap="square" lIns="91440" tIns="45720" rIns="91440" bIns="45720">
            <a:spAutoFit/>
          </a:bodyPr>
          <a:lstStyle/>
          <a:p>
            <a:pPr algn="ctr"/>
            <a:r>
              <a:rPr lang="ru-RU" sz="60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Impact"/>
              </a:rPr>
              <a:t>Многообразие растительного   мира</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23850" y="1196752"/>
            <a:ext cx="8424863" cy="5111973"/>
          </a:xfrm>
        </p:spPr>
        <p:txBody>
          <a:bodyPr>
            <a:normAutofit lnSpcReduction="10000"/>
          </a:bodyPr>
          <a:lstStyle/>
          <a:p>
            <a:pPr eaLnBrk="1" hangingPunct="1">
              <a:lnSpc>
                <a:spcPct val="80000"/>
              </a:lnSpc>
              <a:buFont typeface="Wingdings" pitchFamily="2" charset="2"/>
              <a:buNone/>
            </a:pPr>
            <a:r>
              <a:rPr lang="ru-RU" altLang="ru-RU" sz="1200" b="1" dirty="0" smtClean="0"/>
              <a:t>        Это интересно знать</a:t>
            </a:r>
            <a:r>
              <a:rPr lang="ru-RU" altLang="ru-RU" sz="800" b="1" dirty="0" smtClean="0"/>
              <a:t>.</a:t>
            </a:r>
          </a:p>
          <a:p>
            <a:pPr eaLnBrk="1" hangingPunct="1"/>
            <a:r>
              <a:rPr lang="ru-RU" altLang="ru-RU" sz="1300" dirty="0" smtClean="0">
                <a:latin typeface="Georgia" pitchFamily="18" charset="0"/>
                <a:cs typeface="Arial" pitchFamily="34" charset="0"/>
              </a:rPr>
              <a:t>   Чемпионом долголетия ученые считают колючие сосны, которые растут на юго-западе США. Их возраст достигает более 4-х тысяч лет. </a:t>
            </a:r>
            <a:r>
              <a:rPr lang="ru-RU" altLang="ru-RU" sz="1200" dirty="0" smtClean="0">
                <a:latin typeface="Georgia" pitchFamily="18" charset="0"/>
                <a:cs typeface="Arial" pitchFamily="34" charset="0"/>
              </a:rPr>
              <a:t>Возраст молодой сосны определяется по количеству мутовчатых веток плюс два, так как два года молодая сосна растёт одним побегом.</a:t>
            </a:r>
          </a:p>
          <a:p>
            <a:pPr eaLnBrk="1" hangingPunct="1"/>
            <a:r>
              <a:rPr lang="ru-RU" altLang="ru-RU" sz="1300" dirty="0" smtClean="0">
                <a:latin typeface="Georgia" pitchFamily="18" charset="0"/>
                <a:cs typeface="Arial" pitchFamily="34" charset="0"/>
              </a:rPr>
              <a:t>   Рекордсменом долгожителей среди растений является мексиканский кипарис. Отдельные деревья этого вида живут до 10-и тысяч лет! Срок всем знакомых деревьев: дуба, кедра, каштана до 2-х тысяч лет и более.    Срок существования ели, пихты, сосны – тысячелетие. Встречаются груши и вишни, дожившие до 300 лет. </a:t>
            </a:r>
          </a:p>
          <a:p>
            <a:pPr eaLnBrk="1" hangingPunct="1"/>
            <a:r>
              <a:rPr lang="ru-RU" altLang="ru-RU" sz="1300" dirty="0" smtClean="0">
                <a:latin typeface="Georgia" pitchFamily="18" charset="0"/>
                <a:cs typeface="Arial" pitchFamily="34" charset="0"/>
              </a:rPr>
              <a:t>   Самым старым деревом в мире считается баобаб, растущий в восточной Африке.   Ему 5 тысяч лет.</a:t>
            </a:r>
          </a:p>
          <a:p>
            <a:pPr eaLnBrk="1" hangingPunct="1"/>
            <a:r>
              <a:rPr lang="ru-RU" altLang="ru-RU" sz="1300" dirty="0" smtClean="0">
                <a:latin typeface="Georgia" pitchFamily="18" charset="0"/>
                <a:cs typeface="Arial" pitchFamily="34" charset="0"/>
              </a:rPr>
              <a:t>   Фиговое дерево, в тени которого может отдыхать одновременно 7 тыс. человек – растет в Индии. У него около 30 тыс. ветвей. Сейчас ему более 30 тыс. лет.</a:t>
            </a:r>
          </a:p>
          <a:p>
            <a:pPr eaLnBrk="1" hangingPunct="1"/>
            <a:r>
              <a:rPr lang="ru-RU" altLang="ru-RU" sz="1300" dirty="0" smtClean="0">
                <a:latin typeface="Georgia" pitchFamily="18" charset="0"/>
                <a:cs typeface="Arial" pitchFamily="34" charset="0"/>
              </a:rPr>
              <a:t>   Самым старым цветком является роза, растущая в немецком городе </a:t>
            </a:r>
            <a:r>
              <a:rPr lang="ru-RU" altLang="ru-RU" sz="1300" dirty="0" err="1" smtClean="0">
                <a:latin typeface="Georgia" pitchFamily="18" charset="0"/>
                <a:cs typeface="Arial" pitchFamily="34" charset="0"/>
              </a:rPr>
              <a:t>Гильгесгейме</a:t>
            </a:r>
            <a:r>
              <a:rPr lang="ru-RU" altLang="ru-RU" sz="1300" dirty="0" smtClean="0">
                <a:latin typeface="Georgia" pitchFamily="18" charset="0"/>
                <a:cs typeface="Arial" pitchFamily="34" charset="0"/>
              </a:rPr>
              <a:t>. Ее возраст около тысячи лет. Удивительно, что до сих пор каждой весной на ней распускаются чудесные цветы.</a:t>
            </a:r>
          </a:p>
          <a:p>
            <a:pPr eaLnBrk="1" hangingPunct="1"/>
            <a:r>
              <a:rPr lang="ru-RU" altLang="ru-RU" sz="1300" dirty="0" smtClean="0">
                <a:latin typeface="Georgia" pitchFamily="18" charset="0"/>
                <a:cs typeface="Arial" pitchFamily="34" charset="0"/>
              </a:rPr>
              <a:t>   Прорастание семян у зерновых культур сохраняется не более 25-и лет. Однако семена некоторых растений способны прорастать после длительного хранения. Так в одном институте из 3-х тысяч семян шестисот различных растений, 46 дали всходы, пролежав 50 лет в шкафу.</a:t>
            </a:r>
          </a:p>
          <a:p>
            <a:pPr eaLnBrk="1" hangingPunct="1"/>
            <a:r>
              <a:rPr lang="ru-RU" altLang="ru-RU" sz="1300" dirty="0" smtClean="0">
                <a:latin typeface="Georgia" pitchFamily="18" charset="0"/>
                <a:cs typeface="Arial" pitchFamily="34" charset="0"/>
              </a:rPr>
              <a:t>   Экспедиция ботаников обнаружила вблизи маленького озера </a:t>
            </a:r>
            <a:r>
              <a:rPr lang="ru-RU" altLang="ru-RU" sz="1300" dirty="0" err="1" smtClean="0">
                <a:latin typeface="Georgia" pitchFamily="18" charset="0"/>
                <a:cs typeface="Arial" pitchFamily="34" charset="0"/>
              </a:rPr>
              <a:t>Иркуль</a:t>
            </a:r>
            <a:r>
              <a:rPr lang="ru-RU" altLang="ru-RU" sz="1300" dirty="0" smtClean="0">
                <a:latin typeface="Georgia" pitchFamily="18" charset="0"/>
                <a:cs typeface="Arial" pitchFamily="34" charset="0"/>
              </a:rPr>
              <a:t> (Казахстан) «чудо-гриб» - </a:t>
            </a:r>
            <a:r>
              <a:rPr lang="ru-RU" altLang="ru-RU" sz="1300" dirty="0" err="1" smtClean="0">
                <a:latin typeface="Georgia" pitchFamily="18" charset="0"/>
                <a:cs typeface="Arial" pitchFamily="34" charset="0"/>
              </a:rPr>
              <a:t>фелоринию</a:t>
            </a:r>
            <a:r>
              <a:rPr lang="ru-RU" altLang="ru-RU" sz="1300" dirty="0" smtClean="0">
                <a:latin typeface="Georgia" pitchFamily="18" charset="0"/>
                <a:cs typeface="Arial" pitchFamily="34" charset="0"/>
              </a:rPr>
              <a:t>. Российские ботаники доказали, что такие грибы еще не находили на других территориях СНГ. Этот «чудо-гриб» является древнейшим представителем растительного мира в Казахстане.</a:t>
            </a:r>
          </a:p>
          <a:p>
            <a:pPr eaLnBrk="1" hangingPunct="1"/>
            <a:r>
              <a:rPr lang="ru-RU" altLang="ru-RU" sz="1300" dirty="0" smtClean="0">
                <a:latin typeface="Georgia" pitchFamily="18" charset="0"/>
                <a:cs typeface="Arial" pitchFamily="34" charset="0"/>
              </a:rPr>
              <a:t>   Иногда возраст у деревьев мы можем узнать по его годичным кольцам, сосчитав число колец. На рисунке учебника стр.80, мы видим спиленное дерево. Посчитав число колец, мы можем узнать его возраст, Например, если насчитают 62 кольца, значит дереву – 62 года. А у срубленной сосны обнаружили на нижнем кружке 120 годичных колец, значит сосне 120 л.</a:t>
            </a:r>
          </a:p>
        </p:txBody>
      </p:sp>
      <p:sp>
        <p:nvSpPr>
          <p:cNvPr id="14338" name="Rectangle 2"/>
          <p:cNvSpPr>
            <a:spLocks noGrp="1" noChangeArrowheads="1"/>
          </p:cNvSpPr>
          <p:nvPr>
            <p:ph type="title"/>
          </p:nvPr>
        </p:nvSpPr>
        <p:spPr>
          <a:xfrm>
            <a:off x="467544" y="188640"/>
            <a:ext cx="8229600" cy="1012974"/>
          </a:xfrm>
        </p:spPr>
        <p:txBody>
          <a:bodyPr>
            <a:normAutofit/>
          </a:bodyPr>
          <a:lstStyle/>
          <a:p>
            <a:pPr algn="ctr" eaLnBrk="1" hangingPunct="1"/>
            <a:r>
              <a:rPr lang="ru-RU" altLang="ru-RU" sz="4400" b="1" dirty="0" smtClean="0">
                <a:latin typeface="Georgia" pitchFamily="18" charset="0"/>
              </a:rPr>
              <a:t>Центр НАУКИ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3" name="Rectangle 6"/>
          <p:cNvSpPr>
            <a:spLocks noGrp="1" noChangeArrowheads="1"/>
          </p:cNvSpPr>
          <p:nvPr>
            <p:ph idx="1"/>
          </p:nvPr>
        </p:nvSpPr>
        <p:spPr>
          <a:xfrm>
            <a:off x="395536" y="1196975"/>
            <a:ext cx="4320480" cy="4537075"/>
          </a:xfrm>
        </p:spPr>
        <p:txBody>
          <a:bodyPr>
            <a:normAutofit fontScale="92500" lnSpcReduction="20000"/>
          </a:bodyPr>
          <a:lstStyle/>
          <a:p>
            <a:pPr algn="just">
              <a:lnSpc>
                <a:spcPct val="110000"/>
              </a:lnSpc>
              <a:buFont typeface="Wingdings" pitchFamily="2" charset="2"/>
              <a:buNone/>
            </a:pPr>
            <a:r>
              <a:rPr lang="ru-RU" sz="3600" b="1" dirty="0" smtClean="0"/>
              <a:t>    </a:t>
            </a:r>
            <a:r>
              <a:rPr lang="ru-RU" sz="1700" b="1" dirty="0" smtClean="0">
                <a:latin typeface="Arial" pitchFamily="34" charset="0"/>
                <a:cs typeface="Arial" pitchFamily="34" charset="0"/>
              </a:rPr>
              <a:t>Рябина </a:t>
            </a:r>
            <a:r>
              <a:rPr lang="ru-RU" sz="1700" dirty="0" smtClean="0">
                <a:latin typeface="Arial" pitchFamily="34" charset="0"/>
                <a:cs typeface="Arial" pitchFamily="34" charset="0"/>
              </a:rPr>
              <a:t>считается деревом , но        </a:t>
            </a:r>
          </a:p>
          <a:p>
            <a:pPr algn="just">
              <a:lnSpc>
                <a:spcPct val="110000"/>
              </a:lnSpc>
              <a:buFont typeface="Wingdings" pitchFamily="2" charset="2"/>
              <a:buNone/>
            </a:pPr>
            <a:r>
              <a:rPr lang="ru-RU" sz="1700" dirty="0" smtClean="0">
                <a:latin typeface="Arial" pitchFamily="34" charset="0"/>
                <a:cs typeface="Arial" pitchFamily="34" charset="0"/>
              </a:rPr>
              <a:t>       прежде всего она крупный кустарник . Это многолетнее растение.  Высота этого кустарника достигает 10 метров . Рябина особенно очень красива , когда цветет , а цветет она с белыми цветками обычно в конце мая . Рябина считается быстрорастущим деревом , она светолюбива. Ее можно увидеть на полях, на берегу рек, в саду, в парке, в сквере и в лесу. Используется для живых изгородей и опушек. Плоды ее съедобные , они красно-оранжевые и содержат в себе много витаминов , используются они в медицине а также из них изготавливают варенье . Рябина живет </a:t>
            </a:r>
            <a:r>
              <a:rPr lang="ru-RU" sz="1700" b="1" dirty="0" smtClean="0">
                <a:solidFill>
                  <a:srgbClr val="C00000"/>
                </a:solidFill>
                <a:latin typeface="Arial" pitchFamily="34" charset="0"/>
                <a:cs typeface="Arial" pitchFamily="34" charset="0"/>
              </a:rPr>
              <a:t>от 100 до 200 лет</a:t>
            </a:r>
            <a:r>
              <a:rPr lang="ru-RU" sz="1700" dirty="0" smtClean="0">
                <a:latin typeface="Arial" pitchFamily="34" charset="0"/>
                <a:cs typeface="Arial" pitchFamily="34" charset="0"/>
              </a:rPr>
              <a:t>.</a:t>
            </a:r>
          </a:p>
        </p:txBody>
      </p:sp>
      <p:sp>
        <p:nvSpPr>
          <p:cNvPr id="15362" name="Заголовок 1"/>
          <p:cNvSpPr>
            <a:spLocks noGrp="1"/>
          </p:cNvSpPr>
          <p:nvPr>
            <p:ph type="title"/>
          </p:nvPr>
        </p:nvSpPr>
        <p:spPr>
          <a:xfrm>
            <a:off x="457200" y="274638"/>
            <a:ext cx="8229600" cy="994122"/>
          </a:xfrm>
        </p:spPr>
        <p:txBody>
          <a:bodyPr>
            <a:normAutofit/>
          </a:bodyPr>
          <a:lstStyle/>
          <a:p>
            <a:pPr algn="ctr" eaLnBrk="1" hangingPunct="1"/>
            <a:r>
              <a:rPr lang="ru-RU" sz="4800" b="1" dirty="0" smtClean="0">
                <a:latin typeface="Georgia" pitchFamily="18" charset="0"/>
              </a:rPr>
              <a:t>Результат</a:t>
            </a:r>
          </a:p>
        </p:txBody>
      </p:sp>
      <p:sp>
        <p:nvSpPr>
          <p:cNvPr id="15365" name="TextBox 10"/>
          <p:cNvSpPr txBox="1">
            <a:spLocks noChangeArrowheads="1"/>
          </p:cNvSpPr>
          <p:nvPr/>
        </p:nvSpPr>
        <p:spPr bwMode="auto">
          <a:xfrm>
            <a:off x="5292725" y="5373688"/>
            <a:ext cx="23955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latin typeface="Calibri" pitchFamily="34" charset="0"/>
              </a:rPr>
              <a:t>Дуб достиг 1400лет</a:t>
            </a:r>
          </a:p>
        </p:txBody>
      </p:sp>
      <p:pic>
        <p:nvPicPr>
          <p:cNvPr id="15366" name="Picture 2" descr="&amp;Kcy;&amp;acy;&amp;rcy;&amp;tcy;&amp;icy;&amp;ncy;&amp;kcy;&amp;acy; 61 &amp;icy;&amp;zcy; 120000"/>
          <p:cNvPicPr>
            <a:picLocks noChangeAspect="1" noChangeArrowheads="1"/>
          </p:cNvPicPr>
          <p:nvPr/>
        </p:nvPicPr>
        <p:blipFill>
          <a:blip r:embed="rId3">
            <a:extLst>
              <a:ext uri="{28A0092B-C50C-407E-A947-70E740481C1C}">
                <a14:useLocalDpi xmlns:a14="http://schemas.microsoft.com/office/drawing/2010/main" val="0"/>
              </a:ext>
            </a:extLst>
          </a:blip>
          <a:srcRect l="3607" r="9099" b="4915"/>
          <a:stretch>
            <a:fillRect/>
          </a:stretch>
        </p:blipFill>
        <p:spPr bwMode="auto">
          <a:xfrm>
            <a:off x="4859338" y="1557338"/>
            <a:ext cx="3889126"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rmAutofit/>
          </a:bodyPr>
          <a:lstStyle/>
          <a:p>
            <a:pPr marL="609600" indent="-609600" eaLnBrk="1" hangingPunct="1">
              <a:buFont typeface="Wingdings" pitchFamily="2" charset="2"/>
              <a:buNone/>
            </a:pPr>
            <a:r>
              <a:rPr lang="ru-RU" altLang="ru-RU" sz="1800" smtClean="0"/>
              <a:t>1. Реши задачи в (маршрутном листе):</a:t>
            </a:r>
          </a:p>
          <a:p>
            <a:pPr marL="609600" indent="-609600" eaLnBrk="1" hangingPunct="1">
              <a:buFont typeface="Wingdings" pitchFamily="2" charset="2"/>
              <a:buNone/>
            </a:pPr>
            <a:r>
              <a:rPr lang="ru-RU" altLang="ru-RU" sz="1800" smtClean="0"/>
              <a:t>    а) Дуб живет 1000 лет, а береза на 850 лет меньше, чем дуб. Сколько лет живет береза?</a:t>
            </a:r>
          </a:p>
          <a:p>
            <a:pPr marL="609600" indent="-609600" eaLnBrk="1" hangingPunct="1">
              <a:buFont typeface="Wingdings" pitchFamily="2" charset="2"/>
              <a:buNone/>
            </a:pPr>
            <a:r>
              <a:rPr lang="ru-RU" altLang="ru-RU" sz="1800" smtClean="0"/>
              <a:t>    б) Мох ягель восстанавливается за 30 лет, если по нему пройдет человек. И 100 лет после проезда гусеничной машины. На сколько дольше мох ягель будет восстанавливаться после проезда гусеничной машины?</a:t>
            </a:r>
          </a:p>
          <a:p>
            <a:pPr marL="609600" indent="-609600" eaLnBrk="1" hangingPunct="1">
              <a:buFont typeface="Wingdings" pitchFamily="2" charset="2"/>
              <a:buNone/>
            </a:pPr>
            <a:r>
              <a:rPr lang="ru-RU" altLang="ru-RU" sz="1800" smtClean="0"/>
              <a:t>2. Вырази в единицах времени:</a:t>
            </a:r>
          </a:p>
          <a:p>
            <a:pPr marL="609600" indent="-609600" eaLnBrk="1" hangingPunct="1">
              <a:buFont typeface="Wingdings" pitchFamily="2" charset="2"/>
              <a:buNone/>
            </a:pPr>
            <a:r>
              <a:rPr lang="ru-RU" altLang="ru-RU" sz="1800" smtClean="0"/>
              <a:t>         Липа живет 800 лет = _____ веков</a:t>
            </a:r>
          </a:p>
          <a:p>
            <a:pPr marL="609600" indent="-609600" eaLnBrk="1" hangingPunct="1">
              <a:buFont typeface="Wingdings" pitchFamily="2" charset="2"/>
              <a:buNone/>
            </a:pPr>
            <a:r>
              <a:rPr lang="ru-RU" altLang="ru-RU" sz="1800" smtClean="0"/>
              <a:t>         Ель живет 4 века    =  _____ лет</a:t>
            </a:r>
          </a:p>
          <a:p>
            <a:pPr marL="609600" indent="-609600" eaLnBrk="1" hangingPunct="1">
              <a:buFont typeface="Wingdings" pitchFamily="2" charset="2"/>
              <a:buNone/>
            </a:pPr>
            <a:r>
              <a:rPr lang="ru-RU" altLang="ru-RU" sz="1800" smtClean="0"/>
              <a:t>         Тополь живет 1 век = ____ лет</a:t>
            </a:r>
          </a:p>
          <a:p>
            <a:pPr marL="609600" indent="-609600" eaLnBrk="1" hangingPunct="1">
              <a:buFont typeface="Wingdings" pitchFamily="2" charset="2"/>
              <a:buNone/>
            </a:pPr>
            <a:r>
              <a:rPr lang="ru-RU" altLang="ru-RU" sz="1800" smtClean="0"/>
              <a:t>3. Проверь свою работу по ключу (в конверте).</a:t>
            </a:r>
          </a:p>
          <a:p>
            <a:pPr marL="609600" indent="-609600" eaLnBrk="1" hangingPunct="1">
              <a:buFont typeface="Wingdings" pitchFamily="2" charset="2"/>
              <a:buNone/>
            </a:pPr>
            <a:r>
              <a:rPr lang="ru-RU" altLang="ru-RU" sz="1800" smtClean="0"/>
              <a:t>4. * Придумай и запиши свою задачу в маршрутном листе, используя данные: лиственница живет 400 лет, лишайник – 70 лет.</a:t>
            </a:r>
          </a:p>
        </p:txBody>
      </p:sp>
      <p:sp>
        <p:nvSpPr>
          <p:cNvPr id="16386" name="Rectangle 2"/>
          <p:cNvSpPr>
            <a:spLocks noGrp="1" noChangeArrowheads="1"/>
          </p:cNvSpPr>
          <p:nvPr>
            <p:ph type="title"/>
          </p:nvPr>
        </p:nvSpPr>
        <p:spPr/>
        <p:txBody>
          <a:bodyPr/>
          <a:lstStyle/>
          <a:p>
            <a:pPr algn="ctr" eaLnBrk="1" hangingPunct="1"/>
            <a:r>
              <a:rPr lang="ru-RU" altLang="ru-RU" dirty="0" smtClean="0"/>
              <a:t>Центр  </a:t>
            </a:r>
            <a:r>
              <a:rPr lang="ru-RU" altLang="ru-RU" b="1" dirty="0" smtClean="0">
                <a:latin typeface="Georgia" pitchFamily="18" charset="0"/>
              </a:rPr>
              <a:t>МАТЕМАТИКИ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marL="609600" indent="-609600" eaLnBrk="1" hangingPunct="1"/>
            <a:r>
              <a:rPr lang="ru-RU" altLang="ru-RU" smtClean="0"/>
              <a:t>150 лет живет береза.</a:t>
            </a:r>
          </a:p>
          <a:p>
            <a:pPr marL="609600" indent="-609600" eaLnBrk="1" hangingPunct="1"/>
            <a:endParaRPr lang="ru-RU" altLang="ru-RU" sz="1000" smtClean="0"/>
          </a:p>
          <a:p>
            <a:pPr marL="609600" indent="-609600" eaLnBrk="1" hangingPunct="1"/>
            <a:r>
              <a:rPr lang="ru-RU" altLang="ru-RU" smtClean="0"/>
              <a:t>На 70 лет дольше мох ягель восстанавливается после прохода гусеничной машины.</a:t>
            </a:r>
          </a:p>
          <a:p>
            <a:pPr marL="609600" indent="-609600" eaLnBrk="1" hangingPunct="1"/>
            <a:endParaRPr lang="ru-RU" altLang="ru-RU" sz="1000" smtClean="0"/>
          </a:p>
          <a:p>
            <a:pPr marL="609600" indent="-609600" eaLnBrk="1" hangingPunct="1"/>
            <a:r>
              <a:rPr lang="ru-RU" altLang="ru-RU" smtClean="0"/>
              <a:t> 8 веков, 400 лет, 100лет.</a:t>
            </a:r>
          </a:p>
        </p:txBody>
      </p:sp>
      <p:sp>
        <p:nvSpPr>
          <p:cNvPr id="17410" name="Rectangle 2"/>
          <p:cNvSpPr>
            <a:spLocks noGrp="1" noChangeArrowheads="1"/>
          </p:cNvSpPr>
          <p:nvPr>
            <p:ph type="title"/>
          </p:nvPr>
        </p:nvSpPr>
        <p:spPr/>
        <p:txBody>
          <a:bodyPr>
            <a:normAutofit fontScale="90000"/>
          </a:bodyPr>
          <a:lstStyle/>
          <a:p>
            <a:pPr algn="ctr" eaLnBrk="1" hangingPunct="1"/>
            <a:r>
              <a:rPr lang="ru-RU" altLang="ru-RU" sz="3800" smtClean="0"/>
              <a:t>Ответы к задачам:</a:t>
            </a:r>
            <a:br>
              <a:rPr lang="ru-RU" altLang="ru-RU" sz="3800" smtClean="0"/>
            </a:br>
            <a:endParaRPr lang="ru-RU" altLang="ru-RU" sz="3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765E76"/>
            </a:gs>
          </a:gsLst>
          <a:lin ang="2700000" scaled="1"/>
        </a:gra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a:bodyPr>
          <a:lstStyle/>
          <a:p>
            <a:pPr marL="609600" indent="-609600" eaLnBrk="1" hangingPunct="1">
              <a:lnSpc>
                <a:spcPct val="90000"/>
              </a:lnSpc>
              <a:buFont typeface="Wingdings" pitchFamily="2" charset="2"/>
              <a:buNone/>
            </a:pPr>
            <a:r>
              <a:rPr lang="ru-RU" altLang="ru-RU" sz="2400" dirty="0" smtClean="0">
                <a:latin typeface="Arial" pitchFamily="34" charset="0"/>
                <a:cs typeface="Arial" pitchFamily="34" charset="0"/>
              </a:rPr>
              <a:t>1. Прочитать текст «Однолетние, двулетние и многолетние растения» стр.78-81</a:t>
            </a:r>
          </a:p>
          <a:p>
            <a:pPr marL="609600" indent="-609600" eaLnBrk="1" hangingPunct="1">
              <a:lnSpc>
                <a:spcPct val="90000"/>
              </a:lnSpc>
              <a:buFont typeface="Wingdings" pitchFamily="2" charset="2"/>
              <a:buNone/>
            </a:pPr>
            <a:r>
              <a:rPr lang="ru-RU" altLang="ru-RU" sz="2400" dirty="0" smtClean="0">
                <a:latin typeface="Arial" pitchFamily="34" charset="0"/>
                <a:cs typeface="Arial" pitchFamily="34" charset="0"/>
              </a:rPr>
              <a:t>2. Выпишите из текста названия однолетних, двулетних и многолетних растений.</a:t>
            </a:r>
          </a:p>
          <a:p>
            <a:pPr marL="609600" indent="-609600" eaLnBrk="1" hangingPunct="1">
              <a:lnSpc>
                <a:spcPct val="90000"/>
              </a:lnSpc>
              <a:buFont typeface="Wingdings" pitchFamily="2" charset="2"/>
              <a:buNone/>
            </a:pPr>
            <a:r>
              <a:rPr lang="ru-RU" altLang="ru-RU" sz="2400" dirty="0" smtClean="0">
                <a:latin typeface="Arial" pitchFamily="34" charset="0"/>
                <a:cs typeface="Arial" pitchFamily="34" charset="0"/>
              </a:rPr>
              <a:t>3. Проверьте себя по ключу (конверт).</a:t>
            </a:r>
          </a:p>
          <a:p>
            <a:pPr marL="609600" indent="-609600" eaLnBrk="1" hangingPunct="1">
              <a:lnSpc>
                <a:spcPct val="90000"/>
              </a:lnSpc>
              <a:buFont typeface="Wingdings" pitchFamily="2" charset="2"/>
              <a:buNone/>
            </a:pPr>
            <a:r>
              <a:rPr lang="ru-RU" altLang="ru-RU" sz="2400" dirty="0" smtClean="0">
                <a:latin typeface="Arial" pitchFamily="34" charset="0"/>
                <a:cs typeface="Arial" pitchFamily="34" charset="0"/>
              </a:rPr>
              <a:t>4. * Человек – часть Природы. Жизнь человека неразрывно связана с жизнью растений. Поэтому неслучайно человека сравнивают с  растениями. Приведи примеры таких сравнений. Например: строен как тополь, кудрявый как береза…</a:t>
            </a:r>
          </a:p>
          <a:p>
            <a:pPr marL="609600" indent="-609600" eaLnBrk="1" hangingPunct="1">
              <a:lnSpc>
                <a:spcPct val="90000"/>
              </a:lnSpc>
              <a:buFont typeface="Wingdings" pitchFamily="2" charset="2"/>
              <a:buNone/>
            </a:pPr>
            <a:r>
              <a:rPr lang="ru-RU" altLang="ru-RU" sz="2400" dirty="0" smtClean="0">
                <a:latin typeface="Arial" pitchFamily="34" charset="0"/>
                <a:cs typeface="Arial" pitchFamily="34" charset="0"/>
              </a:rPr>
              <a:t>5. Оцени свою работу.</a:t>
            </a:r>
          </a:p>
        </p:txBody>
      </p:sp>
      <p:sp>
        <p:nvSpPr>
          <p:cNvPr id="18434" name="Rectangle 2"/>
          <p:cNvSpPr>
            <a:spLocks noGrp="1" noChangeArrowheads="1"/>
          </p:cNvSpPr>
          <p:nvPr>
            <p:ph type="title"/>
          </p:nvPr>
        </p:nvSpPr>
        <p:spPr/>
        <p:txBody>
          <a:bodyPr/>
          <a:lstStyle/>
          <a:p>
            <a:pPr algn="ctr" eaLnBrk="1" hangingPunct="1"/>
            <a:r>
              <a:rPr lang="ru-RU" altLang="ru-RU" dirty="0" smtClean="0"/>
              <a:t>Центр </a:t>
            </a:r>
            <a:r>
              <a:rPr lang="ru-RU" altLang="ru-RU" b="1" dirty="0" smtClean="0">
                <a:latin typeface="Georgia" pitchFamily="18" charset="0"/>
              </a:rPr>
              <a:t>РАЗВИТИЯ РЕЧИ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normAutofit/>
          </a:bodyPr>
          <a:lstStyle/>
          <a:p>
            <a:pPr eaLnBrk="1" hangingPunct="1"/>
            <a:r>
              <a:rPr lang="ru-RU" altLang="ru-RU" sz="2800" dirty="0" smtClean="0"/>
              <a:t>Однолетние растения: пшеница, рис, кукуруза, просо, ячмень, помидоры, огурцы,   баклажаны, тыква, арбузы.</a:t>
            </a:r>
            <a:endParaRPr lang="ru-RU" altLang="ru-RU" sz="900" dirty="0" smtClean="0"/>
          </a:p>
          <a:p>
            <a:pPr eaLnBrk="1" hangingPunct="1"/>
            <a:endParaRPr lang="ru-RU" altLang="ru-RU" sz="900" dirty="0" smtClean="0"/>
          </a:p>
          <a:p>
            <a:pPr eaLnBrk="1" hangingPunct="1"/>
            <a:r>
              <a:rPr lang="ru-RU" altLang="ru-RU" sz="2800" dirty="0" smtClean="0"/>
              <a:t>Двулетние растения: морковь, редька, репа, свёкла.</a:t>
            </a:r>
            <a:endParaRPr lang="ru-RU" altLang="ru-RU" sz="900" dirty="0" smtClean="0"/>
          </a:p>
          <a:p>
            <a:pPr eaLnBrk="1" hangingPunct="1">
              <a:buFont typeface="Wingdings" pitchFamily="2" charset="2"/>
              <a:buNone/>
            </a:pPr>
            <a:endParaRPr lang="ru-RU" altLang="ru-RU" sz="900" dirty="0" smtClean="0"/>
          </a:p>
          <a:p>
            <a:pPr eaLnBrk="1" hangingPunct="1"/>
            <a:r>
              <a:rPr lang="ru-RU" altLang="ru-RU" sz="2800" dirty="0" smtClean="0"/>
              <a:t>Многолетние растения: деревья и кустарники, одуванчик, подорожник, репейник.</a:t>
            </a:r>
          </a:p>
        </p:txBody>
      </p:sp>
      <p:sp>
        <p:nvSpPr>
          <p:cNvPr id="19458" name="Rectangle 2"/>
          <p:cNvSpPr>
            <a:spLocks noGrp="1" noChangeArrowheads="1"/>
          </p:cNvSpPr>
          <p:nvPr>
            <p:ph type="title"/>
          </p:nvPr>
        </p:nvSpPr>
        <p:spPr/>
        <p:txBody>
          <a:bodyPr/>
          <a:lstStyle/>
          <a:p>
            <a:pPr algn="ctr" eaLnBrk="1" hangingPunct="1"/>
            <a:r>
              <a:rPr lang="ru-RU" altLang="ru-RU" b="1" dirty="0" smtClean="0">
                <a:latin typeface="Georgia" pitchFamily="18" charset="0"/>
              </a:rPr>
              <a:t>Ключ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ru-RU" sz="2800" dirty="0" smtClean="0">
                <a:latin typeface="Arial" pitchFamily="34" charset="0"/>
                <a:cs typeface="Arial" pitchFamily="34" charset="0"/>
              </a:rPr>
              <a:t>Строен как тополь</a:t>
            </a:r>
          </a:p>
          <a:p>
            <a:r>
              <a:rPr lang="ru-RU" sz="2800" dirty="0" smtClean="0">
                <a:latin typeface="Arial" pitchFamily="34" charset="0"/>
                <a:cs typeface="Arial" pitchFamily="34" charset="0"/>
              </a:rPr>
              <a:t>Кудрявый как берёза</a:t>
            </a:r>
          </a:p>
          <a:p>
            <a:r>
              <a:rPr lang="ru-RU" sz="2800" dirty="0" smtClean="0">
                <a:latin typeface="Arial" pitchFamily="34" charset="0"/>
                <a:cs typeface="Arial" pitchFamily="34" charset="0"/>
              </a:rPr>
              <a:t>Плачет как ива</a:t>
            </a:r>
          </a:p>
          <a:p>
            <a:r>
              <a:rPr lang="ru-RU" sz="2800" dirty="0" smtClean="0">
                <a:latin typeface="Arial" pitchFamily="34" charset="0"/>
                <a:cs typeface="Arial" pitchFamily="34" charset="0"/>
              </a:rPr>
              <a:t>Бледный как поганка</a:t>
            </a:r>
          </a:p>
          <a:p>
            <a:r>
              <a:rPr lang="ru-RU" sz="2800" dirty="0" smtClean="0">
                <a:latin typeface="Arial" pitchFamily="34" charset="0"/>
                <a:cs typeface="Arial" pitchFamily="34" charset="0"/>
              </a:rPr>
              <a:t>Божий одуванчик</a:t>
            </a:r>
          </a:p>
          <a:p>
            <a:r>
              <a:rPr lang="ru-RU" sz="2800" dirty="0" smtClean="0">
                <a:latin typeface="Arial" pitchFamily="34" charset="0"/>
                <a:cs typeface="Arial" pitchFamily="34" charset="0"/>
              </a:rPr>
              <a:t>Горек как полынь</a:t>
            </a:r>
          </a:p>
          <a:p>
            <a:r>
              <a:rPr lang="ru-RU" sz="2800" dirty="0" smtClean="0">
                <a:latin typeface="Arial" pitchFamily="34" charset="0"/>
                <a:cs typeface="Arial" pitchFamily="34" charset="0"/>
              </a:rPr>
              <a:t>Красив как маков цвет</a:t>
            </a:r>
          </a:p>
          <a:p>
            <a:endParaRPr lang="ru-RU" dirty="0" smtClean="0"/>
          </a:p>
        </p:txBody>
      </p:sp>
      <p:sp>
        <p:nvSpPr>
          <p:cNvPr id="20482" name="Rectangle 2"/>
          <p:cNvSpPr>
            <a:spLocks noGrp="1" noChangeArrowheads="1"/>
          </p:cNvSpPr>
          <p:nvPr>
            <p:ph type="title"/>
          </p:nvPr>
        </p:nvSpPr>
        <p:spPr>
          <a:xfrm>
            <a:off x="195263" y="228600"/>
            <a:ext cx="8408987" cy="914400"/>
          </a:xfrm>
        </p:spPr>
        <p:txBody>
          <a:bodyPr>
            <a:normAutofit/>
          </a:bodyPr>
          <a:lstStyle/>
          <a:p>
            <a:pPr algn="ctr"/>
            <a:r>
              <a:rPr lang="ru-RU" sz="4000" b="1" dirty="0" smtClean="0">
                <a:latin typeface="Georgia" pitchFamily="18" charset="0"/>
              </a:rPr>
              <a:t>Сравнение</a:t>
            </a:r>
            <a:r>
              <a:rPr lang="ru-RU" sz="3600" b="1" dirty="0" smtClean="0">
                <a:latin typeface="Georgia" pitchFamily="18" charset="0"/>
              </a:rPr>
              <a:t> «Человек-растение»</a:t>
            </a: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912" y="1124744"/>
            <a:ext cx="1358451" cy="143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844737"/>
            <a:ext cx="1440085" cy="15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3356992"/>
            <a:ext cx="1467991"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9"/>
          <p:cNvPicPr>
            <a:picLocks noChangeAspect="1" noChangeArrowheads="1"/>
          </p:cNvPicPr>
          <p:nvPr/>
        </p:nvPicPr>
        <p:blipFill>
          <a:blip r:embed="rId6">
            <a:extLst>
              <a:ext uri="{28A0092B-C50C-407E-A947-70E740481C1C}">
                <a14:useLocalDpi xmlns:a14="http://schemas.microsoft.com/office/drawing/2010/main" val="0"/>
              </a:ext>
            </a:extLst>
          </a:blip>
          <a:srcRect l="34727" t="12756" r="6117"/>
          <a:stretch>
            <a:fillRect/>
          </a:stretch>
        </p:blipFill>
        <p:spPr bwMode="auto">
          <a:xfrm>
            <a:off x="5061173" y="4253254"/>
            <a:ext cx="1743075"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0" fill="hold"/>
                                        <p:tgtEl>
                                          <p:spTgt spid="41990"/>
                                        </p:tgtEl>
                                        <p:attrNameLst>
                                          <p:attrName>ppt_x</p:attrName>
                                        </p:attrNameLst>
                                      </p:cBhvr>
                                      <p:tavLst>
                                        <p:tav tm="0">
                                          <p:val>
                                            <p:strVal val="#ppt_x"/>
                                          </p:val>
                                        </p:tav>
                                        <p:tav tm="100000">
                                          <p:val>
                                            <p:strVal val="#ppt_x"/>
                                          </p:val>
                                        </p:tav>
                                      </p:tavLst>
                                    </p:anim>
                                    <p:anim calcmode="lin" valueType="num">
                                      <p:cBhvr additive="base">
                                        <p:cTn id="8" dur="50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fade">
                                      <p:cBhvr>
                                        <p:cTn id="13" dur="1000"/>
                                        <p:tgtEl>
                                          <p:spTgt spid="41989"/>
                                        </p:tgtEl>
                                      </p:cBhvr>
                                    </p:animEffect>
                                    <p:anim calcmode="lin" valueType="num">
                                      <p:cBhvr>
                                        <p:cTn id="14" dur="1000" fill="hold"/>
                                        <p:tgtEl>
                                          <p:spTgt spid="41989"/>
                                        </p:tgtEl>
                                        <p:attrNameLst>
                                          <p:attrName>ppt_x</p:attrName>
                                        </p:attrNameLst>
                                      </p:cBhvr>
                                      <p:tavLst>
                                        <p:tav tm="0">
                                          <p:val>
                                            <p:strVal val="#ppt_x"/>
                                          </p:val>
                                        </p:tav>
                                        <p:tav tm="100000">
                                          <p:val>
                                            <p:strVal val="#ppt_x"/>
                                          </p:val>
                                        </p:tav>
                                      </p:tavLst>
                                    </p:anim>
                                    <p:anim calcmode="lin" valueType="num">
                                      <p:cBhvr>
                                        <p:cTn id="15" dur="1000" fill="hold"/>
                                        <p:tgtEl>
                                          <p:spTgt spid="4198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 presetClass="entr" presetSubtype="16" fill="hold" nodeType="after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box(in)">
                                      <p:cBhvr>
                                        <p:cTn id="19" dur="500"/>
                                        <p:tgtEl>
                                          <p:spTgt spid="419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41990"/>
                                        </p:tgtEl>
                                        <p:attrNameLst>
                                          <p:attrName>style.visibility</p:attrName>
                                        </p:attrNameLst>
                                      </p:cBhvr>
                                      <p:to>
                                        <p:strVal val="visible"/>
                                      </p:to>
                                    </p:set>
                                    <p:anim calcmode="lin" valueType="num">
                                      <p:cBhvr additive="base">
                                        <p:cTn id="24" dur="5000" fill="hold"/>
                                        <p:tgtEl>
                                          <p:spTgt spid="41990"/>
                                        </p:tgtEl>
                                        <p:attrNameLst>
                                          <p:attrName>ppt_x</p:attrName>
                                        </p:attrNameLst>
                                      </p:cBhvr>
                                      <p:tavLst>
                                        <p:tav tm="0">
                                          <p:val>
                                            <p:strVal val="#ppt_x"/>
                                          </p:val>
                                        </p:tav>
                                        <p:tav tm="100000">
                                          <p:val>
                                            <p:strVal val="#ppt_x"/>
                                          </p:val>
                                        </p:tav>
                                      </p:tavLst>
                                    </p:anim>
                                    <p:anim calcmode="lin" valueType="num">
                                      <p:cBhvr additive="base">
                                        <p:cTn id="25" dur="50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41988"/>
                                        </p:tgtEl>
                                        <p:attrNameLst>
                                          <p:attrName>style.visibility</p:attrName>
                                        </p:attrNameLst>
                                      </p:cBhvr>
                                      <p:to>
                                        <p:strVal val="visible"/>
                                      </p:to>
                                    </p:set>
                                    <p:anim calcmode="lin" valueType="num">
                                      <p:cBhvr additive="base">
                                        <p:cTn id="30" dur="5000" fill="hold"/>
                                        <p:tgtEl>
                                          <p:spTgt spid="41988"/>
                                        </p:tgtEl>
                                        <p:attrNameLst>
                                          <p:attrName>ppt_x</p:attrName>
                                        </p:attrNameLst>
                                      </p:cBhvr>
                                      <p:tavLst>
                                        <p:tav tm="0">
                                          <p:val>
                                            <p:strVal val="#ppt_x"/>
                                          </p:val>
                                        </p:tav>
                                        <p:tav tm="100000">
                                          <p:val>
                                            <p:strVal val="#ppt_x"/>
                                          </p:val>
                                        </p:tav>
                                      </p:tavLst>
                                    </p:anim>
                                    <p:anim calcmode="lin" valueType="num">
                                      <p:cBhvr additive="base">
                                        <p:cTn id="31" dur="50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41993"/>
                                        </p:tgtEl>
                                        <p:attrNameLst>
                                          <p:attrName>style.visibility</p:attrName>
                                        </p:attrNameLst>
                                      </p:cBhvr>
                                      <p:to>
                                        <p:strVal val="visible"/>
                                      </p:to>
                                    </p:set>
                                    <p:anim calcmode="lin" valueType="num">
                                      <p:cBhvr additive="base">
                                        <p:cTn id="36" dur="5000" fill="hold"/>
                                        <p:tgtEl>
                                          <p:spTgt spid="41993"/>
                                        </p:tgtEl>
                                        <p:attrNameLst>
                                          <p:attrName>ppt_x</p:attrName>
                                        </p:attrNameLst>
                                      </p:cBhvr>
                                      <p:tavLst>
                                        <p:tav tm="0">
                                          <p:val>
                                            <p:strVal val="#ppt_x"/>
                                          </p:val>
                                        </p:tav>
                                        <p:tav tm="100000">
                                          <p:val>
                                            <p:strVal val="#ppt_x"/>
                                          </p:val>
                                        </p:tav>
                                      </p:tavLst>
                                    </p:anim>
                                    <p:anim calcmode="lin" valueType="num">
                                      <p:cBhvr additive="base">
                                        <p:cTn id="37" dur="50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CCFFFF"/>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11188" y="1412875"/>
            <a:ext cx="7924800" cy="4852988"/>
          </a:xfrm>
        </p:spPr>
        <p:txBody>
          <a:bodyPr>
            <a:normAutofit lnSpcReduction="10000"/>
          </a:bodyPr>
          <a:lstStyle/>
          <a:p>
            <a:pPr eaLnBrk="1" hangingPunct="1">
              <a:buFont typeface="Wingdings" pitchFamily="2" charset="2"/>
              <a:buNone/>
            </a:pPr>
            <a:r>
              <a:rPr lang="ru-RU" altLang="ru-RU" sz="1800" dirty="0" smtClean="0">
                <a:latin typeface="Arial" pitchFamily="34" charset="0"/>
                <a:cs typeface="Arial" pitchFamily="34" charset="0"/>
              </a:rPr>
              <a:t>1. Отгадай загадки.</a:t>
            </a:r>
          </a:p>
          <a:p>
            <a:pPr eaLnBrk="1" hangingPunct="1">
              <a:buFont typeface="Wingdings" pitchFamily="2" charset="2"/>
              <a:buNone/>
            </a:pPr>
            <a:endParaRPr lang="ru-RU" altLang="ru-RU" sz="1000" dirty="0" smtClean="0"/>
          </a:p>
          <a:p>
            <a:pPr eaLnBrk="1" hangingPunct="1">
              <a:lnSpc>
                <a:spcPct val="95000"/>
              </a:lnSpc>
              <a:buFont typeface="Wingdings" pitchFamily="2" charset="2"/>
              <a:buNone/>
            </a:pPr>
            <a:r>
              <a:rPr lang="ru-RU" altLang="ru-RU" sz="1400" dirty="0" smtClean="0"/>
              <a:t>        </a:t>
            </a:r>
            <a:r>
              <a:rPr lang="ru-RU" altLang="ru-RU" sz="1600" b="1" i="1" dirty="0" smtClean="0">
                <a:latin typeface="Georgia" pitchFamily="18" charset="0"/>
              </a:rPr>
              <a:t>Как надела сто рубах, </a:t>
            </a:r>
          </a:p>
          <a:p>
            <a:pPr eaLnBrk="1" hangingPunct="1">
              <a:buFont typeface="Wingdings" pitchFamily="2" charset="2"/>
              <a:buNone/>
            </a:pPr>
            <a:r>
              <a:rPr lang="ru-RU" altLang="ru-RU" sz="1600" b="1" i="1" dirty="0" smtClean="0">
                <a:latin typeface="Georgia" pitchFamily="18" charset="0"/>
              </a:rPr>
              <a:t>        Захрустела на зубах.</a:t>
            </a:r>
            <a:endParaRPr lang="ru-RU" altLang="ru-RU" sz="900" b="1" i="1" dirty="0">
              <a:latin typeface="Georgia" pitchFamily="18" charset="0"/>
            </a:endParaRPr>
          </a:p>
          <a:p>
            <a:pPr eaLnBrk="1" hangingPunct="1">
              <a:buFont typeface="Wingdings" pitchFamily="2" charset="2"/>
              <a:buNone/>
            </a:pPr>
            <a:endParaRPr lang="ru-RU" altLang="ru-RU" sz="900" b="1" i="1" dirty="0" smtClean="0">
              <a:latin typeface="Georgia" pitchFamily="18" charset="0"/>
            </a:endParaRPr>
          </a:p>
          <a:p>
            <a:pPr eaLnBrk="1" hangingPunct="1">
              <a:buFont typeface="Wingdings" pitchFamily="2" charset="2"/>
              <a:buNone/>
            </a:pPr>
            <a:r>
              <a:rPr lang="ru-RU" altLang="ru-RU" sz="1600" b="1" i="1" dirty="0" smtClean="0">
                <a:latin typeface="Georgia" pitchFamily="18" charset="0"/>
              </a:rPr>
              <a:t>Что красно снаружи, </a:t>
            </a:r>
          </a:p>
          <a:p>
            <a:pPr eaLnBrk="1" hangingPunct="1">
              <a:buFont typeface="Wingdings" pitchFamily="2" charset="2"/>
              <a:buNone/>
            </a:pPr>
            <a:r>
              <a:rPr lang="ru-RU" altLang="ru-RU" sz="1600" b="1" i="1" dirty="0" smtClean="0">
                <a:latin typeface="Georgia" pitchFamily="18" charset="0"/>
              </a:rPr>
              <a:t>Бело внутри</a:t>
            </a:r>
          </a:p>
          <a:p>
            <a:pPr eaLnBrk="1" hangingPunct="1">
              <a:buFont typeface="Wingdings" pitchFamily="2" charset="2"/>
              <a:buNone/>
            </a:pPr>
            <a:r>
              <a:rPr lang="ru-RU" altLang="ru-RU" sz="1600" b="1" i="1" dirty="0" smtClean="0">
                <a:latin typeface="Georgia" pitchFamily="18" charset="0"/>
              </a:rPr>
              <a:t>С зеленым хохолком на голове?</a:t>
            </a:r>
            <a:endParaRPr lang="ru-RU" altLang="ru-RU" sz="900" b="1" i="1" dirty="0" smtClean="0">
              <a:latin typeface="Georgia" pitchFamily="18" charset="0"/>
            </a:endParaRPr>
          </a:p>
          <a:p>
            <a:pPr eaLnBrk="1" hangingPunct="1">
              <a:buFont typeface="Wingdings" pitchFamily="2" charset="2"/>
              <a:buNone/>
            </a:pPr>
            <a:endParaRPr lang="ru-RU" altLang="ru-RU" sz="900" dirty="0" smtClean="0">
              <a:latin typeface="Georgia" pitchFamily="18" charset="0"/>
            </a:endParaRPr>
          </a:p>
          <a:p>
            <a:pPr eaLnBrk="1" hangingPunct="1">
              <a:buFont typeface="Wingdings" pitchFamily="2" charset="2"/>
              <a:buNone/>
            </a:pPr>
            <a:r>
              <a:rPr lang="ru-RU" altLang="ru-RU" sz="1800" dirty="0" smtClean="0">
                <a:latin typeface="Georgia" pitchFamily="18" charset="0"/>
              </a:rPr>
              <a:t>         </a:t>
            </a:r>
            <a:r>
              <a:rPr lang="ru-RU" altLang="ru-RU" sz="1600" b="1" i="1" dirty="0" smtClean="0">
                <a:latin typeface="Georgia" pitchFamily="18" charset="0"/>
              </a:rPr>
              <a:t>Летом - в огороде, </a:t>
            </a:r>
          </a:p>
          <a:p>
            <a:pPr eaLnBrk="1" hangingPunct="1">
              <a:buFont typeface="Wingdings" pitchFamily="2" charset="2"/>
              <a:buNone/>
            </a:pPr>
            <a:r>
              <a:rPr lang="ru-RU" altLang="ru-RU" sz="1600" b="1" i="1" dirty="0" smtClean="0">
                <a:latin typeface="Georgia" pitchFamily="18" charset="0"/>
              </a:rPr>
              <a:t>         Свежие, зеленые, </a:t>
            </a:r>
          </a:p>
          <a:p>
            <a:pPr eaLnBrk="1" hangingPunct="1">
              <a:buFont typeface="Wingdings" pitchFamily="2" charset="2"/>
              <a:buNone/>
            </a:pPr>
            <a:r>
              <a:rPr lang="ru-RU" altLang="ru-RU" sz="1600" b="1" i="1" dirty="0" smtClean="0">
                <a:latin typeface="Georgia" pitchFamily="18" charset="0"/>
              </a:rPr>
              <a:t>         А зимою - в бочке, </a:t>
            </a:r>
          </a:p>
          <a:p>
            <a:pPr eaLnBrk="1" hangingPunct="1">
              <a:buFont typeface="Wingdings" pitchFamily="2" charset="2"/>
              <a:buNone/>
            </a:pPr>
            <a:r>
              <a:rPr lang="ru-RU" altLang="ru-RU" sz="1600" b="1" i="1" dirty="0" smtClean="0">
                <a:latin typeface="Georgia" pitchFamily="18" charset="0"/>
              </a:rPr>
              <a:t>        Крепкие, соленые</a:t>
            </a:r>
          </a:p>
          <a:p>
            <a:pPr eaLnBrk="1" hangingPunct="1"/>
            <a:endParaRPr lang="ru-RU" altLang="ru-RU" sz="900" dirty="0" smtClean="0">
              <a:latin typeface="Georgia" pitchFamily="18" charset="0"/>
            </a:endParaRPr>
          </a:p>
          <a:p>
            <a:pPr eaLnBrk="1" hangingPunct="1">
              <a:buFont typeface="Wingdings" pitchFamily="2" charset="2"/>
              <a:buNone/>
            </a:pPr>
            <a:r>
              <a:rPr lang="ru-RU" altLang="ru-RU" sz="1600" b="1" i="1" dirty="0" smtClean="0">
                <a:latin typeface="Georgia" pitchFamily="18" charset="0"/>
              </a:rPr>
              <a:t>Красна, сочна, душиста, </a:t>
            </a:r>
          </a:p>
          <a:p>
            <a:pPr eaLnBrk="1" hangingPunct="1">
              <a:buFont typeface="Wingdings" pitchFamily="2" charset="2"/>
              <a:buNone/>
            </a:pPr>
            <a:r>
              <a:rPr lang="ru-RU" altLang="ru-RU" sz="1600" b="1" i="1" dirty="0" smtClean="0">
                <a:latin typeface="Georgia" pitchFamily="18" charset="0"/>
              </a:rPr>
              <a:t>Растет низко, к земле близко. </a:t>
            </a:r>
          </a:p>
          <a:p>
            <a:pPr eaLnBrk="1" hangingPunct="1">
              <a:buFont typeface="Wingdings" pitchFamily="2" charset="2"/>
              <a:buNone/>
            </a:pPr>
            <a:endParaRPr lang="ru-RU" altLang="ru-RU" sz="1400" b="1" i="1" dirty="0" smtClean="0">
              <a:latin typeface="Arial" pitchFamily="34" charset="0"/>
              <a:cs typeface="Arial" pitchFamily="34" charset="0"/>
            </a:endParaRPr>
          </a:p>
          <a:p>
            <a:pPr eaLnBrk="1" hangingPunct="1">
              <a:buFont typeface="Wingdings" pitchFamily="2" charset="2"/>
              <a:buNone/>
            </a:pPr>
            <a:r>
              <a:rPr lang="ru-RU" altLang="ru-RU" sz="1800" dirty="0" smtClean="0">
                <a:latin typeface="Arial" pitchFamily="34" charset="0"/>
                <a:cs typeface="Arial" pitchFamily="34" charset="0"/>
              </a:rPr>
              <a:t>2. Нарисуй отгадки.</a:t>
            </a:r>
          </a:p>
        </p:txBody>
      </p:sp>
      <p:sp>
        <p:nvSpPr>
          <p:cNvPr id="21506" name="Rectangle 2"/>
          <p:cNvSpPr>
            <a:spLocks noGrp="1" noChangeArrowheads="1"/>
          </p:cNvSpPr>
          <p:nvPr>
            <p:ph type="title"/>
          </p:nvPr>
        </p:nvSpPr>
        <p:spPr/>
        <p:txBody>
          <a:bodyPr/>
          <a:lstStyle/>
          <a:p>
            <a:pPr algn="ctr" eaLnBrk="1" hangingPunct="1"/>
            <a:r>
              <a:rPr lang="ru-RU" altLang="ru-RU" smtClean="0"/>
              <a:t>Центр </a:t>
            </a:r>
            <a:r>
              <a:rPr lang="ru-RU" altLang="ru-RU" b="1" smtClean="0">
                <a:latin typeface="Georgia" pitchFamily="18" charset="0"/>
              </a:rPr>
              <a:t>ЭРУДИТ, ИЗО</a:t>
            </a:r>
          </a:p>
        </p:txBody>
      </p:sp>
      <p:pic>
        <p:nvPicPr>
          <p:cNvPr id="26628" name="Picture 2" descr="C:\Documents and Settings\Игорь\Мои документы\Мои рисунки\овощи фрукты\овощи фрукты0024.tif"/>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4572000" y="1700213"/>
            <a:ext cx="14747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Documents and Settings\Игорь\Мои документы\Мои рисунки\овощи фрукты\овощи фрукты0002.tif"/>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804025" y="1773238"/>
            <a:ext cx="12985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C:\Documents and Settings\Игорь\Мои документы\Мои рисунки\овощи фрукты\овощи фрукты0006.tif"/>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7308304" y="3861048"/>
            <a:ext cx="128111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05064"/>
            <a:ext cx="18954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checkerboard(across)">
                                      <p:cBhvr>
                                        <p:cTn id="1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CCFFCC"/>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Autofit/>
          </a:bodyPr>
          <a:lstStyle/>
          <a:p>
            <a:pPr marL="609600" indent="-609600" algn="ctr" eaLnBrk="1" hangingPunct="1">
              <a:lnSpc>
                <a:spcPct val="110000"/>
              </a:lnSpc>
              <a:buFont typeface="Wingdings" pitchFamily="2" charset="2"/>
              <a:buNone/>
            </a:pPr>
            <a:r>
              <a:rPr lang="ru-RU" altLang="ru-RU" sz="1800" dirty="0" smtClean="0">
                <a:latin typeface="Arial" pitchFamily="34" charset="0"/>
                <a:cs typeface="Arial" pitchFamily="34" charset="0"/>
              </a:rPr>
              <a:t>Найдите неверное утверждение.</a:t>
            </a:r>
          </a:p>
          <a:p>
            <a:pPr marL="609600" indent="-609600" algn="ctr" eaLnBrk="1" hangingPunct="1">
              <a:lnSpc>
                <a:spcPct val="110000"/>
              </a:lnSpc>
              <a:buFont typeface="Wingdings" pitchFamily="2" charset="2"/>
              <a:buNone/>
            </a:pPr>
            <a:endParaRPr lang="ru-RU" altLang="ru-RU" sz="18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altLang="ru-RU" sz="1800" dirty="0" smtClean="0">
                <a:latin typeface="Arial" pitchFamily="34" charset="0"/>
                <a:cs typeface="Arial" pitchFamily="34" charset="0"/>
              </a:rPr>
              <a:t>1. По виду листвы растения делятся на лиственные и хвойные.</a:t>
            </a:r>
          </a:p>
          <a:p>
            <a:pPr marL="609600" indent="-609600" eaLnBrk="1" hangingPunct="1">
              <a:lnSpc>
                <a:spcPct val="110000"/>
              </a:lnSpc>
              <a:buFont typeface="Wingdings" pitchFamily="2" charset="2"/>
              <a:buNone/>
            </a:pPr>
            <a:endParaRPr lang="ru-RU" altLang="ru-RU" sz="10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sz="1800" dirty="0" smtClean="0">
                <a:latin typeface="Arial" pitchFamily="34" charset="0"/>
                <a:cs typeface="Arial" pitchFamily="34" charset="0"/>
              </a:rPr>
              <a:t>2. Культурные растения - никто не сажает, они растут сами по себе. Их можно встретить  в лесу, на лугу, на водоеме.</a:t>
            </a:r>
          </a:p>
          <a:p>
            <a:pPr marL="609600" indent="-609600" eaLnBrk="1" hangingPunct="1">
              <a:lnSpc>
                <a:spcPct val="110000"/>
              </a:lnSpc>
            </a:pPr>
            <a:endParaRPr lang="ru-RU" altLang="ru-RU" sz="10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altLang="ru-RU" sz="1800" dirty="0" smtClean="0">
                <a:latin typeface="Arial" pitchFamily="34" charset="0"/>
                <a:cs typeface="Arial" pitchFamily="34" charset="0"/>
              </a:rPr>
              <a:t>3. Одуванчик, деревья, репейник  – это однолетние растения.</a:t>
            </a:r>
          </a:p>
          <a:p>
            <a:pPr marL="609600" indent="-609600" eaLnBrk="1" hangingPunct="1">
              <a:lnSpc>
                <a:spcPct val="110000"/>
              </a:lnSpc>
              <a:buFont typeface="Wingdings" pitchFamily="2" charset="2"/>
              <a:buNone/>
            </a:pPr>
            <a:endParaRPr lang="ru-RU" altLang="ru-RU" sz="10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altLang="ru-RU" sz="1800" dirty="0" smtClean="0">
                <a:latin typeface="Arial" pitchFamily="34" charset="0"/>
                <a:cs typeface="Arial" pitchFamily="34" charset="0"/>
              </a:rPr>
              <a:t>4. Максимальный возраст липы -400 лет.</a:t>
            </a:r>
          </a:p>
          <a:p>
            <a:pPr marL="609600" indent="-609600" eaLnBrk="1" hangingPunct="1">
              <a:lnSpc>
                <a:spcPct val="110000"/>
              </a:lnSpc>
              <a:buFont typeface="Wingdings" pitchFamily="2" charset="2"/>
              <a:buNone/>
            </a:pPr>
            <a:endParaRPr lang="ru-RU" altLang="ru-RU" sz="10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altLang="ru-RU" sz="1800" dirty="0" smtClean="0">
                <a:latin typeface="Arial" pitchFamily="34" charset="0"/>
                <a:cs typeface="Arial" pitchFamily="34" charset="0"/>
              </a:rPr>
              <a:t>5. Самое старое дерево – баобаб.</a:t>
            </a:r>
          </a:p>
          <a:p>
            <a:pPr marL="609600" indent="-609600" eaLnBrk="1" hangingPunct="1">
              <a:lnSpc>
                <a:spcPct val="110000"/>
              </a:lnSpc>
              <a:buFont typeface="Wingdings" pitchFamily="2" charset="2"/>
              <a:buNone/>
            </a:pPr>
            <a:endParaRPr lang="ru-RU" altLang="ru-RU" sz="1000" dirty="0" smtClean="0">
              <a:latin typeface="Arial" pitchFamily="34" charset="0"/>
              <a:cs typeface="Arial" pitchFamily="34" charset="0"/>
            </a:endParaRPr>
          </a:p>
          <a:p>
            <a:pPr marL="609600" indent="-609600" eaLnBrk="1" hangingPunct="1">
              <a:lnSpc>
                <a:spcPct val="110000"/>
              </a:lnSpc>
              <a:buFont typeface="Wingdings" pitchFamily="2" charset="2"/>
              <a:buNone/>
            </a:pPr>
            <a:r>
              <a:rPr lang="ru-RU" altLang="ru-RU" sz="1800" dirty="0" smtClean="0">
                <a:latin typeface="Arial" pitchFamily="34" charset="0"/>
                <a:cs typeface="Arial" pitchFamily="34" charset="0"/>
              </a:rPr>
              <a:t>6. Возраст деревьев всегда можно узнать по его годичным кольцам.</a:t>
            </a:r>
          </a:p>
        </p:txBody>
      </p:sp>
      <p:sp>
        <p:nvSpPr>
          <p:cNvPr id="22530" name="Rectangle 2"/>
          <p:cNvSpPr>
            <a:spLocks noGrp="1" noChangeArrowheads="1"/>
          </p:cNvSpPr>
          <p:nvPr>
            <p:ph type="title"/>
          </p:nvPr>
        </p:nvSpPr>
        <p:spPr/>
        <p:txBody>
          <a:bodyPr/>
          <a:lstStyle/>
          <a:p>
            <a:pPr algn="ctr" eaLnBrk="1" hangingPunct="1"/>
            <a:r>
              <a:rPr lang="ru-RU" altLang="ru-RU" b="1" smtClean="0">
                <a:latin typeface="Georgia" pitchFamily="18" charset="0"/>
              </a:rPr>
              <a:t>Контроль</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rgbClr val="FFCCFF"/>
          </a:bgClr>
        </a:patt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1066130"/>
          </a:xfrm>
        </p:spPr>
        <p:txBody>
          <a:bodyPr/>
          <a:lstStyle/>
          <a:p>
            <a:pPr algn="ctr" eaLnBrk="1" hangingPunct="1"/>
            <a:r>
              <a:rPr lang="ru-RU" b="1" dirty="0" smtClean="0">
                <a:latin typeface="Georgia" pitchFamily="18" charset="0"/>
              </a:rPr>
              <a:t>Рефлексия</a:t>
            </a:r>
          </a:p>
        </p:txBody>
      </p:sp>
      <p:sp>
        <p:nvSpPr>
          <p:cNvPr id="4" name="Облако 3"/>
          <p:cNvSpPr/>
          <p:nvPr/>
        </p:nvSpPr>
        <p:spPr>
          <a:xfrm>
            <a:off x="6275687" y="1412999"/>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Арсений</a:t>
            </a:r>
            <a:endParaRPr lang="ru-RU" sz="900" dirty="0">
              <a:solidFill>
                <a:schemeClr val="tx1"/>
              </a:solidFill>
            </a:endParaRPr>
          </a:p>
        </p:txBody>
      </p:sp>
      <p:sp>
        <p:nvSpPr>
          <p:cNvPr id="5" name="Солнце 4"/>
          <p:cNvSpPr/>
          <p:nvPr/>
        </p:nvSpPr>
        <p:spPr>
          <a:xfrm>
            <a:off x="3419475" y="3284538"/>
            <a:ext cx="2160588" cy="1295400"/>
          </a:xfrm>
          <a:prstGeom prst="su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Облако 3"/>
          <p:cNvSpPr/>
          <p:nvPr/>
        </p:nvSpPr>
        <p:spPr>
          <a:xfrm>
            <a:off x="4500563" y="1340768"/>
            <a:ext cx="1079500" cy="100806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Настя</a:t>
            </a:r>
            <a:endParaRPr lang="ru-RU" sz="900" dirty="0">
              <a:solidFill>
                <a:schemeClr val="tx1"/>
              </a:solidFill>
            </a:endParaRPr>
          </a:p>
        </p:txBody>
      </p:sp>
      <p:sp>
        <p:nvSpPr>
          <p:cNvPr id="3" name="Облако 3"/>
          <p:cNvSpPr/>
          <p:nvPr/>
        </p:nvSpPr>
        <p:spPr>
          <a:xfrm>
            <a:off x="6508121" y="4292600"/>
            <a:ext cx="1079500" cy="100806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Ксюша</a:t>
            </a:r>
            <a:endParaRPr lang="ru-RU" sz="900" dirty="0">
              <a:solidFill>
                <a:schemeClr val="tx1"/>
              </a:solidFill>
            </a:endParaRPr>
          </a:p>
        </p:txBody>
      </p:sp>
      <p:sp>
        <p:nvSpPr>
          <p:cNvPr id="6" name="Облако 3"/>
          <p:cNvSpPr/>
          <p:nvPr/>
        </p:nvSpPr>
        <p:spPr>
          <a:xfrm>
            <a:off x="3191562" y="1647158"/>
            <a:ext cx="1079500" cy="1008063"/>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Маша</a:t>
            </a:r>
            <a:endParaRPr lang="ru-RU" sz="900" dirty="0">
              <a:solidFill>
                <a:schemeClr val="tx1"/>
              </a:solidFill>
            </a:endParaRPr>
          </a:p>
        </p:txBody>
      </p:sp>
      <p:sp>
        <p:nvSpPr>
          <p:cNvPr id="7" name="Облако 3"/>
          <p:cNvSpPr/>
          <p:nvPr/>
        </p:nvSpPr>
        <p:spPr>
          <a:xfrm>
            <a:off x="698058" y="3516618"/>
            <a:ext cx="1079500" cy="1008062"/>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smtClean="0">
                <a:solidFill>
                  <a:schemeClr val="tx1"/>
                </a:solidFill>
              </a:rPr>
              <a:t>Даша</a:t>
            </a:r>
            <a:endParaRPr lang="ru-RU" sz="1050" dirty="0">
              <a:solidFill>
                <a:schemeClr val="tx1"/>
              </a:solidFill>
            </a:endParaRPr>
          </a:p>
        </p:txBody>
      </p:sp>
      <p:sp>
        <p:nvSpPr>
          <p:cNvPr id="8" name="Облако 3"/>
          <p:cNvSpPr/>
          <p:nvPr/>
        </p:nvSpPr>
        <p:spPr>
          <a:xfrm>
            <a:off x="1881125" y="1647159"/>
            <a:ext cx="1079500" cy="100806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Иван</a:t>
            </a:r>
            <a:endParaRPr lang="ru-RU" sz="900" dirty="0">
              <a:solidFill>
                <a:schemeClr val="tx1"/>
              </a:solidFill>
            </a:endParaRPr>
          </a:p>
        </p:txBody>
      </p:sp>
      <p:sp>
        <p:nvSpPr>
          <p:cNvPr id="9" name="Облако 3"/>
          <p:cNvSpPr/>
          <p:nvPr/>
        </p:nvSpPr>
        <p:spPr>
          <a:xfrm>
            <a:off x="4565840" y="5445224"/>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Варя</a:t>
            </a:r>
            <a:endParaRPr lang="ru-RU" sz="900" dirty="0">
              <a:solidFill>
                <a:schemeClr val="tx1"/>
              </a:solidFill>
            </a:endParaRPr>
          </a:p>
        </p:txBody>
      </p:sp>
      <p:sp>
        <p:nvSpPr>
          <p:cNvPr id="10" name="Облако 3"/>
          <p:cNvSpPr/>
          <p:nvPr/>
        </p:nvSpPr>
        <p:spPr>
          <a:xfrm>
            <a:off x="6108937" y="2868582"/>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Егор</a:t>
            </a:r>
            <a:endParaRPr lang="ru-RU" sz="900" dirty="0">
              <a:solidFill>
                <a:schemeClr val="tx1"/>
              </a:solidFill>
            </a:endParaRPr>
          </a:p>
        </p:txBody>
      </p:sp>
      <p:sp>
        <p:nvSpPr>
          <p:cNvPr id="11" name="Облако 3"/>
          <p:cNvSpPr/>
          <p:nvPr/>
        </p:nvSpPr>
        <p:spPr>
          <a:xfrm>
            <a:off x="2339975" y="2947188"/>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Полина</a:t>
            </a:r>
            <a:endParaRPr lang="ru-RU" sz="900" dirty="0">
              <a:solidFill>
                <a:schemeClr val="tx1"/>
              </a:solidFill>
            </a:endParaRPr>
          </a:p>
        </p:txBody>
      </p:sp>
      <p:sp>
        <p:nvSpPr>
          <p:cNvPr id="12" name="Облако 3"/>
          <p:cNvSpPr/>
          <p:nvPr/>
        </p:nvSpPr>
        <p:spPr>
          <a:xfrm>
            <a:off x="2209187" y="4092880"/>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Степа</a:t>
            </a:r>
            <a:endParaRPr lang="ru-RU" sz="900" dirty="0">
              <a:solidFill>
                <a:schemeClr val="tx1"/>
              </a:solidFill>
            </a:endParaRPr>
          </a:p>
        </p:txBody>
      </p:sp>
      <p:sp>
        <p:nvSpPr>
          <p:cNvPr id="13" name="Облако 3"/>
          <p:cNvSpPr/>
          <p:nvPr/>
        </p:nvSpPr>
        <p:spPr>
          <a:xfrm>
            <a:off x="7235825" y="2355206"/>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Максим</a:t>
            </a:r>
            <a:endParaRPr lang="ru-RU" sz="900" dirty="0">
              <a:solidFill>
                <a:schemeClr val="tx1"/>
              </a:solidFill>
            </a:endParaRPr>
          </a:p>
        </p:txBody>
      </p:sp>
      <p:sp>
        <p:nvSpPr>
          <p:cNvPr id="15" name="Облако 3"/>
          <p:cNvSpPr/>
          <p:nvPr/>
        </p:nvSpPr>
        <p:spPr>
          <a:xfrm>
            <a:off x="3730670" y="4676909"/>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Ксения</a:t>
            </a:r>
            <a:endParaRPr lang="ru-RU" sz="900" dirty="0">
              <a:solidFill>
                <a:schemeClr val="tx1"/>
              </a:solidFill>
            </a:endParaRPr>
          </a:p>
        </p:txBody>
      </p:sp>
      <p:sp>
        <p:nvSpPr>
          <p:cNvPr id="16" name="Облако 3"/>
          <p:cNvSpPr/>
          <p:nvPr/>
        </p:nvSpPr>
        <p:spPr>
          <a:xfrm>
            <a:off x="683568" y="2276599"/>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Илья</a:t>
            </a:r>
            <a:endParaRPr lang="ru-RU" sz="900" dirty="0">
              <a:solidFill>
                <a:schemeClr val="tx1"/>
              </a:solidFill>
            </a:endParaRPr>
          </a:p>
        </p:txBody>
      </p:sp>
      <p:sp>
        <p:nvSpPr>
          <p:cNvPr id="17" name="Облако 3"/>
          <p:cNvSpPr/>
          <p:nvPr/>
        </p:nvSpPr>
        <p:spPr>
          <a:xfrm>
            <a:off x="899592" y="995770"/>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Облако 3"/>
          <p:cNvSpPr/>
          <p:nvPr/>
        </p:nvSpPr>
        <p:spPr>
          <a:xfrm>
            <a:off x="4810170" y="2369493"/>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Никита</a:t>
            </a:r>
            <a:endParaRPr lang="ru-RU" sz="900" dirty="0">
              <a:solidFill>
                <a:schemeClr val="tx1"/>
              </a:solidFill>
            </a:endParaRPr>
          </a:p>
        </p:txBody>
      </p:sp>
      <p:sp>
        <p:nvSpPr>
          <p:cNvPr id="19" name="Облако 3"/>
          <p:cNvSpPr/>
          <p:nvPr/>
        </p:nvSpPr>
        <p:spPr>
          <a:xfrm>
            <a:off x="971600" y="4832436"/>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Облако 3"/>
          <p:cNvSpPr/>
          <p:nvPr/>
        </p:nvSpPr>
        <p:spPr>
          <a:xfrm>
            <a:off x="2447925" y="5262421"/>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блако 3"/>
          <p:cNvSpPr/>
          <p:nvPr/>
        </p:nvSpPr>
        <p:spPr>
          <a:xfrm>
            <a:off x="5867400" y="5300663"/>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Облако 3"/>
          <p:cNvSpPr/>
          <p:nvPr/>
        </p:nvSpPr>
        <p:spPr>
          <a:xfrm>
            <a:off x="5146645" y="4292600"/>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smtClean="0">
                <a:solidFill>
                  <a:schemeClr val="tx1"/>
                </a:solidFill>
              </a:rPr>
              <a:t>Олег</a:t>
            </a:r>
            <a:endParaRPr lang="ru-RU" sz="900" dirty="0">
              <a:solidFill>
                <a:schemeClr val="tx1"/>
              </a:solidFill>
            </a:endParaRPr>
          </a:p>
        </p:txBody>
      </p:sp>
      <p:sp>
        <p:nvSpPr>
          <p:cNvPr id="23" name="Облако 3"/>
          <p:cNvSpPr/>
          <p:nvPr/>
        </p:nvSpPr>
        <p:spPr>
          <a:xfrm>
            <a:off x="7639050" y="3428388"/>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Облако 3"/>
          <p:cNvSpPr/>
          <p:nvPr/>
        </p:nvSpPr>
        <p:spPr>
          <a:xfrm>
            <a:off x="7099300" y="5161481"/>
            <a:ext cx="1079500" cy="863600"/>
          </a:xfrm>
          <a:prstGeom prst="cloud">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ppt_x"/>
                                          </p:val>
                                        </p:tav>
                                        <p:tav tm="100000">
                                          <p:val>
                                            <p:strVal val="#ppt_x"/>
                                          </p:val>
                                        </p:tav>
                                      </p:tavLst>
                                    </p:anim>
                                    <p:anim calcmode="lin" valueType="num">
                                      <p:cBhvr additive="base">
                                        <p:cTn id="1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p:nvPr>
        </p:nvSpPr>
        <p:spPr>
          <a:xfrm>
            <a:off x="539750" y="1341438"/>
            <a:ext cx="8007350" cy="4754562"/>
          </a:xfrm>
        </p:spPr>
        <p:txBody>
          <a:bodyPr>
            <a:normAutofit/>
          </a:bodyPr>
          <a:lstStyle/>
          <a:p>
            <a:pPr eaLnBrk="1" hangingPunct="1"/>
            <a:r>
              <a:rPr lang="ru-RU" altLang="ru-RU" sz="2400" b="1" dirty="0" smtClean="0">
                <a:latin typeface="Arial" pitchFamily="34" charset="0"/>
                <a:cs typeface="Arial" pitchFamily="34" charset="0"/>
              </a:rPr>
              <a:t>Цели урока:</a:t>
            </a:r>
          </a:p>
          <a:p>
            <a:pPr eaLnBrk="1" hangingPunct="1"/>
            <a:r>
              <a:rPr lang="ru-RU" altLang="ru-RU" sz="2400" dirty="0" smtClean="0">
                <a:latin typeface="Arial" pitchFamily="34" charset="0"/>
                <a:cs typeface="Arial" pitchFamily="34" charset="0"/>
              </a:rPr>
              <a:t>Образовательная (познавательная) – познакомить с многообразием растительного мира и  сформировать представление о возрасте растений;</a:t>
            </a:r>
          </a:p>
          <a:p>
            <a:pPr eaLnBrk="1" hangingPunct="1"/>
            <a:r>
              <a:rPr lang="ru-RU" altLang="ru-RU" sz="2400" dirty="0" smtClean="0">
                <a:latin typeface="Arial" pitchFamily="34" charset="0"/>
                <a:cs typeface="Arial" pitchFamily="34" charset="0"/>
              </a:rPr>
              <a:t>Развивающая – создать условия для формирования умения планировать, контролировать и выполнять действия по заданному образцу;</a:t>
            </a:r>
          </a:p>
          <a:p>
            <a:pPr eaLnBrk="1" hangingPunct="1"/>
            <a:r>
              <a:rPr lang="ru-RU" altLang="ru-RU" sz="2400" dirty="0" smtClean="0">
                <a:latin typeface="Arial" pitchFamily="34" charset="0"/>
                <a:cs typeface="Arial" pitchFamily="34" charset="0"/>
              </a:rPr>
              <a:t>Воспитывающая – создать условия для формирования умения строить продуктивное взаимодействие и  сотрудничество со сверстниками.</a:t>
            </a:r>
          </a:p>
        </p:txBody>
      </p:sp>
      <p:sp>
        <p:nvSpPr>
          <p:cNvPr id="5122" name="Rectangle 2"/>
          <p:cNvSpPr>
            <a:spLocks noGrp="1" noChangeArrowheads="1"/>
          </p:cNvSpPr>
          <p:nvPr>
            <p:ph type="title" idx="4294967295"/>
          </p:nvPr>
        </p:nvSpPr>
        <p:spPr>
          <a:xfrm>
            <a:off x="0" y="260350"/>
            <a:ext cx="8385175" cy="808038"/>
          </a:xfrm>
        </p:spPr>
        <p:txBody>
          <a:bodyPr>
            <a:normAutofit fontScale="90000"/>
          </a:bodyPr>
          <a:lstStyle/>
          <a:p>
            <a:pPr algn="ctr" eaLnBrk="1" hangingPunct="1"/>
            <a:r>
              <a:rPr lang="ru-RU" altLang="ru-RU" sz="2900" dirty="0" smtClean="0"/>
              <a:t>Тема  </a:t>
            </a:r>
            <a:r>
              <a:rPr lang="ru-RU" altLang="ru-RU" sz="3200" b="1" i="1" smtClean="0">
                <a:latin typeface="Georgia" pitchFamily="18" charset="0"/>
              </a:rPr>
              <a:t>«Многообразие  растительного мира»</a:t>
            </a:r>
            <a:endParaRPr lang="ru-RU" altLang="ru-RU" sz="3200" b="1" i="1" dirty="0" smtClean="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a:blipFill>
            <a:blip r:embed="rId2"/>
            <a:tile tx="0" ty="0" sx="100000" sy="100000" flip="none" algn="tl"/>
          </a:blipFill>
        </p:spPr>
        <p:txBody>
          <a:bodyPr>
            <a:normAutofit/>
          </a:bodyPr>
          <a:lstStyle/>
          <a:p>
            <a:pPr algn="ctr"/>
            <a:r>
              <a:rPr lang="ru-RU" altLang="ru-RU" sz="4400" i="1" dirty="0" smtClean="0">
                <a:solidFill>
                  <a:schemeClr val="tx2">
                    <a:lumMod val="25000"/>
                  </a:schemeClr>
                </a:solidFill>
                <a:latin typeface="Monotype Corsiva" pitchFamily="66" charset="0"/>
              </a:rPr>
              <a:t/>
            </a:r>
            <a:br>
              <a:rPr lang="ru-RU" altLang="ru-RU" sz="4400" i="1" dirty="0" smtClean="0">
                <a:solidFill>
                  <a:schemeClr val="tx2">
                    <a:lumMod val="25000"/>
                  </a:schemeClr>
                </a:solidFill>
                <a:latin typeface="Monotype Corsiva" pitchFamily="66" charset="0"/>
              </a:rPr>
            </a:br>
            <a:r>
              <a:rPr lang="ru-RU" altLang="ru-RU" sz="4400" i="1" dirty="0" smtClean="0">
                <a:solidFill>
                  <a:srgbClr val="7030A0"/>
                </a:solidFill>
                <a:latin typeface="Monotype Corsiva" pitchFamily="66" charset="0"/>
              </a:rPr>
              <a:t>Действительно, зеленый наряд делает нашу планету удивительно красивой!</a:t>
            </a:r>
            <a:r>
              <a:rPr lang="ru-RU" sz="4400" i="1" dirty="0" smtClean="0">
                <a:solidFill>
                  <a:srgbClr val="7030A0"/>
                </a:solidFill>
                <a:latin typeface="Monotype Corsiva" pitchFamily="66" charset="0"/>
              </a:rPr>
              <a:t/>
            </a:r>
            <a:br>
              <a:rPr lang="ru-RU" sz="4400" i="1" dirty="0" smtClean="0">
                <a:solidFill>
                  <a:srgbClr val="7030A0"/>
                </a:solidFill>
                <a:latin typeface="Monotype Corsiva" pitchFamily="66" charset="0"/>
              </a:rPr>
            </a:br>
            <a:endParaRPr lang="ru-RU" dirty="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785" y="476672"/>
            <a:ext cx="27622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861048"/>
            <a:ext cx="1368152" cy="15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861048"/>
            <a:ext cx="1656184" cy="17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13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68313" y="1484313"/>
            <a:ext cx="8007350" cy="5111750"/>
          </a:xfrm>
        </p:spPr>
        <p:txBody>
          <a:bodyPr/>
          <a:lstStyle/>
          <a:p>
            <a:pPr eaLnBrk="1" hangingPunct="1"/>
            <a:r>
              <a:rPr lang="ru-RU" altLang="ru-RU" sz="2000" dirty="0" smtClean="0">
                <a:latin typeface="Arial" pitchFamily="34" charset="0"/>
                <a:cs typeface="Arial" pitchFamily="34" charset="0"/>
              </a:rPr>
              <a:t>Предметные – ученики овладеют понятиями: многолетние, однолетние, двулетние растения; возраст растений; многообразие; растительный мир; </a:t>
            </a:r>
          </a:p>
          <a:p>
            <a:pPr eaLnBrk="1" hangingPunct="1">
              <a:buFont typeface="Wingdings" pitchFamily="2" charset="2"/>
              <a:buNone/>
            </a:pPr>
            <a:endParaRPr lang="ru-RU" altLang="ru-RU" sz="1000" dirty="0" smtClean="0">
              <a:latin typeface="Arial" pitchFamily="34" charset="0"/>
              <a:cs typeface="Arial" pitchFamily="34" charset="0"/>
            </a:endParaRPr>
          </a:p>
          <a:p>
            <a:pPr eaLnBrk="1" hangingPunct="1"/>
            <a:r>
              <a:rPr lang="ru-RU" altLang="ru-RU" sz="2000" dirty="0" err="1" smtClean="0">
                <a:latin typeface="Arial" pitchFamily="34" charset="0"/>
                <a:cs typeface="Arial" pitchFamily="34" charset="0"/>
              </a:rPr>
              <a:t>Метапредметные</a:t>
            </a:r>
            <a:r>
              <a:rPr lang="ru-RU" altLang="ru-RU" sz="2000" dirty="0" smtClean="0">
                <a:latin typeface="Arial" pitchFamily="34" charset="0"/>
                <a:cs typeface="Arial" pitchFamily="34" charset="0"/>
              </a:rPr>
              <a:t> – ученики смогут планировать свою деятельность; выражать свои мысли в соответствии с поставленной задачей; овладеть навыками смыслового чтения текстов различных стилей, осознанного построения высказывания и составления текстов в устной и письменной формах;</a:t>
            </a:r>
          </a:p>
          <a:p>
            <a:pPr eaLnBrk="1" hangingPunct="1">
              <a:buFont typeface="Wingdings" pitchFamily="2" charset="2"/>
              <a:buNone/>
            </a:pPr>
            <a:endParaRPr lang="ru-RU" altLang="ru-RU" sz="2000" dirty="0" smtClean="0">
              <a:latin typeface="Arial" pitchFamily="34" charset="0"/>
              <a:cs typeface="Arial" pitchFamily="34" charset="0"/>
            </a:endParaRPr>
          </a:p>
          <a:p>
            <a:pPr eaLnBrk="1" hangingPunct="1"/>
            <a:r>
              <a:rPr lang="ru-RU" altLang="ru-RU" sz="2000" dirty="0" smtClean="0">
                <a:latin typeface="Arial" pitchFamily="34" charset="0"/>
                <a:cs typeface="Arial" pitchFamily="34" charset="0"/>
              </a:rPr>
              <a:t>Личностные – ученики смогут строить сотрудничество со сверстниками в соответствии с этическими нормами поведения и выстраивать межличностные отношения при взаимодействии. </a:t>
            </a:r>
          </a:p>
          <a:p>
            <a:pPr eaLnBrk="1" hangingPunct="1"/>
            <a:endParaRPr lang="ru-RU" altLang="ru-RU" sz="2000" dirty="0" smtClean="0"/>
          </a:p>
        </p:txBody>
      </p:sp>
      <p:sp>
        <p:nvSpPr>
          <p:cNvPr id="6146" name="Rectangle 2"/>
          <p:cNvSpPr>
            <a:spLocks noGrp="1" noChangeArrowheads="1"/>
          </p:cNvSpPr>
          <p:nvPr>
            <p:ph type="title"/>
          </p:nvPr>
        </p:nvSpPr>
        <p:spPr>
          <a:xfrm>
            <a:off x="683568" y="332656"/>
            <a:ext cx="8015287" cy="654050"/>
          </a:xfrm>
        </p:spPr>
        <p:txBody>
          <a:bodyPr>
            <a:normAutofit/>
          </a:bodyPr>
          <a:lstStyle/>
          <a:p>
            <a:pPr algn="ctr" eaLnBrk="1" hangingPunct="1"/>
            <a:r>
              <a:rPr lang="ru-RU" altLang="ru-RU" sz="3400" b="1" dirty="0" smtClean="0">
                <a:latin typeface="Georgia" pitchFamily="18" charset="0"/>
              </a:rPr>
              <a:t>Ожидаемые результаты урока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7600"/>
            </a:gs>
            <a:gs pos="100000">
              <a:srgbClr val="FFFF00"/>
            </a:gs>
          </a:gsLst>
          <a:lin ang="189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eaLnBrk="1" hangingPunct="1"/>
            <a:r>
              <a:rPr lang="ru-RU" altLang="ru-RU" sz="3800" dirty="0" smtClean="0">
                <a:latin typeface="Georgia" pitchFamily="18" charset="0"/>
              </a:rPr>
              <a:t>- Расшифруйте предложение по картинкам</a:t>
            </a:r>
          </a:p>
        </p:txBody>
      </p:sp>
      <p:pic>
        <p:nvPicPr>
          <p:cNvPr id="9220" name="Picture 1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03350" y="1412875"/>
            <a:ext cx="2663825" cy="2016125"/>
          </a:xfrm>
        </p:spPr>
      </p:pic>
      <p:pic>
        <p:nvPicPr>
          <p:cNvPr id="9219"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1790700" y="4191000"/>
            <a:ext cx="1524000" cy="1524000"/>
          </a:xfrm>
        </p:spPr>
      </p:pic>
      <p:pic>
        <p:nvPicPr>
          <p:cNvPr id="92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484562"/>
            <a:ext cx="1662112"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500438"/>
            <a:ext cx="15255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15"/>
          <p:cNvPicPr>
            <a:picLocks noChangeAspect="1" noChangeArrowheads="1"/>
          </p:cNvPicPr>
          <p:nvPr/>
        </p:nvPicPr>
        <p:blipFill>
          <a:blip r:embed="rId6">
            <a:extLst>
              <a:ext uri="{28A0092B-C50C-407E-A947-70E740481C1C}">
                <a14:useLocalDpi xmlns:a14="http://schemas.microsoft.com/office/drawing/2010/main" val="0"/>
              </a:ext>
            </a:extLst>
          </a:blip>
          <a:srcRect l="12515" t="1711" r="10744"/>
          <a:stretch>
            <a:fillRect/>
          </a:stretch>
        </p:blipFill>
        <p:spPr bwMode="auto">
          <a:xfrm>
            <a:off x="4945460" y="1636824"/>
            <a:ext cx="387501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33"/>
            </a:gs>
            <a:gs pos="50000">
              <a:srgbClr val="5E7618"/>
            </a:gs>
            <a:gs pos="100000">
              <a:srgbClr val="CCFF33"/>
            </a:gs>
          </a:gsLst>
          <a:lin ang="5400000" scaled="1"/>
        </a:gradFill>
        <a:effectLst/>
      </p:bgPr>
    </p:bg>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799306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9"/>
          <p:cNvSpPr>
            <a:spLocks noGrp="1" noChangeArrowheads="1"/>
          </p:cNvSpPr>
          <p:nvPr>
            <p:ph type="title"/>
          </p:nvPr>
        </p:nvSpPr>
        <p:spPr>
          <a:xfrm>
            <a:off x="250825" y="260350"/>
            <a:ext cx="8015288" cy="865188"/>
          </a:xfrm>
        </p:spPr>
        <p:txBody>
          <a:bodyPr>
            <a:normAutofit fontScale="90000"/>
          </a:bodyPr>
          <a:lstStyle/>
          <a:p>
            <a:pPr algn="ctr" eaLnBrk="1" hangingPunct="1"/>
            <a:r>
              <a:rPr lang="ru-RU" altLang="ru-RU" sz="3200" b="1" i="1" dirty="0" smtClean="0">
                <a:solidFill>
                  <a:schemeClr val="bg1"/>
                </a:solidFill>
                <a:latin typeface="Georgia" pitchFamily="18" charset="0"/>
              </a:rPr>
              <a:t>Растения – зелёная одежда Земли</a:t>
            </a:r>
            <a:r>
              <a:rPr lang="ru-RU" altLang="ru-RU" sz="800" b="1" i="1" dirty="0" smtClean="0">
                <a:solidFill>
                  <a:schemeClr val="bg1"/>
                </a:solidFill>
                <a:latin typeface="Georgia" pitchFamily="18" charset="0"/>
              </a:rPr>
              <a:t/>
            </a:r>
            <a:br>
              <a:rPr lang="ru-RU" altLang="ru-RU" sz="800" b="1" i="1" dirty="0" smtClean="0">
                <a:solidFill>
                  <a:schemeClr val="bg1"/>
                </a:solidFill>
                <a:latin typeface="Georgia" pitchFamily="18" charset="0"/>
              </a:rPr>
            </a:br>
            <a:r>
              <a:rPr lang="ru-RU" altLang="ru-RU" sz="2400" b="1" i="1" dirty="0" smtClean="0">
                <a:solidFill>
                  <a:schemeClr val="bg1"/>
                </a:solidFill>
                <a:latin typeface="Georgia" pitchFamily="18" charset="0"/>
              </a:rPr>
              <a:t>-Как вы понимаете данное выражение?</a:t>
            </a:r>
          </a:p>
        </p:txBody>
      </p:sp>
      <p:pic>
        <p:nvPicPr>
          <p:cNvPr id="10244" name="Picture 13" descr="0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424863"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amp;Kcy;&amp;acy;&amp;rcy;&amp;tcy;&amp;icy;&amp;ncy;&amp;kcy;&amp;acy; 155 &amp;icy;&amp;zcy; 151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83518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chor="ctr">
            <a:normAutofit/>
          </a:bodyPr>
          <a:lstStyle/>
          <a:p>
            <a:pPr algn="ctr" eaLnBrk="1" hangingPunct="1">
              <a:buFont typeface="Wingdings" pitchFamily="2" charset="2"/>
              <a:buNone/>
            </a:pPr>
            <a:r>
              <a:rPr lang="ru-RU" altLang="ru-RU" sz="3300" dirty="0" smtClean="0"/>
              <a:t>«</a:t>
            </a:r>
            <a:r>
              <a:rPr lang="ru-RU" altLang="ru-RU" sz="3300" b="1" dirty="0" smtClean="0"/>
              <a:t>Действительно, на Земле почти повсюду есть растения. Они образуют леса, луга, поля, степи. Растения мы видим в парках, садах, на улицах городов и сел</a:t>
            </a:r>
          </a:p>
          <a:p>
            <a:pPr algn="ctr" eaLnBrk="1" hangingPunct="1">
              <a:buFont typeface="Wingdings" pitchFamily="2" charset="2"/>
              <a:buNone/>
            </a:pPr>
            <a:r>
              <a:rPr lang="ru-RU" altLang="ru-RU" sz="3300" b="1" dirty="0" smtClean="0"/>
              <a:t>     Зеленый наряд делает нашу планету удивительно красивой».</a:t>
            </a:r>
          </a:p>
        </p:txBody>
      </p:sp>
      <p:sp>
        <p:nvSpPr>
          <p:cNvPr id="11266" name="Rectangle 2"/>
          <p:cNvSpPr>
            <a:spLocks noGrp="1" noChangeArrowheads="1"/>
          </p:cNvSpPr>
          <p:nvPr>
            <p:ph type="title"/>
          </p:nvPr>
        </p:nvSpPr>
        <p:spPr/>
        <p:txBody>
          <a:bodyPr>
            <a:normAutofit fontScale="90000"/>
          </a:bodyPr>
          <a:lstStyle/>
          <a:p>
            <a:pPr algn="ctr" eaLnBrk="1" hangingPunct="1"/>
            <a:r>
              <a:rPr lang="ru-RU" altLang="ru-RU" sz="3800" dirty="0" smtClean="0"/>
              <a:t>- </a:t>
            </a:r>
            <a:r>
              <a:rPr lang="ru-RU" altLang="ru-RU" sz="3800" b="1" i="1" dirty="0" smtClean="0">
                <a:latin typeface="Georgia" pitchFamily="18" charset="0"/>
              </a:rPr>
              <a:t>Сравните свои высказывания с выводом научного текста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ru-RU" altLang="ru-RU" b="1" dirty="0" smtClean="0">
                <a:latin typeface="Georgia" pitchFamily="18" charset="0"/>
              </a:rPr>
              <a:t>МАРШРУТНЫЙ  ЛИСТ</a:t>
            </a:r>
          </a:p>
        </p:txBody>
      </p:sp>
      <p:sp>
        <p:nvSpPr>
          <p:cNvPr id="12291" name="Rectangle 3"/>
          <p:cNvSpPr>
            <a:spLocks noGrp="1" noChangeArrowheads="1"/>
          </p:cNvSpPr>
          <p:nvPr>
            <p:ph type="body" sz="half" idx="1"/>
          </p:nvPr>
        </p:nvSpPr>
        <p:spPr>
          <a:xfrm>
            <a:off x="-28575" y="765175"/>
            <a:ext cx="8675688" cy="6092825"/>
          </a:xfrm>
        </p:spPr>
        <p:txBody>
          <a:bodyPr/>
          <a:lstStyle/>
          <a:p>
            <a:pPr marL="609600" indent="-609600" algn="ctr" eaLnBrk="1" hangingPunct="1">
              <a:buFont typeface="Wingdings" pitchFamily="2" charset="2"/>
              <a:buNone/>
            </a:pPr>
            <a:endParaRPr lang="ru-RU" altLang="ru-RU" sz="2800" dirty="0" smtClean="0"/>
          </a:p>
          <a:p>
            <a:pPr marL="609600" indent="-609600" eaLnBrk="1" hangingPunct="1">
              <a:buFont typeface="Wingdings" pitchFamily="2" charset="2"/>
              <a:buNone/>
            </a:pPr>
            <a:endParaRPr lang="ru-RU" altLang="ru-RU" sz="2800" dirty="0" smtClean="0"/>
          </a:p>
        </p:txBody>
      </p:sp>
      <p:graphicFrame>
        <p:nvGraphicFramePr>
          <p:cNvPr id="2" name="Схема 1"/>
          <p:cNvGraphicFramePr/>
          <p:nvPr>
            <p:extLst>
              <p:ext uri="{D42A27DB-BD31-4B8C-83A1-F6EECF244321}">
                <p14:modId xmlns:p14="http://schemas.microsoft.com/office/powerpoint/2010/main" val="3155433772"/>
              </p:ext>
            </p:extLst>
          </p:nvPr>
        </p:nvGraphicFramePr>
        <p:xfrm>
          <a:off x="827583" y="1484784"/>
          <a:ext cx="7863743" cy="466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3275856" y="5517232"/>
            <a:ext cx="9144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Однолетние</a:t>
            </a:r>
            <a:endParaRPr lang="ru-RU" sz="900" dirty="0"/>
          </a:p>
        </p:txBody>
      </p:sp>
      <p:sp>
        <p:nvSpPr>
          <p:cNvPr id="7" name="Прямоугольник 6"/>
          <p:cNvSpPr/>
          <p:nvPr/>
        </p:nvSpPr>
        <p:spPr>
          <a:xfrm>
            <a:off x="4190256" y="5517232"/>
            <a:ext cx="9144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Двулетние</a:t>
            </a:r>
            <a:endParaRPr lang="ru-RU" sz="900" dirty="0"/>
          </a:p>
        </p:txBody>
      </p:sp>
      <p:sp>
        <p:nvSpPr>
          <p:cNvPr id="8" name="Прямоугольник 7"/>
          <p:cNvSpPr/>
          <p:nvPr/>
        </p:nvSpPr>
        <p:spPr>
          <a:xfrm>
            <a:off x="5125190" y="5517232"/>
            <a:ext cx="104072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многолетние</a:t>
            </a:r>
            <a:endParaRPr lang="ru-RU" sz="900" dirty="0"/>
          </a:p>
        </p:txBody>
      </p:sp>
      <p:sp>
        <p:nvSpPr>
          <p:cNvPr id="5" name="Овал 4"/>
          <p:cNvSpPr/>
          <p:nvPr/>
        </p:nvSpPr>
        <p:spPr>
          <a:xfrm>
            <a:off x="4070223" y="3883427"/>
            <a:ext cx="100811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141498" y="4797152"/>
            <a:ext cx="100811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6948264" y="6094449"/>
            <a:ext cx="100811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23528" y="188641"/>
            <a:ext cx="7175351" cy="1368152"/>
          </a:xfrm>
        </p:spPr>
        <p:txBody>
          <a:bodyPr>
            <a:normAutofit/>
          </a:bodyPr>
          <a:lstStyle/>
          <a:p>
            <a:r>
              <a:rPr lang="ru-RU" sz="4600" dirty="0" smtClean="0">
                <a:latin typeface="Georgia" pitchFamily="18" charset="0"/>
              </a:rPr>
              <a:t>Маршрутный</a:t>
            </a:r>
            <a:r>
              <a:rPr lang="ru-RU" dirty="0" smtClean="0"/>
              <a:t> </a:t>
            </a:r>
            <a:r>
              <a:rPr lang="ru-RU" dirty="0" smtClean="0">
                <a:latin typeface="Georgia" pitchFamily="18" charset="0"/>
              </a:rPr>
              <a:t>лист</a:t>
            </a:r>
            <a:br>
              <a:rPr lang="ru-RU" dirty="0" smtClean="0">
                <a:latin typeface="Georgia" pitchFamily="18" charset="0"/>
              </a:rPr>
            </a:br>
            <a:r>
              <a:rPr lang="ru-RU" sz="1400" dirty="0" smtClean="0">
                <a:latin typeface="Georgia" pitchFamily="18" charset="0"/>
              </a:rPr>
              <a:t>продолжение</a:t>
            </a:r>
            <a:endParaRPr lang="ru-RU" dirty="0"/>
          </a:p>
        </p:txBody>
      </p:sp>
      <p:graphicFrame>
        <p:nvGraphicFramePr>
          <p:cNvPr id="4" name="Схема 3"/>
          <p:cNvGraphicFramePr/>
          <p:nvPr>
            <p:extLst>
              <p:ext uri="{D42A27DB-BD31-4B8C-83A1-F6EECF244321}">
                <p14:modId xmlns:p14="http://schemas.microsoft.com/office/powerpoint/2010/main" val="408052934"/>
              </p:ext>
            </p:extLst>
          </p:nvPr>
        </p:nvGraphicFramePr>
        <p:xfrm>
          <a:off x="467544" y="1397000"/>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3851920" y="3176972"/>
            <a:ext cx="1440160"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5292080" y="4869160"/>
            <a:ext cx="1440160" cy="324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8555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algn="ctr" eaLnBrk="1" hangingPunct="1"/>
            <a:r>
              <a:rPr lang="ru-RU" altLang="ru-RU" dirty="0" smtClean="0">
                <a:solidFill>
                  <a:schemeClr val="tx2">
                    <a:lumMod val="25000"/>
                  </a:schemeClr>
                </a:solidFill>
                <a:latin typeface="Georgia" pitchFamily="18" charset="0"/>
              </a:rPr>
              <a:t>Центр    </a:t>
            </a:r>
            <a:r>
              <a:rPr lang="ru-RU" altLang="ru-RU" b="1" dirty="0" smtClean="0">
                <a:solidFill>
                  <a:schemeClr val="tx2">
                    <a:lumMod val="25000"/>
                  </a:schemeClr>
                </a:solidFill>
                <a:latin typeface="Georgia" pitchFamily="18" charset="0"/>
              </a:rPr>
              <a:t>НАУКИ</a:t>
            </a:r>
          </a:p>
        </p:txBody>
      </p:sp>
      <p:sp>
        <p:nvSpPr>
          <p:cNvPr id="13315" name="Rectangle 7"/>
          <p:cNvSpPr>
            <a:spLocks noChangeArrowheads="1"/>
          </p:cNvSpPr>
          <p:nvPr/>
        </p:nvSpPr>
        <p:spPr bwMode="auto">
          <a:xfrm>
            <a:off x="684213" y="1341438"/>
            <a:ext cx="79930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dirty="0" smtClean="0">
                <a:solidFill>
                  <a:schemeClr val="bg1"/>
                </a:solidFill>
              </a:rPr>
              <a:t>1</a:t>
            </a:r>
            <a:r>
              <a:rPr lang="ru-RU" altLang="ru-RU" dirty="0">
                <a:solidFill>
                  <a:schemeClr val="bg1"/>
                </a:solidFill>
              </a:rPr>
              <a:t>. Рассмотреть гербарий растений.</a:t>
            </a:r>
          </a:p>
          <a:p>
            <a:r>
              <a:rPr lang="ru-RU" altLang="ru-RU" dirty="0">
                <a:solidFill>
                  <a:schemeClr val="bg1"/>
                </a:solidFill>
              </a:rPr>
              <a:t>2. Составить (на выбор) описание растения по плану (в маршрутном листе)</a:t>
            </a:r>
          </a:p>
          <a:p>
            <a:pPr marL="285750" indent="-285750">
              <a:buFont typeface="Wingdings" pitchFamily="2" charset="2"/>
              <a:buChar char="Ø"/>
            </a:pPr>
            <a:r>
              <a:rPr lang="ru-RU" altLang="ru-RU" dirty="0">
                <a:solidFill>
                  <a:schemeClr val="bg1"/>
                </a:solidFill>
              </a:rPr>
              <a:t> </a:t>
            </a:r>
            <a:r>
              <a:rPr lang="ru-RU" altLang="ru-RU" dirty="0" smtClean="0">
                <a:solidFill>
                  <a:schemeClr val="bg1"/>
                </a:solidFill>
              </a:rPr>
              <a:t> Как </a:t>
            </a:r>
            <a:r>
              <a:rPr lang="ru-RU" altLang="ru-RU" dirty="0">
                <a:solidFill>
                  <a:schemeClr val="bg1"/>
                </a:solidFill>
              </a:rPr>
              <a:t>называется растение?</a:t>
            </a:r>
          </a:p>
          <a:p>
            <a:pPr marL="285750" indent="-285750">
              <a:buFont typeface="Wingdings" pitchFamily="2" charset="2"/>
              <a:buChar char="Ø"/>
            </a:pPr>
            <a:r>
              <a:rPr lang="ru-RU" altLang="ru-RU" dirty="0">
                <a:solidFill>
                  <a:schemeClr val="bg1"/>
                </a:solidFill>
              </a:rPr>
              <a:t>  </a:t>
            </a:r>
            <a:r>
              <a:rPr lang="ru-RU" altLang="ru-RU" dirty="0" smtClean="0">
                <a:solidFill>
                  <a:schemeClr val="bg1"/>
                </a:solidFill>
              </a:rPr>
              <a:t>Определи</a:t>
            </a:r>
            <a:r>
              <a:rPr lang="ru-RU" altLang="ru-RU" dirty="0">
                <a:solidFill>
                  <a:schemeClr val="bg1"/>
                </a:solidFill>
              </a:rPr>
              <a:t>, к какой группе относится растение (деревья, кустарники, травы, культурное или дикорастущее, лечебное или ядовитое).</a:t>
            </a:r>
          </a:p>
          <a:p>
            <a:pPr marL="285750" indent="-285750">
              <a:buFont typeface="Wingdings" pitchFamily="2" charset="2"/>
              <a:buChar char="Ø"/>
            </a:pPr>
            <a:r>
              <a:rPr lang="ru-RU" altLang="ru-RU" dirty="0" smtClean="0">
                <a:solidFill>
                  <a:schemeClr val="bg1"/>
                </a:solidFill>
              </a:rPr>
              <a:t>  Определи </a:t>
            </a:r>
            <a:r>
              <a:rPr lang="ru-RU" altLang="ru-RU" dirty="0">
                <a:solidFill>
                  <a:schemeClr val="bg1"/>
                </a:solidFill>
              </a:rPr>
              <a:t>продолжительность жизни (однолетнее, двулетнее, многолетнее).</a:t>
            </a:r>
          </a:p>
          <a:p>
            <a:pPr marL="285750" indent="-285750">
              <a:buFont typeface="Wingdings" pitchFamily="2" charset="2"/>
              <a:buChar char="Ø"/>
            </a:pPr>
            <a:r>
              <a:rPr lang="ru-RU" altLang="ru-RU" dirty="0">
                <a:solidFill>
                  <a:schemeClr val="bg1"/>
                </a:solidFill>
              </a:rPr>
              <a:t> </a:t>
            </a:r>
            <a:r>
              <a:rPr lang="ru-RU" altLang="ru-RU" dirty="0" smtClean="0">
                <a:solidFill>
                  <a:schemeClr val="bg1"/>
                </a:solidFill>
              </a:rPr>
              <a:t> Вспомни</a:t>
            </a:r>
            <a:r>
              <a:rPr lang="ru-RU" altLang="ru-RU" dirty="0">
                <a:solidFill>
                  <a:schemeClr val="bg1"/>
                </a:solidFill>
              </a:rPr>
              <a:t>, где ты видел это растение в природе: на лугу, в поле, в лесу, в водоеме, в огороде?</a:t>
            </a:r>
          </a:p>
          <a:p>
            <a:pPr marL="285750" indent="-285750">
              <a:buFont typeface="Wingdings" pitchFamily="2" charset="2"/>
              <a:buChar char="Ø"/>
            </a:pPr>
            <a:r>
              <a:rPr lang="ru-RU" altLang="ru-RU" dirty="0" smtClean="0">
                <a:solidFill>
                  <a:schemeClr val="bg1"/>
                </a:solidFill>
              </a:rPr>
              <a:t>  </a:t>
            </a:r>
            <a:r>
              <a:rPr lang="ru-RU" altLang="ru-RU" dirty="0">
                <a:solidFill>
                  <a:schemeClr val="bg1"/>
                </a:solidFill>
              </a:rPr>
              <a:t>Где и как его использует человек?</a:t>
            </a:r>
          </a:p>
          <a:p>
            <a:r>
              <a:rPr lang="ru-RU" altLang="ru-RU" dirty="0">
                <a:solidFill>
                  <a:schemeClr val="bg1"/>
                </a:solidFill>
              </a:rPr>
              <a:t>3. Расскажи о растении в группе, выберите лучший рассказ и представьте его.</a:t>
            </a:r>
          </a:p>
          <a:p>
            <a:r>
              <a:rPr lang="ru-RU" altLang="ru-RU" dirty="0">
                <a:solidFill>
                  <a:schemeClr val="bg1"/>
                </a:solidFill>
              </a:rPr>
              <a:t>4. * Прочитай текст «Это интересно знать». Поделись своими мыслями в группе.  Запиши в маршрутный лист « Что тебя удивило».</a:t>
            </a:r>
          </a:p>
          <a:p>
            <a:r>
              <a:rPr lang="ru-RU" altLang="ru-RU" dirty="0">
                <a:solidFill>
                  <a:schemeClr val="bg1"/>
                </a:solidFill>
              </a:rPr>
              <a:t>5. Оцени свою работу в маршрутном листе.</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588</TotalTime>
  <Words>1456</Words>
  <Application>Microsoft Office PowerPoint</Application>
  <PresentationFormat>Экран (4:3)</PresentationFormat>
  <Paragraphs>172</Paragraphs>
  <Slides>20</Slides>
  <Notes>0</Notes>
  <HiddenSlides>2</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  </vt:lpstr>
      <vt:lpstr>Тема  «Многообразие  растительного мира»</vt:lpstr>
      <vt:lpstr>Ожидаемые результаты урока</vt:lpstr>
      <vt:lpstr>- Расшифруйте предложение по картинкам</vt:lpstr>
      <vt:lpstr>Растения – зелёная одежда Земли -Как вы понимаете данное выражение?</vt:lpstr>
      <vt:lpstr>- Сравните свои высказывания с выводом научного текста</vt:lpstr>
      <vt:lpstr>МАРШРУТНЫЙ  ЛИСТ</vt:lpstr>
      <vt:lpstr>Маршрутный лист продолжение</vt:lpstr>
      <vt:lpstr>Центр    НАУКИ</vt:lpstr>
      <vt:lpstr>Центр НАУКИ</vt:lpstr>
      <vt:lpstr>Результат</vt:lpstr>
      <vt:lpstr>Центр  МАТЕМАТИКИ</vt:lpstr>
      <vt:lpstr>Ответы к задачам: </vt:lpstr>
      <vt:lpstr>Центр РАЗВИТИЯ РЕЧИ</vt:lpstr>
      <vt:lpstr>Ключ </vt:lpstr>
      <vt:lpstr>Сравнение «Человек-растение»</vt:lpstr>
      <vt:lpstr>Центр ЭРУДИТ, ИЗО</vt:lpstr>
      <vt:lpstr>Контроль</vt:lpstr>
      <vt:lpstr>Рефлексия</vt:lpstr>
      <vt:lpstr> Действительно, зеленый наряд делает нашу планету удивительно красивой! </vt:lpstr>
    </vt:vector>
  </TitlesOfParts>
  <Company>Организация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«Сколько живут растения»</dc:title>
  <dc:creator>Customer</dc:creator>
  <cp:lastModifiedBy>Ник</cp:lastModifiedBy>
  <cp:revision>54</cp:revision>
  <dcterms:created xsi:type="dcterms:W3CDTF">2013-12-16T16:01:27Z</dcterms:created>
  <dcterms:modified xsi:type="dcterms:W3CDTF">2015-05-11T14:37:48Z</dcterms:modified>
</cp:coreProperties>
</file>