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1"/>
  </p:notesMasterIdLst>
  <p:sldIdLst>
    <p:sldId id="297" r:id="rId2"/>
    <p:sldId id="256" r:id="rId3"/>
    <p:sldId id="257" r:id="rId4"/>
    <p:sldId id="260" r:id="rId5"/>
    <p:sldId id="263" r:id="rId6"/>
    <p:sldId id="262" r:id="rId7"/>
    <p:sldId id="265" r:id="rId8"/>
    <p:sldId id="267" r:id="rId9"/>
    <p:sldId id="269" r:id="rId10"/>
    <p:sldId id="271" r:id="rId11"/>
    <p:sldId id="275" r:id="rId12"/>
    <p:sldId id="274" r:id="rId13"/>
    <p:sldId id="306" r:id="rId14"/>
    <p:sldId id="276" r:id="rId15"/>
    <p:sldId id="279" r:id="rId16"/>
    <p:sldId id="292" r:id="rId17"/>
    <p:sldId id="283" r:id="rId18"/>
    <p:sldId id="282" r:id="rId19"/>
    <p:sldId id="309" r:id="rId20"/>
    <p:sldId id="291" r:id="rId21"/>
    <p:sldId id="299" r:id="rId22"/>
    <p:sldId id="305" r:id="rId23"/>
    <p:sldId id="289" r:id="rId24"/>
    <p:sldId id="294" r:id="rId25"/>
    <p:sldId id="296" r:id="rId26"/>
    <p:sldId id="301" r:id="rId27"/>
    <p:sldId id="303" r:id="rId28"/>
    <p:sldId id="307" r:id="rId29"/>
    <p:sldId id="30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FF"/>
    <a:srgbClr val="3D57C3"/>
    <a:srgbClr val="663300"/>
    <a:srgbClr val="000000"/>
    <a:srgbClr val="FF0000"/>
    <a:srgbClr val="0033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57EB0A-CA19-43A1-8A9C-1EE44F118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49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756CC4-4292-438A-891F-CCD4D6BEF420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9B389-7F95-4787-B9DD-BECED0517A36}" type="slidenum">
              <a:rPr lang="ru-RU" sz="1200">
                <a:solidFill>
                  <a:srgbClr val="000000"/>
                </a:solidFill>
                <a:cs typeface="Arial" charset="0"/>
              </a:rPr>
              <a:pPr algn="r" eaLnBrk="1" hangingPunct="1"/>
              <a:t>24</a:t>
            </a:fld>
            <a:endParaRPr lang="ru-RU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975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975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838A-3641-4F30-AB85-78280C5C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2CEB7-49AE-43B0-9EB1-D8BD6F1F0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9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7083-1E80-46BA-8F4C-F0434A927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2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762F-A4DD-42EB-9C8A-F0F2D801B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5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7DDF-34A0-463A-9951-C71380217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0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AB18-4E5A-43A4-B913-61CB4D721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4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0B27-C7E6-4F65-9877-582FEB271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0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9207-1B9A-4E48-815B-228BCB480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0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4E1F-DFA1-4271-BDD8-854DE0977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5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6D5D-9D9B-4B4F-8DAF-2CEF74342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8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9779C-7ABF-4C6F-BD64-1BE82CECE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0872-37C2-45CE-9859-F30565B8D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0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2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2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3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3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73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2BA6418-E99B-4CD2-BFFE-BA7366704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74;&#1072;&#1096;%20&#1076;&#1086;&#1084;\Desktop\&#1091;&#1088;&#1086;&#1082;\NVEExport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4;&#1072;&#1096;%20&#1076;&#1086;&#1084;\Desktop\&#1091;&#1088;&#1086;&#1082;\NVEExport.0001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993300"/>
                </a:solidFill>
                <a:latin typeface="Arial Black" pitchFamily="34" charset="0"/>
              </a:rPr>
              <a:t>Учитель начальных классов </a:t>
            </a:r>
          </a:p>
          <a:p>
            <a:pPr eaLnBrk="1" hangingPunct="1"/>
            <a:r>
              <a:rPr lang="ru-RU" sz="3600" b="1" i="1" smtClean="0">
                <a:solidFill>
                  <a:srgbClr val="993300"/>
                </a:solidFill>
                <a:latin typeface="Arial Black" pitchFamily="34" charset="0"/>
              </a:rPr>
              <a:t>Голакова Е. А.</a:t>
            </a: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1908175" y="1268413"/>
            <a:ext cx="5110163" cy="25955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урок русского языка</a:t>
            </a:r>
          </a:p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j-lt"/>
                <a:ea typeface="+mj-lt"/>
                <a:cs typeface="+mj-lt"/>
              </a:rPr>
              <a:t>                        3 класс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419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19431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77983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57550"/>
            <a:ext cx="46434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7368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600" b="1" i="1" smtClean="0">
                <a:solidFill>
                  <a:srgbClr val="3333CC"/>
                </a:solidFill>
                <a:latin typeface="Arial Black" pitchFamily="34" charset="0"/>
              </a:rPr>
              <a:t>Тема урока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ru-RU" sz="5400" b="1" smtClean="0">
                <a:solidFill>
                  <a:srgbClr val="000000"/>
                </a:solidFill>
                <a:latin typeface="Arial Black" pitchFamily="34" charset="0"/>
              </a:rPr>
              <a:t>Правописание гласных в суффиксах </a:t>
            </a:r>
          </a:p>
          <a:p>
            <a:pPr lvl="1" eaLnBrk="1" hangingPunct="1"/>
            <a:r>
              <a:rPr lang="ru-RU" sz="5400" b="1" smtClean="0">
                <a:solidFill>
                  <a:srgbClr val="000000"/>
                </a:solidFill>
                <a:latin typeface="Arial Black" pitchFamily="34" charset="0"/>
              </a:rPr>
              <a:t>-ик  -ек</a:t>
            </a:r>
          </a:p>
          <a:p>
            <a:pPr eaLnBrk="1" hangingPunct="1"/>
            <a:endParaRPr lang="ru-RU" sz="6000" b="1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3333CC"/>
                </a:solidFill>
                <a:latin typeface="Arial Black" pitchFamily="34" charset="0"/>
              </a:rPr>
              <a:t>Цели урока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003399"/>
                </a:solidFill>
                <a:latin typeface="Arial Black" pitchFamily="34" charset="0"/>
              </a:rPr>
              <a:t>Узнаем…</a:t>
            </a:r>
          </a:p>
          <a:p>
            <a:pPr eaLnBrk="1" hangingPunct="1">
              <a:lnSpc>
                <a:spcPct val="90000"/>
              </a:lnSpc>
            </a:pPr>
            <a:endParaRPr lang="ru-RU" sz="40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40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3399"/>
                </a:solidFill>
                <a:latin typeface="Arial Black" pitchFamily="34" charset="0"/>
              </a:rPr>
              <a:t>Научимся…</a:t>
            </a: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3399"/>
                </a:solidFill>
                <a:latin typeface="Arial Black" pitchFamily="34" charset="0"/>
              </a:rPr>
              <a:t>Закрепим…</a:t>
            </a: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rgbClr val="3366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4000" b="1" smtClean="0">
              <a:solidFill>
                <a:srgbClr val="336600"/>
              </a:solidFill>
              <a:latin typeface="Arial Black" pitchFamily="34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Arial Black" pitchFamily="34" charset="0"/>
              </a:rPr>
              <a:t>Когда пишется суффикс -ик, когда суффикс -ек</a:t>
            </a: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  <a:p>
            <a:pPr eaLnBrk="1" hangingPunct="1"/>
            <a:r>
              <a:rPr lang="ru-RU" sz="2400" b="1" smtClean="0">
                <a:latin typeface="Arial Black" pitchFamily="34" charset="0"/>
              </a:rPr>
              <a:t>Правильно писать слова с этими суффиксами</a:t>
            </a:r>
          </a:p>
          <a:p>
            <a:pPr eaLnBrk="1" hangingPunct="1"/>
            <a:r>
              <a:rPr lang="ru-RU" sz="2400" b="1" smtClean="0">
                <a:latin typeface="Arial Black" pitchFamily="34" charset="0"/>
              </a:rPr>
              <a:t>Свои знания и умения</a:t>
            </a: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NVEExport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54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77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6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6" name="NVEExport.000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7007225" cy="5256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video>
              <p:cMediaNode vol="61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3333CC"/>
                </a:solidFill>
                <a:latin typeface="Arial Black" pitchFamily="34" charset="0"/>
              </a:rPr>
              <a:t>Работа в парах</a:t>
            </a:r>
          </a:p>
        </p:txBody>
      </p:sp>
      <p:pic>
        <p:nvPicPr>
          <p:cNvPr id="63494" name="Picture 6" descr="Работа в паре - 2804/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84313"/>
            <a:ext cx="3119437" cy="233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987675" y="4221163"/>
            <a:ext cx="457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 Black" pitchFamily="34" charset="0"/>
              </a:rPr>
              <a:t>*говорим шёпотом</a:t>
            </a:r>
          </a:p>
          <a:p>
            <a:r>
              <a:rPr lang="ru-RU" sz="2800" b="1">
                <a:solidFill>
                  <a:srgbClr val="000000"/>
                </a:solidFill>
                <a:latin typeface="Arial Black" pitchFamily="34" charset="0"/>
              </a:rPr>
              <a:t>*обсуждаем</a:t>
            </a:r>
          </a:p>
          <a:p>
            <a:r>
              <a:rPr lang="ru-RU" sz="2800" b="1">
                <a:solidFill>
                  <a:srgbClr val="000000"/>
                </a:solidFill>
                <a:latin typeface="Arial Black" pitchFamily="34" charset="0"/>
              </a:rPr>
              <a:t>*приходим к одному мнению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i="1" smtClean="0">
                <a:solidFill>
                  <a:srgbClr val="3333CC"/>
                </a:solidFill>
                <a:latin typeface="Arial Black" pitchFamily="34" charset="0"/>
              </a:rPr>
              <a:t>Работа в парах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Сравни пары слов и сделай вывод, когда в слове пишется суффикс –ик– , а когда суффикс – ек–.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Есть арбузик – нет арбузика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Есть бантик – нет бантика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Есть барашек – нет барашка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Есть чулочек– нет чулочка.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Соедини пары слов и сравни их. Сделай вывод, когда в слове пишется суффикс     –ик– , а когда суффикс – ек–.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билетик              (нет) орешка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садик                 (нет) пенёчка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орешек             (нет) садика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Arial Black" pitchFamily="34" charset="0"/>
              </a:rPr>
              <a:t>пенёчек              (нет) билетика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3333CC"/>
                </a:solidFill>
                <a:latin typeface="Arial Black" pitchFamily="34" charset="0"/>
              </a:rPr>
              <a:t>Правило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-ек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 пишется, если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2071688"/>
            <a:ext cx="64754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3600">
              <a:cs typeface="Arial" charset="0"/>
            </a:endParaRPr>
          </a:p>
          <a:p>
            <a:pPr eaLnBrk="1" hangingPunct="1"/>
            <a:r>
              <a:rPr lang="ru-RU" sz="3600">
                <a:latin typeface="Constantia" pitchFamily="18" charset="0"/>
                <a:cs typeface="Arial" charset="0"/>
              </a:rPr>
              <a:t>при изменении формы слова </a:t>
            </a:r>
          </a:p>
          <a:p>
            <a:pPr eaLnBrk="1" hangingPunct="1"/>
            <a:r>
              <a:rPr lang="ru-RU" sz="3600">
                <a:latin typeface="Constantia" pitchFamily="18" charset="0"/>
                <a:cs typeface="Arial" charset="0"/>
              </a:rPr>
              <a:t>гласная исчезает.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3" y="4429125"/>
            <a:ext cx="49307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ореш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ек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орешки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3025" y="4429125"/>
            <a:ext cx="1109663" cy="823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ш</a:t>
            </a:r>
            <a:r>
              <a:rPr lang="ru-RU" sz="4800" u="sng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Arial" charset="0"/>
              </a:rPr>
              <a:t>к</a:t>
            </a:r>
            <a:endParaRPr lang="ru-RU" sz="4800" u="sng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143250" y="4286251"/>
            <a:ext cx="428625" cy="28575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429000" y="4286251"/>
            <a:ext cx="428625" cy="28575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572125" y="4429125"/>
            <a:ext cx="428625" cy="142875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750719" y="4393406"/>
            <a:ext cx="428625" cy="214313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3333CC"/>
                </a:solidFill>
                <a:latin typeface="Arial Black" pitchFamily="34" charset="0"/>
              </a:rPr>
              <a:t>Правило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-ик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пишется, если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7313" y="2214563"/>
            <a:ext cx="650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Constantia" pitchFamily="18" charset="0"/>
                <a:cs typeface="Arial" charset="0"/>
              </a:rPr>
              <a:t>при изменении формы слова</a:t>
            </a:r>
          </a:p>
          <a:p>
            <a:pPr eaLnBrk="1" hangingPunct="1"/>
            <a:r>
              <a:rPr lang="ru-RU" sz="3600">
                <a:latin typeface="Constantia" pitchFamily="18" charset="0"/>
                <a:cs typeface="Arial" charset="0"/>
              </a:rPr>
              <a:t>гласная сохраняется.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5" y="4572000"/>
            <a:ext cx="62658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кузнеч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ик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кузнеч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ик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490912" y="4510088"/>
            <a:ext cx="288925" cy="28575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18900000" algn="bl" rotWithShape="0">
              <a:srgbClr val="C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779044" y="4509294"/>
            <a:ext cx="287338" cy="28575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18900000" algn="bl" rotWithShape="0">
              <a:srgbClr val="C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445251" y="4506912"/>
            <a:ext cx="285750" cy="288925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18900000" algn="bl" rotWithShape="0">
              <a:srgbClr val="C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732588" y="4508500"/>
            <a:ext cx="285750" cy="28575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18900000" algn="bl" rotWithShape="0">
              <a:srgbClr val="C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000125"/>
            <a:ext cx="8229600" cy="5429250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</a:pP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                                      ключ </a:t>
            </a: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marL="273050" indent="-273050" eaLnBrk="1" hangingPunct="1">
              <a:buFontTx/>
              <a:buNone/>
            </a:pPr>
            <a:r>
              <a:rPr lang="ru-RU" sz="6600" b="1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6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endParaRPr lang="ru-RU" sz="6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ек</a:t>
            </a:r>
            <a:endParaRPr lang="ru-RU" sz="6600" smtClean="0"/>
          </a:p>
        </p:txBody>
      </p:sp>
      <p:sp>
        <p:nvSpPr>
          <p:cNvPr id="6" name="TextBox 5"/>
          <p:cNvSpPr txBox="1"/>
          <p:nvPr/>
        </p:nvSpPr>
        <p:spPr>
          <a:xfrm>
            <a:off x="5072063" y="1928813"/>
            <a:ext cx="569912" cy="11080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286125" y="4143375"/>
            <a:ext cx="1214438" cy="9286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822032" y="4107656"/>
            <a:ext cx="1143000" cy="9286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57813" y="5208588"/>
            <a:ext cx="10731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2625" y="5375275"/>
            <a:ext cx="3101975" cy="769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92D050"/>
                </a:solidFill>
                <a:latin typeface="+mn-lt"/>
              </a:rPr>
              <a:t>правильно!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964907" y="1678781"/>
            <a:ext cx="571500" cy="500063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464969" y="1678782"/>
            <a:ext cx="642937" cy="57150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2243 L -0.07795 0.179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383 L -0.03143 -0.4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2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3" grpId="0" build="allAtOnce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3333CC"/>
                </a:solidFill>
                <a:latin typeface="Arial Black" pitchFamily="34" charset="0"/>
              </a:rPr>
              <a:t>Громко прозвенел звонок –</a:t>
            </a:r>
            <a:br>
              <a:rPr lang="en-US" b="1" i="1" smtClean="0">
                <a:solidFill>
                  <a:srgbClr val="3333CC"/>
                </a:solidFill>
                <a:latin typeface="Arial Black" pitchFamily="34" charset="0"/>
              </a:rPr>
            </a:br>
            <a:r>
              <a:rPr lang="en-US" b="1" i="1" smtClean="0">
                <a:solidFill>
                  <a:srgbClr val="3333CC"/>
                </a:solidFill>
                <a:latin typeface="Arial Black" pitchFamily="34" charset="0"/>
              </a:rPr>
              <a:t>Начинается урок.</a:t>
            </a:r>
            <a:br>
              <a:rPr lang="en-US" b="1" i="1" smtClean="0">
                <a:solidFill>
                  <a:srgbClr val="3333CC"/>
                </a:solidFill>
                <a:latin typeface="Arial Black" pitchFamily="34" charset="0"/>
              </a:rPr>
            </a:br>
            <a:r>
              <a:rPr lang="ru-RU" b="1" i="1" smtClean="0">
                <a:solidFill>
                  <a:srgbClr val="3333CC"/>
                </a:solidFill>
                <a:latin typeface="Arial Black" pitchFamily="34" charset="0"/>
              </a:rPr>
              <a:t>Слушаем, запоминаем,                                                                    </a:t>
            </a:r>
            <a:br>
              <a:rPr lang="ru-RU" b="1" i="1" smtClean="0">
                <a:solidFill>
                  <a:srgbClr val="3333CC"/>
                </a:solidFill>
                <a:latin typeface="Arial Black" pitchFamily="34" charset="0"/>
              </a:rPr>
            </a:br>
            <a:r>
              <a:rPr lang="ru-RU" b="1" i="1" smtClean="0">
                <a:solidFill>
                  <a:srgbClr val="3333CC"/>
                </a:solidFill>
                <a:latin typeface="Arial Black" pitchFamily="34" charset="0"/>
              </a:rPr>
              <a:t>Ни минуты не теряем.</a:t>
            </a:r>
          </a:p>
        </p:txBody>
      </p:sp>
      <p:pic>
        <p:nvPicPr>
          <p:cNvPr id="2057" name="Picture 9" descr="ХА - Хроники Амб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2600"/>
            <a:ext cx="23145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3333CC"/>
                </a:solidFill>
                <a:latin typeface="Arial Black" pitchFamily="34" charset="0"/>
              </a:rPr>
              <a:t>Порядок рассуждения(алгоритм)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Изменим форму слова</a:t>
            </a: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(нет).</a:t>
            </a: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Смотрим на гласную в суффиксе.</a:t>
            </a: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Если сохранилась, то пишем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-ик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Если исчезла, то пишем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-ек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44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>
                <a:solidFill>
                  <a:srgbClr val="3333CC"/>
                </a:solidFill>
                <a:latin typeface="Arial Black" pitchFamily="34" charset="0"/>
              </a:rPr>
              <a:t>Работа с учебником</a:t>
            </a:r>
          </a:p>
        </p:txBody>
      </p:sp>
      <p:pic>
        <p:nvPicPr>
          <p:cNvPr id="99332" name="Рисунок 1" descr="BD05629_.WMF"/>
          <p:cNvPicPr>
            <a:picLocks noChangeAspect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349500"/>
            <a:ext cx="4445000" cy="343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692275" y="1412875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336600"/>
                </a:solidFill>
                <a:latin typeface="Arial Black" pitchFamily="34" charset="0"/>
              </a:rPr>
              <a:t>Правило- стр.125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solidFill>
            <a:srgbClr val="D9DFF0"/>
          </a:solidFill>
          <a:ln w="12700">
            <a:solidFill>
              <a:srgbClr val="4560AD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solidFill>
            <a:srgbClr val="D9DFF0"/>
          </a:solidFill>
          <a:ln w="12700">
            <a:solidFill>
              <a:srgbClr val="4560AD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solidFill>
            <a:srgbClr val="D9DFF0"/>
          </a:solidFill>
          <a:ln w="12700">
            <a:solidFill>
              <a:srgbClr val="4560AD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solidFill>
            <a:srgbClr val="D9DFF0"/>
          </a:solidFill>
          <a:ln w="12700">
            <a:solidFill>
              <a:srgbClr val="4560AD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5644">
            <a:off x="2928938" y="8001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7984" y="260648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2276872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ru-RU"/>
          </a:p>
        </p:txBody>
      </p:sp>
      <p:pic>
        <p:nvPicPr>
          <p:cNvPr id="10292" name="спор211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834 L -0.07118 0.77083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08 L -0.31528 0.56064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3333CC"/>
                </a:solidFill>
                <a:latin typeface="Arial Black" pitchFamily="34" charset="0"/>
              </a:rPr>
              <a:t>Проверь себя</a:t>
            </a:r>
          </a:p>
        </p:txBody>
      </p:sp>
      <p:sp>
        <p:nvSpPr>
          <p:cNvPr id="26627" name="Text Box 8"/>
          <p:cNvSpPr>
            <a:spLocks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00"/>
                </a:solidFill>
                <a:latin typeface="Arial Black" pitchFamily="34" charset="0"/>
              </a:rPr>
              <a:t>Мяч</a:t>
            </a:r>
            <a:r>
              <a:rPr lang="ru-RU" sz="3200" b="1" smtClean="0">
                <a:solidFill>
                  <a:srgbClr val="FF3300"/>
                </a:solidFill>
                <a:latin typeface="Arial Black" pitchFamily="34" charset="0"/>
              </a:rPr>
              <a:t>ик</a:t>
            </a:r>
          </a:p>
          <a:p>
            <a:pPr eaLnBrk="1" hangingPunct="1"/>
            <a:r>
              <a:rPr lang="ru-RU" sz="3200" b="1" smtClean="0">
                <a:solidFill>
                  <a:srgbClr val="000000"/>
                </a:solidFill>
                <a:latin typeface="Arial Black" pitchFamily="34" charset="0"/>
              </a:rPr>
              <a:t>Кармаш</a:t>
            </a:r>
            <a:r>
              <a:rPr lang="ru-RU" sz="3200" b="1" smtClean="0">
                <a:solidFill>
                  <a:srgbClr val="FF3300"/>
                </a:solidFill>
                <a:latin typeface="Arial Black" pitchFamily="34" charset="0"/>
              </a:rPr>
              <a:t>ек</a:t>
            </a:r>
          </a:p>
          <a:p>
            <a:pPr eaLnBrk="1" hangingPunct="1"/>
            <a:endParaRPr lang="ru-RU" sz="3200" b="1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/>
            <a:r>
              <a:rPr lang="ru-RU" sz="3200" b="1" smtClean="0">
                <a:solidFill>
                  <a:srgbClr val="000000"/>
                </a:solidFill>
                <a:latin typeface="Arial Black" pitchFamily="34" charset="0"/>
              </a:rPr>
              <a:t>Горош</a:t>
            </a:r>
            <a:r>
              <a:rPr lang="ru-RU" sz="3200" b="1" smtClean="0">
                <a:solidFill>
                  <a:srgbClr val="FF3300"/>
                </a:solidFill>
                <a:latin typeface="Arial Black" pitchFamily="34" charset="0"/>
              </a:rPr>
              <a:t>ек</a:t>
            </a:r>
          </a:p>
          <a:p>
            <a:pPr eaLnBrk="1" hangingPunct="1"/>
            <a:endParaRPr lang="ru-RU" sz="3200" b="1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/>
            <a:endParaRPr lang="ru-RU" sz="3200" b="1" smtClean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/>
            <a:r>
              <a:rPr lang="ru-RU" sz="3200" b="1" smtClean="0">
                <a:solidFill>
                  <a:srgbClr val="000000"/>
                </a:solidFill>
                <a:latin typeface="Arial Black" pitchFamily="34" charset="0"/>
              </a:rPr>
              <a:t>Кузнеч</a:t>
            </a:r>
            <a:r>
              <a:rPr lang="ru-RU" sz="3200" b="1" smtClean="0">
                <a:solidFill>
                  <a:srgbClr val="FF0000"/>
                </a:solidFill>
                <a:latin typeface="Arial Black" pitchFamily="34" charset="0"/>
              </a:rPr>
              <a:t>ик</a:t>
            </a:r>
          </a:p>
          <a:p>
            <a:pPr eaLnBrk="1" hangingPunct="1"/>
            <a:endParaRPr lang="ru-RU" sz="4000" b="1" smtClean="0">
              <a:latin typeface="Arial Black" pitchFamily="34" charset="0"/>
            </a:endParaRP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latin typeface="Arial Black" pitchFamily="34" charset="0"/>
              </a:rPr>
              <a:t>Нет мяч</a:t>
            </a:r>
            <a:r>
              <a:rPr lang="ru-RU" sz="3600" b="1" i="1" u="sng" smtClean="0">
                <a:solidFill>
                  <a:srgbClr val="FF0000"/>
                </a:solidFill>
                <a:latin typeface="Arial Black" pitchFamily="34" charset="0"/>
              </a:rPr>
              <a:t>ик</a:t>
            </a:r>
            <a:r>
              <a:rPr lang="ru-RU" sz="3600" b="1" i="1" smtClean="0">
                <a:latin typeface="Arial Black" pitchFamily="34" charset="0"/>
              </a:rPr>
              <a:t>а</a:t>
            </a:r>
          </a:p>
          <a:p>
            <a:pPr eaLnBrk="1" hangingPunct="1"/>
            <a:r>
              <a:rPr lang="ru-RU" sz="3600" b="1" i="1" smtClean="0">
                <a:latin typeface="Arial Black" pitchFamily="34" charset="0"/>
              </a:rPr>
              <a:t>Нет кармаш</a:t>
            </a:r>
            <a:r>
              <a:rPr lang="ru-RU" sz="3600" b="1" i="1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r>
              <a:rPr lang="ru-RU" sz="3600" b="1" i="1" smtClean="0">
                <a:latin typeface="Arial Black" pitchFamily="34" charset="0"/>
              </a:rPr>
              <a:t>а</a:t>
            </a:r>
          </a:p>
          <a:p>
            <a:pPr eaLnBrk="1" hangingPunct="1"/>
            <a:r>
              <a:rPr lang="ru-RU" sz="3600" b="1" i="1" smtClean="0">
                <a:latin typeface="Arial Black" pitchFamily="34" charset="0"/>
              </a:rPr>
              <a:t>Нет горош</a:t>
            </a:r>
            <a:r>
              <a:rPr lang="ru-RU" sz="3600" b="1" i="1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r>
              <a:rPr lang="ru-RU" sz="3600" b="1" i="1" smtClean="0">
                <a:latin typeface="Arial Black" pitchFamily="34" charset="0"/>
              </a:rPr>
              <a:t>а</a:t>
            </a:r>
          </a:p>
          <a:p>
            <a:pPr eaLnBrk="1" hangingPunct="1"/>
            <a:r>
              <a:rPr lang="ru-RU" sz="3600" b="1" i="1" smtClean="0">
                <a:latin typeface="Arial Black" pitchFamily="34" charset="0"/>
              </a:rPr>
              <a:t>Нет кузнеч</a:t>
            </a:r>
            <a:r>
              <a:rPr lang="ru-RU" sz="3600" b="1" i="1" smtClean="0">
                <a:solidFill>
                  <a:srgbClr val="FF0000"/>
                </a:solidFill>
                <a:latin typeface="Arial Black" pitchFamily="34" charset="0"/>
              </a:rPr>
              <a:t>ик</a:t>
            </a:r>
            <a:r>
              <a:rPr lang="ru-RU" sz="3600" b="1" i="1" smtClean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8"/>
          <p:cNvSpPr txBox="1">
            <a:spLocks noChangeArrowheads="1"/>
          </p:cNvSpPr>
          <p:nvPr/>
        </p:nvSpPr>
        <p:spPr bwMode="auto">
          <a:xfrm>
            <a:off x="928688" y="250825"/>
            <a:ext cx="2808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0000"/>
                </a:solidFill>
              </a:rPr>
              <a:t>платоч__</a:t>
            </a:r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2786063" y="5143500"/>
            <a:ext cx="857250" cy="1143000"/>
            <a:chOff x="2786050" y="5143512"/>
            <a:chExt cx="857256" cy="100013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786050" y="5143512"/>
              <a:ext cx="857256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7726" name="Group 69"/>
            <p:cNvGrpSpPr>
              <a:grpSpLocks/>
            </p:cNvGrpSpPr>
            <p:nvPr/>
          </p:nvGrpSpPr>
          <p:grpSpPr bwMode="auto">
            <a:xfrm>
              <a:off x="2857488" y="5286388"/>
              <a:ext cx="722313" cy="779463"/>
              <a:chOff x="1424" y="255"/>
              <a:chExt cx="455" cy="491"/>
            </a:xfrm>
          </p:grpSpPr>
          <p:sp>
            <p:nvSpPr>
              <p:cNvPr id="27727" name="Text Box 70"/>
              <p:cNvSpPr txBox="1">
                <a:spLocks noChangeArrowheads="1"/>
              </p:cNvSpPr>
              <p:nvPr/>
            </p:nvSpPr>
            <p:spPr bwMode="auto">
              <a:xfrm>
                <a:off x="1424" y="300"/>
                <a:ext cx="455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4000">
                    <a:solidFill>
                      <a:srgbClr val="D60093"/>
                    </a:solidFill>
                  </a:rPr>
                  <a:t>ек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728" name="Group 71"/>
              <p:cNvGrpSpPr>
                <a:grpSpLocks/>
              </p:cNvGrpSpPr>
              <p:nvPr/>
            </p:nvGrpSpPr>
            <p:grpSpPr bwMode="auto">
              <a:xfrm>
                <a:off x="1474" y="255"/>
                <a:ext cx="317" cy="181"/>
                <a:chOff x="1474" y="255"/>
                <a:chExt cx="317" cy="181"/>
              </a:xfrm>
            </p:grpSpPr>
            <p:sp>
              <p:nvSpPr>
                <p:cNvPr id="7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4" y="255"/>
                  <a:ext cx="136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" name="Line 73"/>
                <p:cNvSpPr>
                  <a:spLocks noChangeShapeType="1"/>
                </p:cNvSpPr>
                <p:nvPr/>
              </p:nvSpPr>
              <p:spPr bwMode="auto">
                <a:xfrm>
                  <a:off x="1610" y="255"/>
                  <a:ext cx="181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27652" name="Text Box 74"/>
          <p:cNvSpPr txBox="1">
            <a:spLocks noChangeArrowheads="1"/>
          </p:cNvSpPr>
          <p:nvPr/>
        </p:nvSpPr>
        <p:spPr bwMode="auto">
          <a:xfrm>
            <a:off x="4787900" y="261938"/>
            <a:ext cx="2808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0000"/>
                </a:solidFill>
              </a:rPr>
              <a:t>листоч__</a:t>
            </a:r>
          </a:p>
        </p:txBody>
      </p:sp>
      <p:sp>
        <p:nvSpPr>
          <p:cNvPr id="27653" name="Text Box 86"/>
          <p:cNvSpPr txBox="1">
            <a:spLocks noChangeArrowheads="1"/>
          </p:cNvSpPr>
          <p:nvPr/>
        </p:nvSpPr>
        <p:spPr bwMode="auto">
          <a:xfrm>
            <a:off x="4859338" y="1295400"/>
            <a:ext cx="2808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0000"/>
                </a:solidFill>
              </a:rPr>
              <a:t>билет__</a:t>
            </a:r>
          </a:p>
        </p:txBody>
      </p:sp>
      <p:sp>
        <p:nvSpPr>
          <p:cNvPr id="27654" name="Text Box 104"/>
          <p:cNvSpPr txBox="1">
            <a:spLocks noChangeArrowheads="1"/>
          </p:cNvSpPr>
          <p:nvPr/>
        </p:nvSpPr>
        <p:spPr bwMode="auto">
          <a:xfrm>
            <a:off x="785813" y="2322513"/>
            <a:ext cx="2808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0000"/>
                </a:solidFill>
              </a:rPr>
              <a:t>песоч__</a:t>
            </a:r>
          </a:p>
        </p:txBody>
      </p: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2928938" y="179388"/>
            <a:ext cx="1008062" cy="901700"/>
            <a:chOff x="1429" y="211"/>
            <a:chExt cx="635" cy="554"/>
          </a:xfrm>
        </p:grpSpPr>
        <p:sp>
          <p:nvSpPr>
            <p:cNvPr id="27721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D60093"/>
                  </a:solidFill>
                </a:rPr>
                <a:t>ек</a:t>
              </a:r>
              <a:endParaRPr lang="ru-RU" sz="4800">
                <a:solidFill>
                  <a:srgbClr val="000000"/>
                </a:solidFill>
              </a:endParaRPr>
            </a:p>
          </p:txBody>
        </p:sp>
        <p:grpSp>
          <p:nvGrpSpPr>
            <p:cNvPr id="27722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27723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24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56" name="Text Box 110"/>
          <p:cNvSpPr txBox="1">
            <a:spLocks noChangeArrowheads="1"/>
          </p:cNvSpPr>
          <p:nvPr/>
        </p:nvSpPr>
        <p:spPr bwMode="auto">
          <a:xfrm>
            <a:off x="4859338" y="2419350"/>
            <a:ext cx="2808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0000"/>
                </a:solidFill>
              </a:rPr>
              <a:t>зуб__</a:t>
            </a:r>
          </a:p>
        </p:txBody>
      </p:sp>
      <p:pic>
        <p:nvPicPr>
          <p:cNvPr id="27657" name="Рисунок 9" descr="Helper1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6D985A"/>
              </a:clrFrom>
              <a:clrTo>
                <a:srgbClr val="6D98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4679950"/>
            <a:ext cx="19669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53"/>
          <p:cNvGrpSpPr>
            <a:grpSpLocks/>
          </p:cNvGrpSpPr>
          <p:nvPr/>
        </p:nvGrpSpPr>
        <p:grpSpPr bwMode="auto">
          <a:xfrm>
            <a:off x="3500438" y="3929063"/>
            <a:ext cx="1643062" cy="2357437"/>
            <a:chOff x="3284530" y="3357562"/>
            <a:chExt cx="1512887" cy="2820987"/>
          </a:xfrm>
        </p:grpSpPr>
        <p:sp>
          <p:nvSpPr>
            <p:cNvPr id="27719" name="Oval 4"/>
            <p:cNvSpPr>
              <a:spLocks noChangeArrowheads="1"/>
            </p:cNvSpPr>
            <p:nvPr/>
          </p:nvSpPr>
          <p:spPr bwMode="auto">
            <a:xfrm>
              <a:off x="3429241" y="3357562"/>
              <a:ext cx="1368176" cy="1800873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720" name="Freeform 5"/>
            <p:cNvSpPr>
              <a:spLocks/>
            </p:cNvSpPr>
            <p:nvPr/>
          </p:nvSpPr>
          <p:spPr bwMode="auto">
            <a:xfrm>
              <a:off x="3284530" y="5158435"/>
              <a:ext cx="1357944" cy="1020114"/>
            </a:xfrm>
            <a:custGeom>
              <a:avLst/>
              <a:gdLst>
                <a:gd name="T0" fmla="*/ 816355 w 855"/>
                <a:gd name="T1" fmla="*/ 0 h 643"/>
                <a:gd name="T2" fmla="*/ 1249944 w 855"/>
                <a:gd name="T3" fmla="*/ 575896 h 643"/>
                <a:gd name="T4" fmla="*/ 168353 w 855"/>
                <a:gd name="T5" fmla="*/ 1007422 h 643"/>
                <a:gd name="T6" fmla="*/ 241412 w 855"/>
                <a:gd name="T7" fmla="*/ 648875 h 643"/>
                <a:gd name="T8" fmla="*/ 96883 w 855"/>
                <a:gd name="T9" fmla="*/ 648875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77"/>
          <p:cNvGrpSpPr>
            <a:grpSpLocks/>
          </p:cNvGrpSpPr>
          <p:nvPr/>
        </p:nvGrpSpPr>
        <p:grpSpPr bwMode="auto">
          <a:xfrm>
            <a:off x="5643563" y="5143500"/>
            <a:ext cx="1143000" cy="1071563"/>
            <a:chOff x="3857620" y="5357826"/>
            <a:chExt cx="1143007" cy="1000132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857620" y="5357826"/>
              <a:ext cx="857255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7714" name="Group 81"/>
            <p:cNvGrpSpPr>
              <a:grpSpLocks/>
            </p:cNvGrpSpPr>
            <p:nvPr/>
          </p:nvGrpSpPr>
          <p:grpSpPr bwMode="auto">
            <a:xfrm>
              <a:off x="3929058" y="5500702"/>
              <a:ext cx="1071569" cy="785813"/>
              <a:chOff x="1429" y="255"/>
              <a:chExt cx="635" cy="495"/>
            </a:xfrm>
          </p:grpSpPr>
          <p:sp>
            <p:nvSpPr>
              <p:cNvPr id="27715" name="Text Box 82"/>
              <p:cNvSpPr txBox="1">
                <a:spLocks noChangeArrowheads="1"/>
              </p:cNvSpPr>
              <p:nvPr/>
            </p:nvSpPr>
            <p:spPr bwMode="auto">
              <a:xfrm>
                <a:off x="1429" y="308"/>
                <a:ext cx="63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4000">
                    <a:solidFill>
                      <a:srgbClr val="D60093"/>
                    </a:solidFill>
                  </a:rPr>
                  <a:t>ик</a:t>
                </a: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716" name="Group 83"/>
              <p:cNvGrpSpPr>
                <a:grpSpLocks/>
              </p:cNvGrpSpPr>
              <p:nvPr/>
            </p:nvGrpSpPr>
            <p:grpSpPr bwMode="auto">
              <a:xfrm>
                <a:off x="1474" y="255"/>
                <a:ext cx="317" cy="181"/>
                <a:chOff x="1474" y="255"/>
                <a:chExt cx="317" cy="181"/>
              </a:xfrm>
            </p:grpSpPr>
            <p:sp>
              <p:nvSpPr>
                <p:cNvPr id="6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474" y="255"/>
                  <a:ext cx="136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Line 85"/>
                <p:cNvSpPr>
                  <a:spLocks noChangeShapeType="1"/>
                </p:cNvSpPr>
                <p:nvPr/>
              </p:nvSpPr>
              <p:spPr bwMode="auto">
                <a:xfrm>
                  <a:off x="1612" y="255"/>
                  <a:ext cx="181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16" name="Группа 74"/>
          <p:cNvGrpSpPr>
            <a:grpSpLocks/>
          </p:cNvGrpSpPr>
          <p:nvPr/>
        </p:nvGrpSpPr>
        <p:grpSpPr bwMode="auto">
          <a:xfrm>
            <a:off x="357188" y="285750"/>
            <a:ext cx="500062" cy="820738"/>
            <a:chOff x="3284530" y="3357562"/>
            <a:chExt cx="1512887" cy="2820987"/>
          </a:xfrm>
        </p:grpSpPr>
        <p:sp>
          <p:nvSpPr>
            <p:cNvPr id="27711" name="Oval 4"/>
            <p:cNvSpPr>
              <a:spLocks noChangeArrowheads="1"/>
            </p:cNvSpPr>
            <p:nvPr/>
          </p:nvSpPr>
          <p:spPr bwMode="auto">
            <a:xfrm>
              <a:off x="3428615" y="3357562"/>
              <a:ext cx="1368802" cy="1800629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712" name="Freeform 5"/>
            <p:cNvSpPr>
              <a:spLocks/>
            </p:cNvSpPr>
            <p:nvPr/>
          </p:nvSpPr>
          <p:spPr bwMode="auto">
            <a:xfrm>
              <a:off x="3284530" y="5158191"/>
              <a:ext cx="1359197" cy="1020358"/>
            </a:xfrm>
            <a:custGeom>
              <a:avLst/>
              <a:gdLst>
                <a:gd name="T0" fmla="*/ 817108 w 855"/>
                <a:gd name="T1" fmla="*/ 0 h 643"/>
                <a:gd name="T2" fmla="*/ 1251097 w 855"/>
                <a:gd name="T3" fmla="*/ 576034 h 643"/>
                <a:gd name="T4" fmla="*/ 168509 w 855"/>
                <a:gd name="T5" fmla="*/ 1007663 h 643"/>
                <a:gd name="T6" fmla="*/ 241635 w 855"/>
                <a:gd name="T7" fmla="*/ 649030 h 643"/>
                <a:gd name="T8" fmla="*/ 96972 w 855"/>
                <a:gd name="T9" fmla="*/ 649030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1" name="Text Box 80"/>
          <p:cNvSpPr txBox="1">
            <a:spLocks noChangeArrowheads="1"/>
          </p:cNvSpPr>
          <p:nvPr/>
        </p:nvSpPr>
        <p:spPr bwMode="auto">
          <a:xfrm>
            <a:off x="857250" y="1250950"/>
            <a:ext cx="280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0000"/>
                </a:solidFill>
              </a:rPr>
              <a:t>стол__</a:t>
            </a:r>
          </a:p>
        </p:txBody>
      </p:sp>
      <p:grpSp>
        <p:nvGrpSpPr>
          <p:cNvPr id="17" name="Группа 100"/>
          <p:cNvGrpSpPr>
            <a:grpSpLocks/>
          </p:cNvGrpSpPr>
          <p:nvPr/>
        </p:nvGrpSpPr>
        <p:grpSpPr bwMode="auto">
          <a:xfrm>
            <a:off x="2214563" y="1108075"/>
            <a:ext cx="1071562" cy="973138"/>
            <a:chOff x="6500262" y="3286124"/>
            <a:chExt cx="1071569" cy="973885"/>
          </a:xfrm>
        </p:grpSpPr>
        <p:sp>
          <p:nvSpPr>
            <p:cNvPr id="27708" name="Text Box 82"/>
            <p:cNvSpPr txBox="1">
              <a:spLocks noChangeArrowheads="1"/>
            </p:cNvSpPr>
            <p:nvPr/>
          </p:nvSpPr>
          <p:spPr bwMode="auto">
            <a:xfrm>
              <a:off x="6500262" y="3429109"/>
              <a:ext cx="1071569" cy="8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D60093"/>
                  </a:solidFill>
                </a:rPr>
                <a:t>ик</a:t>
              </a:r>
              <a:endParaRPr lang="ru-RU" sz="4800">
                <a:solidFill>
                  <a:srgbClr val="000000"/>
                </a:solidFill>
              </a:endParaRPr>
            </a:p>
          </p:txBody>
        </p:sp>
        <p:sp>
          <p:nvSpPr>
            <p:cNvPr id="27709" name="Line 84"/>
            <p:cNvSpPr>
              <a:spLocks noChangeShapeType="1"/>
            </p:cNvSpPr>
            <p:nvPr/>
          </p:nvSpPr>
          <p:spPr bwMode="auto">
            <a:xfrm flipV="1">
              <a:off x="6557412" y="3286124"/>
              <a:ext cx="228601" cy="287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0" name="Line 85"/>
            <p:cNvSpPr>
              <a:spLocks noChangeShapeType="1"/>
            </p:cNvSpPr>
            <p:nvPr/>
          </p:nvSpPr>
          <p:spPr bwMode="auto">
            <a:xfrm>
              <a:off x="6786014" y="3286124"/>
              <a:ext cx="306389" cy="287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Группа 104"/>
          <p:cNvGrpSpPr>
            <a:grpSpLocks/>
          </p:cNvGrpSpPr>
          <p:nvPr/>
        </p:nvGrpSpPr>
        <p:grpSpPr bwMode="auto">
          <a:xfrm>
            <a:off x="5786438" y="2286000"/>
            <a:ext cx="1071562" cy="973138"/>
            <a:chOff x="6500262" y="3286124"/>
            <a:chExt cx="1071569" cy="973885"/>
          </a:xfrm>
        </p:grpSpPr>
        <p:sp>
          <p:nvSpPr>
            <p:cNvPr id="27705" name="Text Box 82"/>
            <p:cNvSpPr txBox="1">
              <a:spLocks noChangeArrowheads="1"/>
            </p:cNvSpPr>
            <p:nvPr/>
          </p:nvSpPr>
          <p:spPr bwMode="auto">
            <a:xfrm>
              <a:off x="6500262" y="3429109"/>
              <a:ext cx="1071569" cy="8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D60093"/>
                  </a:solidFill>
                </a:rPr>
                <a:t>ик</a:t>
              </a:r>
              <a:endParaRPr lang="ru-RU" sz="4800">
                <a:solidFill>
                  <a:srgbClr val="000000"/>
                </a:solidFill>
              </a:endParaRPr>
            </a:p>
          </p:txBody>
        </p:sp>
        <p:sp>
          <p:nvSpPr>
            <p:cNvPr id="27706" name="Line 84"/>
            <p:cNvSpPr>
              <a:spLocks noChangeShapeType="1"/>
            </p:cNvSpPr>
            <p:nvPr/>
          </p:nvSpPr>
          <p:spPr bwMode="auto">
            <a:xfrm flipV="1">
              <a:off x="6557412" y="3286124"/>
              <a:ext cx="228601" cy="287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Line 85"/>
            <p:cNvSpPr>
              <a:spLocks noChangeShapeType="1"/>
            </p:cNvSpPr>
            <p:nvPr/>
          </p:nvSpPr>
          <p:spPr bwMode="auto">
            <a:xfrm>
              <a:off x="6786014" y="3286124"/>
              <a:ext cx="306389" cy="287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Группа 108"/>
          <p:cNvGrpSpPr>
            <a:grpSpLocks/>
          </p:cNvGrpSpPr>
          <p:nvPr/>
        </p:nvGrpSpPr>
        <p:grpSpPr bwMode="auto">
          <a:xfrm>
            <a:off x="6572250" y="1169988"/>
            <a:ext cx="1071563" cy="973137"/>
            <a:chOff x="6500262" y="3286124"/>
            <a:chExt cx="1071569" cy="973885"/>
          </a:xfrm>
        </p:grpSpPr>
        <p:sp>
          <p:nvSpPr>
            <p:cNvPr id="27702" name="Text Box 82"/>
            <p:cNvSpPr txBox="1">
              <a:spLocks noChangeArrowheads="1"/>
            </p:cNvSpPr>
            <p:nvPr/>
          </p:nvSpPr>
          <p:spPr bwMode="auto">
            <a:xfrm>
              <a:off x="6500262" y="3429109"/>
              <a:ext cx="1071569" cy="8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D60093"/>
                  </a:solidFill>
                </a:rPr>
                <a:t>ик</a:t>
              </a:r>
              <a:endParaRPr lang="ru-RU" sz="4800">
                <a:solidFill>
                  <a:srgbClr val="000000"/>
                </a:solidFill>
              </a:endParaRPr>
            </a:p>
          </p:txBody>
        </p:sp>
        <p:sp>
          <p:nvSpPr>
            <p:cNvPr id="27703" name="Line 84"/>
            <p:cNvSpPr>
              <a:spLocks noChangeShapeType="1"/>
            </p:cNvSpPr>
            <p:nvPr/>
          </p:nvSpPr>
          <p:spPr bwMode="auto">
            <a:xfrm flipV="1">
              <a:off x="6557412" y="3286124"/>
              <a:ext cx="228601" cy="2875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Line 85"/>
            <p:cNvSpPr>
              <a:spLocks noChangeShapeType="1"/>
            </p:cNvSpPr>
            <p:nvPr/>
          </p:nvSpPr>
          <p:spPr bwMode="auto">
            <a:xfrm>
              <a:off x="6786014" y="3286124"/>
              <a:ext cx="306390" cy="2875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2428875" y="2251075"/>
            <a:ext cx="1008063" cy="901700"/>
            <a:chOff x="1429" y="211"/>
            <a:chExt cx="635" cy="554"/>
          </a:xfrm>
        </p:grpSpPr>
        <p:sp>
          <p:nvSpPr>
            <p:cNvPr id="27698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D60093"/>
                  </a:solidFill>
                </a:rPr>
                <a:t>ек</a:t>
              </a:r>
              <a:endParaRPr lang="ru-RU" sz="4800">
                <a:solidFill>
                  <a:srgbClr val="000000"/>
                </a:solidFill>
              </a:endParaRPr>
            </a:p>
          </p:txBody>
        </p:sp>
        <p:grpSp>
          <p:nvGrpSpPr>
            <p:cNvPr id="27699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27700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01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6786563" y="142875"/>
            <a:ext cx="1008062" cy="901700"/>
            <a:chOff x="1429" y="211"/>
            <a:chExt cx="635" cy="554"/>
          </a:xfrm>
        </p:grpSpPr>
        <p:sp>
          <p:nvSpPr>
            <p:cNvPr id="27694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>
                  <a:solidFill>
                    <a:srgbClr val="D60093"/>
                  </a:solidFill>
                </a:rPr>
                <a:t>ек</a:t>
              </a:r>
              <a:endParaRPr lang="ru-RU" sz="4800">
                <a:solidFill>
                  <a:srgbClr val="000000"/>
                </a:solidFill>
              </a:endParaRPr>
            </a:p>
          </p:txBody>
        </p:sp>
        <p:grpSp>
          <p:nvGrpSpPr>
            <p:cNvPr id="27695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27696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7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24"/>
          <p:cNvGrpSpPr>
            <a:grpSpLocks/>
          </p:cNvGrpSpPr>
          <p:nvPr/>
        </p:nvGrpSpPr>
        <p:grpSpPr bwMode="auto">
          <a:xfrm>
            <a:off x="6643688" y="4071938"/>
            <a:ext cx="1428750" cy="2006600"/>
            <a:chOff x="7215206" y="4071942"/>
            <a:chExt cx="1428760" cy="2006451"/>
          </a:xfrm>
        </p:grpSpPr>
        <p:sp>
          <p:nvSpPr>
            <p:cNvPr id="27692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53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3" name="Freeform 7"/>
            <p:cNvSpPr>
              <a:spLocks/>
            </p:cNvSpPr>
            <p:nvPr/>
          </p:nvSpPr>
          <p:spPr bwMode="auto">
            <a:xfrm>
              <a:off x="7429519" y="5572018"/>
              <a:ext cx="939807" cy="506375"/>
            </a:xfrm>
            <a:custGeom>
              <a:avLst/>
              <a:gdLst>
                <a:gd name="T0" fmla="*/ 499026 w 597"/>
                <a:gd name="T1" fmla="*/ 0 h 454"/>
                <a:gd name="T2" fmla="*/ 856374 w 597"/>
                <a:gd name="T3" fmla="*/ 304494 h 454"/>
                <a:gd name="T4" fmla="*/ 0 w 597"/>
                <a:gd name="T5" fmla="*/ 506375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Группа 125"/>
          <p:cNvGrpSpPr>
            <a:grpSpLocks/>
          </p:cNvGrpSpPr>
          <p:nvPr/>
        </p:nvGrpSpPr>
        <p:grpSpPr bwMode="auto">
          <a:xfrm>
            <a:off x="8072438" y="357188"/>
            <a:ext cx="500062" cy="820737"/>
            <a:chOff x="3284530" y="3357562"/>
            <a:chExt cx="1512887" cy="2820987"/>
          </a:xfrm>
        </p:grpSpPr>
        <p:sp>
          <p:nvSpPr>
            <p:cNvPr id="27690" name="Oval 4"/>
            <p:cNvSpPr>
              <a:spLocks noChangeArrowheads="1"/>
            </p:cNvSpPr>
            <p:nvPr/>
          </p:nvSpPr>
          <p:spPr bwMode="auto">
            <a:xfrm>
              <a:off x="3428615" y="3357562"/>
              <a:ext cx="1368802" cy="180063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91" name="Freeform 5"/>
            <p:cNvSpPr>
              <a:spLocks/>
            </p:cNvSpPr>
            <p:nvPr/>
          </p:nvSpPr>
          <p:spPr bwMode="auto">
            <a:xfrm>
              <a:off x="3284530" y="5158193"/>
              <a:ext cx="1359197" cy="1020356"/>
            </a:xfrm>
            <a:custGeom>
              <a:avLst/>
              <a:gdLst>
                <a:gd name="T0" fmla="*/ 817108 w 855"/>
                <a:gd name="T1" fmla="*/ 0 h 643"/>
                <a:gd name="T2" fmla="*/ 1251097 w 855"/>
                <a:gd name="T3" fmla="*/ 576033 h 643"/>
                <a:gd name="T4" fmla="*/ 168509 w 855"/>
                <a:gd name="T5" fmla="*/ 1007661 h 643"/>
                <a:gd name="T6" fmla="*/ 241635 w 855"/>
                <a:gd name="T7" fmla="*/ 649029 h 643"/>
                <a:gd name="T8" fmla="*/ 96972 w 855"/>
                <a:gd name="T9" fmla="*/ 649029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Группа 128"/>
          <p:cNvGrpSpPr>
            <a:grpSpLocks/>
          </p:cNvGrpSpPr>
          <p:nvPr/>
        </p:nvGrpSpPr>
        <p:grpSpPr bwMode="auto">
          <a:xfrm>
            <a:off x="214313" y="2500313"/>
            <a:ext cx="500062" cy="820737"/>
            <a:chOff x="3284530" y="3357562"/>
            <a:chExt cx="1512887" cy="2820987"/>
          </a:xfrm>
        </p:grpSpPr>
        <p:sp>
          <p:nvSpPr>
            <p:cNvPr id="27688" name="Oval 4"/>
            <p:cNvSpPr>
              <a:spLocks noChangeArrowheads="1"/>
            </p:cNvSpPr>
            <p:nvPr/>
          </p:nvSpPr>
          <p:spPr bwMode="auto">
            <a:xfrm>
              <a:off x="3428615" y="3357562"/>
              <a:ext cx="1368802" cy="180063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89" name="Freeform 5"/>
            <p:cNvSpPr>
              <a:spLocks/>
            </p:cNvSpPr>
            <p:nvPr/>
          </p:nvSpPr>
          <p:spPr bwMode="auto">
            <a:xfrm>
              <a:off x="3284530" y="5158193"/>
              <a:ext cx="1359197" cy="1020356"/>
            </a:xfrm>
            <a:custGeom>
              <a:avLst/>
              <a:gdLst>
                <a:gd name="T0" fmla="*/ 817108 w 855"/>
                <a:gd name="T1" fmla="*/ 0 h 643"/>
                <a:gd name="T2" fmla="*/ 1251097 w 855"/>
                <a:gd name="T3" fmla="*/ 576033 h 643"/>
                <a:gd name="T4" fmla="*/ 168509 w 855"/>
                <a:gd name="T5" fmla="*/ 1007661 h 643"/>
                <a:gd name="T6" fmla="*/ 241635 w 855"/>
                <a:gd name="T7" fmla="*/ 649029 h 643"/>
                <a:gd name="T8" fmla="*/ 96972 w 855"/>
                <a:gd name="T9" fmla="*/ 649029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Группа 137"/>
          <p:cNvGrpSpPr>
            <a:grpSpLocks/>
          </p:cNvGrpSpPr>
          <p:nvPr/>
        </p:nvGrpSpPr>
        <p:grpSpPr bwMode="auto">
          <a:xfrm>
            <a:off x="357188" y="1428750"/>
            <a:ext cx="500062" cy="714375"/>
            <a:chOff x="7215206" y="4071942"/>
            <a:chExt cx="1428760" cy="2006451"/>
          </a:xfrm>
        </p:grpSpPr>
        <p:sp>
          <p:nvSpPr>
            <p:cNvPr id="27686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598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87" name="Freeform 7"/>
            <p:cNvSpPr>
              <a:spLocks/>
            </p:cNvSpPr>
            <p:nvPr/>
          </p:nvSpPr>
          <p:spPr bwMode="auto">
            <a:xfrm>
              <a:off x="7428385" y="5570092"/>
              <a:ext cx="938902" cy="508301"/>
            </a:xfrm>
            <a:custGeom>
              <a:avLst/>
              <a:gdLst>
                <a:gd name="T0" fmla="*/ 498546 w 597"/>
                <a:gd name="T1" fmla="*/ 0 h 454"/>
                <a:gd name="T2" fmla="*/ 855549 w 597"/>
                <a:gd name="T3" fmla="*/ 305652 h 454"/>
                <a:gd name="T4" fmla="*/ 0 w 597"/>
                <a:gd name="T5" fmla="*/ 508301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Группа 89"/>
          <p:cNvGrpSpPr>
            <a:grpSpLocks/>
          </p:cNvGrpSpPr>
          <p:nvPr/>
        </p:nvGrpSpPr>
        <p:grpSpPr bwMode="auto">
          <a:xfrm>
            <a:off x="8072438" y="1500188"/>
            <a:ext cx="500062" cy="714375"/>
            <a:chOff x="7215206" y="4071942"/>
            <a:chExt cx="1428760" cy="2006451"/>
          </a:xfrm>
        </p:grpSpPr>
        <p:sp>
          <p:nvSpPr>
            <p:cNvPr id="27684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598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85" name="Freeform 7"/>
            <p:cNvSpPr>
              <a:spLocks/>
            </p:cNvSpPr>
            <p:nvPr/>
          </p:nvSpPr>
          <p:spPr bwMode="auto">
            <a:xfrm>
              <a:off x="7428385" y="5570092"/>
              <a:ext cx="938902" cy="508301"/>
            </a:xfrm>
            <a:custGeom>
              <a:avLst/>
              <a:gdLst>
                <a:gd name="T0" fmla="*/ 498546 w 597"/>
                <a:gd name="T1" fmla="*/ 0 h 454"/>
                <a:gd name="T2" fmla="*/ 855549 w 597"/>
                <a:gd name="T3" fmla="*/ 305652 h 454"/>
                <a:gd name="T4" fmla="*/ 0 w 597"/>
                <a:gd name="T5" fmla="*/ 508301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Группа 92"/>
          <p:cNvGrpSpPr>
            <a:grpSpLocks/>
          </p:cNvGrpSpPr>
          <p:nvPr/>
        </p:nvGrpSpPr>
        <p:grpSpPr bwMode="auto">
          <a:xfrm>
            <a:off x="8001000" y="2643188"/>
            <a:ext cx="500063" cy="714375"/>
            <a:chOff x="7215206" y="4071942"/>
            <a:chExt cx="1428760" cy="2006451"/>
          </a:xfrm>
        </p:grpSpPr>
        <p:sp>
          <p:nvSpPr>
            <p:cNvPr id="27682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598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83" name="Freeform 7"/>
            <p:cNvSpPr>
              <a:spLocks/>
            </p:cNvSpPr>
            <p:nvPr/>
          </p:nvSpPr>
          <p:spPr bwMode="auto">
            <a:xfrm>
              <a:off x="7428387" y="5570092"/>
              <a:ext cx="938897" cy="508301"/>
            </a:xfrm>
            <a:custGeom>
              <a:avLst/>
              <a:gdLst>
                <a:gd name="T0" fmla="*/ 498543 w 597"/>
                <a:gd name="T1" fmla="*/ 0 h 454"/>
                <a:gd name="T2" fmla="*/ 855544 w 597"/>
                <a:gd name="T3" fmla="*/ 305652 h 454"/>
                <a:gd name="T4" fmla="*/ 0 w 597"/>
                <a:gd name="T5" fmla="*/ 508301 h 4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" name="Прямоугольная выноска 95"/>
          <p:cNvSpPr/>
          <p:nvPr/>
        </p:nvSpPr>
        <p:spPr>
          <a:xfrm>
            <a:off x="1714480" y="3286124"/>
            <a:ext cx="6000792" cy="1643074"/>
          </a:xfrm>
          <a:prstGeom prst="wedgeRectCallout">
            <a:avLst>
              <a:gd name="adj1" fmla="val -57304"/>
              <a:gd name="adj2" fmla="val 7801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  <a:cs typeface="Arial" pitchFamily="34" charset="0"/>
              </a:rPr>
              <a:t>МОЛОДЦЫ!</a:t>
            </a:r>
          </a:p>
        </p:txBody>
      </p:sp>
      <p:sp>
        <p:nvSpPr>
          <p:cNvPr id="97" name="Управляющая кнопка: справка 96">
            <a:hlinkClick r:id="rId4" action="ppaction://hlinksldjump" highlightClick="1"/>
          </p:cNvPr>
          <p:cNvSpPr/>
          <p:nvPr/>
        </p:nvSpPr>
        <p:spPr>
          <a:xfrm>
            <a:off x="1428728" y="5857892"/>
            <a:ext cx="642942" cy="785794"/>
          </a:xfrm>
          <a:prstGeom prst="actionButtonHelp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6776" y="6072206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-8.33333E-7 -0.97549 " pathEditMode="relative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0578E-6 L 1.94444E-6 -0.96486 " pathEditMode="relative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815E-6 L -1.94444E-6 -0.95446 " pathEditMode="relative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51445E-7 L 2.5E-6 -0.9754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5896E-6 L -3.05556E-6 -0.96485 " pathEditMode="relative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1676E-6 L 8.33333E-7 -0.97526 " pathEditMode="relative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6013" y="836613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8382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>
              <a:latin typeface="Arial" pitchFamily="34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8382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>
              <a:latin typeface="Arial" pitchFamily="34" charset="0"/>
              <a:cs typeface="Arial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16013" y="1285875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кружоч…</a:t>
            </a:r>
            <a:endParaRPr lang="ru-RU" sz="3200">
              <a:cs typeface="Arial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116013" y="1700213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винт…</a:t>
            </a:r>
            <a:endParaRPr lang="ru-RU" sz="3200">
              <a:cs typeface="Arial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16013" y="21336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пароход…</a:t>
            </a:r>
            <a:r>
              <a:rPr lang="ru-RU" sz="3200">
                <a:cs typeface="Arial" charset="0"/>
              </a:rPr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116013" y="25654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сыноч…</a:t>
            </a:r>
            <a:endParaRPr lang="ru-RU" sz="3200">
              <a:cs typeface="Arial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116013" y="29972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звоноч…</a:t>
            </a:r>
            <a:endParaRPr lang="ru-RU" sz="3200">
              <a:cs typeface="Arial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116013" y="34290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корабл…</a:t>
            </a:r>
            <a:endParaRPr lang="ru-RU" sz="3200">
              <a:cs typeface="Arial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116013" y="38608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годоч…</a:t>
            </a:r>
            <a:endParaRPr lang="ru-RU" sz="3200">
              <a:cs typeface="Arial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116013" y="42926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билет…</a:t>
            </a:r>
            <a:endParaRPr lang="ru-RU" sz="3200">
              <a:cs typeface="Arial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116013" y="47244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голубоч…</a:t>
            </a:r>
            <a:endParaRPr lang="ru-RU" sz="3200">
              <a:cs typeface="Arial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116013" y="515778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дождич…</a:t>
            </a:r>
            <a:endParaRPr lang="ru-RU" sz="3200">
              <a:cs typeface="Arial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116013" y="558958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пакет…</a:t>
            </a:r>
            <a:endParaRPr lang="ru-RU" sz="3200">
              <a:cs typeface="Arial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116013" y="6021388"/>
            <a:ext cx="3455987" cy="407987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комоч…</a:t>
            </a:r>
            <a:endParaRPr lang="ru-RU" sz="3200">
              <a:cs typeface="Arial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795963" y="1268413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786438" y="1285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0" y="1700213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28692" name="WordArt 5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3366"/>
                    </a:gs>
                  </a:gsLst>
                  <a:lin ang="5400000" scaled="1"/>
                </a:gradFill>
                <a:latin typeface="Comic Sans MS"/>
              </a:rPr>
              <a:t>Вставь суффикс -ик- или -ек-</a:t>
            </a: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4572000" y="21367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5786438" y="2571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786438" y="30003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4572000" y="34290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5786438" y="38576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572000" y="42862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5786438" y="4714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5786438" y="5143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4572000" y="5572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786438" y="6000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786438" y="2571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4572000" y="1714500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4572000" y="2143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>
            <a:off x="5786438" y="30003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572000" y="34290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5786438" y="38576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4572000" y="42862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5786438" y="4714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786438" y="5143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572000" y="5572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5786438" y="6000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572000" y="1285875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4572000" y="25717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4572000" y="30003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572000" y="38576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4562475" y="47148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4572000" y="51435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4572000" y="6000750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786438" y="1714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5786438" y="21431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5786438" y="34290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5786438" y="42862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786438" y="55721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51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900" y="6000768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0607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1302 -0.001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19184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1526 -0.00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0503 -0.0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6822 -0.0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2083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7621 0.0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28941 0.0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29722 0.00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8402 0.0023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2083 0.0027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126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003399"/>
                </a:solidFill>
                <a:latin typeface="Arial Black" pitchFamily="34" charset="0"/>
              </a:rPr>
              <a:t>Подводим итоги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003399"/>
                </a:solidFill>
                <a:latin typeface="Arial Black" pitchFamily="34" charset="0"/>
              </a:rPr>
              <a:t>Узнаем…</a:t>
            </a:r>
          </a:p>
          <a:p>
            <a:pPr eaLnBrk="1" hangingPunct="1">
              <a:lnSpc>
                <a:spcPct val="90000"/>
              </a:lnSpc>
            </a:pPr>
            <a:endParaRPr lang="ru-RU" sz="40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40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3399"/>
                </a:solidFill>
                <a:latin typeface="Arial Black" pitchFamily="34" charset="0"/>
              </a:rPr>
              <a:t>Научимся…</a:t>
            </a: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rgbClr val="003399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003399"/>
                </a:solidFill>
                <a:latin typeface="Arial Black" pitchFamily="34" charset="0"/>
              </a:rPr>
              <a:t>Закрепим…</a:t>
            </a:r>
          </a:p>
          <a:p>
            <a:pPr eaLnBrk="1" hangingPunct="1">
              <a:lnSpc>
                <a:spcPct val="90000"/>
              </a:lnSpc>
            </a:pPr>
            <a:endParaRPr lang="ru-RU" sz="3600" b="1" smtClean="0">
              <a:solidFill>
                <a:srgbClr val="336600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Arial Black" pitchFamily="34" charset="0"/>
              </a:rPr>
              <a:t>Когда пишется суффикс -ик, когда суффикс-ек</a:t>
            </a: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  <a:p>
            <a:pPr eaLnBrk="1" hangingPunct="1"/>
            <a:r>
              <a:rPr lang="ru-RU" sz="2400" b="1" smtClean="0">
                <a:latin typeface="Arial Black" pitchFamily="34" charset="0"/>
              </a:rPr>
              <a:t>Правильно писать  слова с этими суффиксами</a:t>
            </a:r>
          </a:p>
          <a:p>
            <a:pPr eaLnBrk="1" hangingPunct="1"/>
            <a:r>
              <a:rPr lang="ru-RU" sz="2400" b="1" smtClean="0">
                <a:latin typeface="Arial Black" pitchFamily="34" charset="0"/>
              </a:rPr>
              <a:t>Свои знания и умения</a:t>
            </a:r>
          </a:p>
          <a:p>
            <a:pPr eaLnBrk="1" hangingPunct="1"/>
            <a:endParaRPr lang="ru-RU" sz="2400" b="1" smtClean="0">
              <a:latin typeface="Arial Black" pitchFamily="34" charset="0"/>
            </a:endParaRP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 lIns="0" rIns="0" bIns="0" anchor="b"/>
          <a:lstStyle/>
          <a:p>
            <a:pPr eaLnBrk="1" hangingPunct="1"/>
            <a:r>
              <a:rPr lang="ru-RU" sz="2100" smtClean="0"/>
              <a:t> </a:t>
            </a:r>
            <a:br>
              <a:rPr lang="ru-RU" sz="2100" smtClean="0"/>
            </a:br>
            <a: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  <a:t>Мне было легко</a:t>
            </a:r>
            <a:r>
              <a:rPr lang="ru-RU" sz="24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  <a:t>Я пока затрудняюсь</a:t>
            </a:r>
            <a:r>
              <a:rPr lang="ru-RU" sz="24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3399"/>
                </a:solidFill>
                <a:latin typeface="Arial Black" pitchFamily="34" charset="0"/>
                <a:cs typeface="Times New Roman" pitchFamily="18" charset="0"/>
              </a:rPr>
              <a:t>Я понял, мне необходимо поработать над темой</a:t>
            </a:r>
            <a:r>
              <a:rPr lang="ru-RU" sz="24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smtClean="0">
              <a:solidFill>
                <a:srgbClr val="003399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3399"/>
                </a:solidFill>
                <a:latin typeface="Arial Black" pitchFamily="34" charset="0"/>
              </a:rPr>
              <a:t>Рефлексия 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22812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3971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644900"/>
            <a:ext cx="19970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003399"/>
                </a:solidFill>
                <a:latin typeface="Arial Black" pitchFamily="34" charset="0"/>
              </a:rPr>
              <a:t>Домашняя работа</a:t>
            </a:r>
            <a:r>
              <a:rPr lang="ru-RU" sz="360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b="1" smtClean="0">
                <a:latin typeface="Arial Black" pitchFamily="34" charset="0"/>
              </a:rPr>
              <a:t>Прав. (с.125) упр.243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9" descr="j043266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724400"/>
            <a:ext cx="17145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3" name="Picture 4" descr="MCj04281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4292600"/>
            <a:ext cx="23955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Рисунок 9" descr="Рисунок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3382963" cy="32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10"/>
          <p:cNvSpPr>
            <a:spLocks noChangeArrowheads="1" noChangeShapeType="1" noTextEdit="1"/>
          </p:cNvSpPr>
          <p:nvPr/>
        </p:nvSpPr>
        <p:spPr bwMode="auto">
          <a:xfrm>
            <a:off x="323850" y="2565400"/>
            <a:ext cx="7915275" cy="193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8575">
                  <a:solidFill>
                    <a:srgbClr val="CC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/>
              </a:rPr>
              <a:t>Спасибо за урок!</a:t>
            </a:r>
          </a:p>
        </p:txBody>
      </p:sp>
      <p:grpSp>
        <p:nvGrpSpPr>
          <p:cNvPr id="32775" name="Group 12"/>
          <p:cNvGrpSpPr>
            <a:grpSpLocks/>
          </p:cNvGrpSpPr>
          <p:nvPr/>
        </p:nvGrpSpPr>
        <p:grpSpPr bwMode="auto">
          <a:xfrm>
            <a:off x="5076825" y="476250"/>
            <a:ext cx="2433638" cy="2087563"/>
            <a:chOff x="340" y="2750"/>
            <a:chExt cx="1533" cy="1315"/>
          </a:xfrm>
        </p:grpSpPr>
        <p:pic>
          <p:nvPicPr>
            <p:cNvPr id="32776" name="Picture 5" descr="j04326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4394">
              <a:off x="340" y="2750"/>
              <a:ext cx="1315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7" descr="j04326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2116">
              <a:off x="793" y="2976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b="1" i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8308" name="Picture 4" descr="5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916113"/>
            <a:ext cx="2979737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705100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ru-RU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23850" y="5157788"/>
            <a:ext cx="684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Сегодня у нас всё получится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69215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Нас, всё, у, сегодня, получится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611188" y="115888"/>
            <a:ext cx="6551612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10319"/>
                <a:gd name="adj2" fmla="val 14"/>
              </a:avLst>
            </a:prstTxWarp>
          </a:bodyPr>
          <a:lstStyle/>
          <a:p>
            <a:pPr algn="ctr"/>
            <a:r>
              <a:rPr lang="ru-RU" sz="4800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47813" y="1916113"/>
            <a:ext cx="5616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СУФФИКС – ЭТО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2997200"/>
            <a:ext cx="5616575" cy="16129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DFAF3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>
                <a:latin typeface="Verdana" pitchFamily="34" charset="0"/>
                <a:cs typeface="Arial" charset="0"/>
              </a:rPr>
              <a:t>МАЛЕНЬКОЕ СЛОВО</a:t>
            </a:r>
            <a:endParaRPr lang="ru-RU"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1050" y="5300663"/>
            <a:ext cx="5616575" cy="8810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DFAF3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>
                <a:latin typeface="Verdana" pitchFamily="34" charset="0"/>
                <a:cs typeface="Arial" charset="0"/>
              </a:rPr>
              <a:t>ЧАСТЬ СЛОВА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-0.30463 " pathEditMode="relative" ptsTypes="AA">
                                      <p:cBhvr>
                                        <p:cTn id="8" dur="2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-0.30463 " pathEditMode="relative" ptsTypes="AA">
                                      <p:cBhvr>
                                        <p:cTn id="1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16388" grpId="0" build="allAtOnce" animBg="1"/>
      <p:bldP spid="1638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551612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/>
            <a:r>
              <a:rPr lang="ru-RU" sz="4800" kern="10">
                <a:gradFill rotWithShape="1">
                  <a:gsLst>
                    <a:gs pos="0">
                      <a:srgbClr val="333399"/>
                    </a:gs>
                    <a:gs pos="100000">
                      <a:srgbClr val="D6009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31913" y="1916113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СУФФИКС СЛУЖИТ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8494713" cy="7588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>
                <a:latin typeface="Verdana" pitchFamily="34" charset="0"/>
                <a:cs typeface="Arial" charset="0"/>
              </a:rPr>
              <a:t>для образования новых слов</a:t>
            </a:r>
            <a:endParaRPr lang="ru-RU"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8569325" cy="7588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>
                <a:latin typeface="Verdana" pitchFamily="34" charset="0"/>
                <a:cs typeface="Arial" charset="0"/>
              </a:rPr>
              <a:t>для связи слов в предложении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5 " pathEditMode="relative" ptsTypes="AA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5 " pathEditMode="relative" ptsTypes="AA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17412" grpId="0" build="allAtOnce" animBg="1"/>
      <p:bldP spid="1741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126162" cy="1335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/>
            <a:r>
              <a:rPr lang="ru-RU" sz="4000" b="1" i="1" kern="10">
                <a:gradFill rotWithShape="1">
                  <a:gsLst>
                    <a:gs pos="0">
                      <a:srgbClr val="D60093"/>
                    </a:gs>
                    <a:gs pos="100000">
                      <a:srgbClr val="3333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31913" y="1916113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charset="0"/>
              </a:rPr>
              <a:t>СУФФИКС СТОИТ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9250" y="3933825"/>
            <a:ext cx="5761038" cy="8810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>
                <a:latin typeface="Verdana" pitchFamily="34" charset="0"/>
                <a:cs typeface="Arial" charset="0"/>
              </a:rPr>
              <a:t>после корня</a:t>
            </a:r>
            <a:endParaRPr lang="ru-RU">
              <a:cs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19250" y="5157788"/>
            <a:ext cx="5811838" cy="8810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>
                <a:latin typeface="Verdana" pitchFamily="34" charset="0"/>
                <a:cs typeface="Arial" charset="0"/>
              </a:rPr>
              <a:t>перед корнем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10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  <p:bldLst>
      <p:bldP spid="18436" grpId="0" build="allAtOnce" animBg="1"/>
      <p:bldP spid="1843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28625" y="1214438"/>
            <a:ext cx="214312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еньк</a:t>
            </a:r>
          </a:p>
        </p:txBody>
      </p:sp>
      <p:sp>
        <p:nvSpPr>
          <p:cNvPr id="6" name="Овал 5"/>
          <p:cNvSpPr/>
          <p:nvPr/>
        </p:nvSpPr>
        <p:spPr>
          <a:xfrm>
            <a:off x="3348038" y="1557338"/>
            <a:ext cx="128587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за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7188" y="3286125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про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286000" y="2786063"/>
            <a:ext cx="1571625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чик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43063" y="5000625"/>
            <a:ext cx="1428750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ек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5072063" y="5072063"/>
            <a:ext cx="12858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1"/>
                </a:solidFill>
                <a:latin typeface="Arial Black" pitchFamily="34" charset="0"/>
              </a:rPr>
              <a:t>ик</a:t>
            </a:r>
            <a:endParaRPr lang="ru-RU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64163" y="1484313"/>
            <a:ext cx="1785937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ость</a:t>
            </a:r>
          </a:p>
        </p:txBody>
      </p:sp>
      <p:sp>
        <p:nvSpPr>
          <p:cNvPr id="21" name="Овал 20"/>
          <p:cNvSpPr/>
          <p:nvPr/>
        </p:nvSpPr>
        <p:spPr>
          <a:xfrm>
            <a:off x="5072063" y="5072063"/>
            <a:ext cx="12858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ик</a:t>
            </a:r>
          </a:p>
        </p:txBody>
      </p:sp>
      <p:sp>
        <p:nvSpPr>
          <p:cNvPr id="22" name="Овал 21"/>
          <p:cNvSpPr/>
          <p:nvPr/>
        </p:nvSpPr>
        <p:spPr>
          <a:xfrm>
            <a:off x="3276600" y="5516563"/>
            <a:ext cx="14859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bg2"/>
                </a:solidFill>
                <a:latin typeface="Arial Black" pitchFamily="34" charset="0"/>
                <a:cs typeface="Arial" charset="0"/>
              </a:rPr>
              <a:t>на</a:t>
            </a:r>
          </a:p>
        </p:txBody>
      </p:sp>
      <p:sp>
        <p:nvSpPr>
          <p:cNvPr id="7" name="Овал 6"/>
          <p:cNvSpPr/>
          <p:nvPr/>
        </p:nvSpPr>
        <p:spPr>
          <a:xfrm>
            <a:off x="3995738" y="476250"/>
            <a:ext cx="164306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очк</a:t>
            </a:r>
          </a:p>
        </p:txBody>
      </p:sp>
      <p:sp>
        <p:nvSpPr>
          <p:cNvPr id="10" name="Овал 9"/>
          <p:cNvSpPr/>
          <p:nvPr/>
        </p:nvSpPr>
        <p:spPr>
          <a:xfrm>
            <a:off x="5940425" y="3789363"/>
            <a:ext cx="1500188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 Black" pitchFamily="34" charset="0"/>
              </a:rPr>
              <a:t>по</a:t>
            </a:r>
          </a:p>
        </p:txBody>
      </p:sp>
      <p:sp>
        <p:nvSpPr>
          <p:cNvPr id="9" name="Овал 8"/>
          <p:cNvSpPr/>
          <p:nvPr/>
        </p:nvSpPr>
        <p:spPr>
          <a:xfrm>
            <a:off x="3492500" y="4005263"/>
            <a:ext cx="164306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 Black" pitchFamily="34" charset="0"/>
              </a:rPr>
              <a:t>под</a:t>
            </a:r>
          </a:p>
        </p:txBody>
      </p:sp>
      <p:sp>
        <p:nvSpPr>
          <p:cNvPr id="2" name="Овал 8"/>
          <p:cNvSpPr/>
          <p:nvPr/>
        </p:nvSpPr>
        <p:spPr>
          <a:xfrm>
            <a:off x="4859338" y="2781300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cs typeface="Arial" charset="0"/>
              </a:rPr>
              <a:t>пере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2" grpId="0" animBg="1"/>
      <p:bldP spid="10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52413" y="476250"/>
            <a:ext cx="8229601" cy="5038725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sz="66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0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Смел_сть </a:t>
            </a:r>
          </a:p>
          <a:p>
            <a:pPr marL="273050" indent="-273050" eaLnBrk="1" hangingPunct="1">
              <a:buFontTx/>
              <a:buNone/>
            </a:pPr>
            <a:r>
              <a:rPr lang="ru-RU" sz="60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       бел_нький </a:t>
            </a:r>
          </a:p>
          <a:p>
            <a:pPr marL="273050" indent="-273050" eaLnBrk="1" hangingPunct="1">
              <a:buFontTx/>
              <a:buNone/>
            </a:pPr>
            <a:r>
              <a:rPr lang="ru-RU" sz="60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          ваз_чка </a:t>
            </a:r>
          </a:p>
          <a:p>
            <a:pPr marL="273050" indent="-273050" eaLnBrk="1" hangingPunct="1">
              <a:buFontTx/>
              <a:buNone/>
            </a:pPr>
            <a:r>
              <a:rPr lang="ru-RU" sz="60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          ключ_к</a:t>
            </a:r>
          </a:p>
          <a:p>
            <a:pPr marL="273050" indent="-273050" eaLnBrk="1" hangingPunct="1">
              <a:buFontTx/>
              <a:buNone/>
            </a:pPr>
            <a:r>
              <a:rPr lang="ru-RU" sz="60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        замоч_к</a:t>
            </a:r>
          </a:p>
          <a:p>
            <a:pPr marL="273050" indent="-273050" eaLnBrk="1" hangingPunct="1">
              <a:buFontTx/>
              <a:buNone/>
            </a:pPr>
            <a:endParaRPr lang="ru-RU" sz="6000" b="1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endParaRPr lang="ru-RU" sz="6600" b="1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endParaRPr lang="ru-RU" sz="6600" b="1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endParaRPr lang="ru-RU" sz="6600" b="1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8888" y="188913"/>
            <a:ext cx="5000625" cy="507365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Смелость</a:t>
            </a:r>
            <a:endParaRPr lang="ru-RU" sz="7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FontTx/>
              <a:buNone/>
            </a:pP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Беленький</a:t>
            </a:r>
          </a:p>
          <a:p>
            <a:pPr marL="273050" indent="-273050" eaLnBrk="1" hangingPunct="1">
              <a:buFontTx/>
              <a:buNone/>
            </a:pP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Вазочка</a:t>
            </a:r>
          </a:p>
          <a:p>
            <a:pPr marL="273050" indent="-273050" eaLnBrk="1" hangingPunct="1">
              <a:buFontTx/>
              <a:buNone/>
            </a:pP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ru-RU" sz="7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marL="273050" indent="-273050" eaLnBrk="1" hangingPunct="1">
              <a:buFontTx/>
              <a:buNone/>
            </a:pP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Замоч </a:t>
            </a: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ru-RU" sz="4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b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563938" y="260350"/>
            <a:ext cx="19732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ость</a:t>
            </a:r>
            <a:endParaRPr lang="ru-RU" sz="6600">
              <a:solidFill>
                <a:srgbClr val="FF0000"/>
              </a:solidFill>
              <a:latin typeface="Constantia" pitchFamily="18" charset="0"/>
              <a:cs typeface="Arial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779838" y="188913"/>
            <a:ext cx="720725" cy="5000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0563" y="188913"/>
            <a:ext cx="708025" cy="5000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916238" y="1557338"/>
            <a:ext cx="21431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еньк</a:t>
            </a:r>
            <a:endParaRPr lang="ru-RU" sz="6600">
              <a:solidFill>
                <a:srgbClr val="FF0000"/>
              </a:solidFill>
              <a:latin typeface="Constantia" pitchFamily="18" charset="0"/>
              <a:cs typeface="Arial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3132138" y="1628775"/>
            <a:ext cx="863600" cy="500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67175" y="1628775"/>
            <a:ext cx="779463" cy="500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2843213" y="2997200"/>
            <a:ext cx="15589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endParaRPr lang="ru-RU" sz="6600">
              <a:solidFill>
                <a:srgbClr val="FF0000"/>
              </a:solidFill>
              <a:latin typeface="Constantia" pitchFamily="18" charset="0"/>
              <a:cs typeface="Arial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2987675" y="2924175"/>
            <a:ext cx="642938" cy="500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563938" y="2924175"/>
            <a:ext cx="642937" cy="500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779838" y="4292600"/>
            <a:ext cx="6032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8" grpId="0"/>
      <p:bldP spid="68" grpId="1"/>
    </p:bld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1057</TotalTime>
  <Words>425</Words>
  <Application>Microsoft Office PowerPoint</Application>
  <PresentationFormat>Экран (4:3)</PresentationFormat>
  <Paragraphs>182</Paragraphs>
  <Slides>29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Verdana</vt:lpstr>
      <vt:lpstr>Times New Roman</vt:lpstr>
      <vt:lpstr>Constantia</vt:lpstr>
      <vt:lpstr>Calibri</vt:lpstr>
      <vt:lpstr>Кимоно</vt:lpstr>
      <vt:lpstr>Презентация PowerPoint</vt:lpstr>
      <vt:lpstr>Громко прозвенел звонок – Начинается урок. Слушаем, запоминаем,                                                                     Ни минуты не теряем.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</vt:lpstr>
      <vt:lpstr>Цели урока</vt:lpstr>
      <vt:lpstr>Презентация PowerPoint</vt:lpstr>
      <vt:lpstr>Презентация PowerPoint</vt:lpstr>
      <vt:lpstr>Работа в парах</vt:lpstr>
      <vt:lpstr>Работа в парах</vt:lpstr>
      <vt:lpstr>Правило </vt:lpstr>
      <vt:lpstr>Правило </vt:lpstr>
      <vt:lpstr>Презентация PowerPoint</vt:lpstr>
      <vt:lpstr>Порядок рассуждения(алгоритм)</vt:lpstr>
      <vt:lpstr>Работа с учебником</vt:lpstr>
      <vt:lpstr>Презентация PowerPoint</vt:lpstr>
      <vt:lpstr>Проверь себя</vt:lpstr>
      <vt:lpstr>Презентация PowerPoint</vt:lpstr>
      <vt:lpstr>Презентация PowerPoint</vt:lpstr>
      <vt:lpstr>Подводим итоги</vt:lpstr>
      <vt:lpstr>  Мне было легко… Я пока затрудняюсь… Я понял, мне необходимо поработать над темой…</vt:lpstr>
      <vt:lpstr>Домашняя работа 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created xsi:type="dcterms:W3CDTF">2014-11-30T16:32:29Z</dcterms:created>
  <dcterms:modified xsi:type="dcterms:W3CDTF">2015-09-02T18:48:30Z</dcterms:modified>
</cp:coreProperties>
</file>