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89" r:id="rId20"/>
    <p:sldId id="290" r:id="rId21"/>
    <p:sldId id="274" r:id="rId22"/>
    <p:sldId id="275" r:id="rId23"/>
    <p:sldId id="286" r:id="rId24"/>
    <p:sldId id="291" r:id="rId25"/>
    <p:sldId id="277" r:id="rId26"/>
    <p:sldId id="295" r:id="rId27"/>
    <p:sldId id="287" r:id="rId28"/>
    <p:sldId id="288" r:id="rId29"/>
    <p:sldId id="278" r:id="rId30"/>
    <p:sldId id="279" r:id="rId31"/>
    <p:sldId id="284" r:id="rId32"/>
    <p:sldId id="281" r:id="rId33"/>
    <p:sldId id="282" r:id="rId34"/>
    <p:sldId id="292" r:id="rId35"/>
    <p:sldId id="293" r:id="rId36"/>
    <p:sldId id="297" r:id="rId37"/>
    <p:sldId id="294" r:id="rId38"/>
    <p:sldId id="283" r:id="rId3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3" d="100"/>
          <a:sy n="43" d="100"/>
        </p:scale>
        <p:origin x="-68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BD207A-5BB6-4FB0-8C2A-17D5A9997C8F}" type="datetimeFigureOut">
              <a:rPr lang="ru-RU"/>
              <a:pPr>
                <a:defRPr/>
              </a:pPr>
              <a:t>08.09.2015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CEDAE-4048-4C8F-8C25-3A5675156A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CCF6C-D62F-4014-9D31-5AEF1E34C73A}" type="datetimeFigureOut">
              <a:rPr lang="ru-RU"/>
              <a:pPr>
                <a:defRPr/>
              </a:pPr>
              <a:t>08.09.2015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BD4C7-8786-41E9-99D2-273D9E9B5D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E58BB-CA33-4ABE-A72C-695E61CCACCB}" type="datetimeFigureOut">
              <a:rPr lang="ru-RU"/>
              <a:pPr>
                <a:defRPr/>
              </a:pPr>
              <a:t>08.09.2015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77783A-170E-4C8F-8D2F-7F671FDAFB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F7EF4-811E-4882-B084-187BF1AD151B}" type="datetimeFigureOut">
              <a:rPr lang="ru-RU"/>
              <a:pPr>
                <a:defRPr/>
              </a:pPr>
              <a:t>08.09.2015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AD9F6-B06C-4ABF-BA52-C12FCB7341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CA59B6-C635-41E6-B7B4-7E1613E42C63}" type="datetimeFigureOut">
              <a:rPr lang="ru-RU"/>
              <a:pPr>
                <a:defRPr/>
              </a:pPr>
              <a:t>08.09.2015</a:t>
            </a:fld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9DE63-ADD9-499E-B642-E65C1333CA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9CD91-D6BF-4DAE-B2A7-CB670AE8143C}" type="datetimeFigureOut">
              <a:rPr lang="ru-RU"/>
              <a:pPr>
                <a:defRPr/>
              </a:pPr>
              <a:t>08.09.2015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B4472F-39E6-4A82-8E90-F0FC40BD2F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D31FD9-B715-4376-A0A7-D220A951AF70}" type="datetimeFigureOut">
              <a:rPr lang="ru-RU"/>
              <a:pPr>
                <a:defRPr/>
              </a:pPr>
              <a:t>08.09.2015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E1D75-3CA6-4AFD-A451-3B3A151A40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D2DE3-C7EA-49BB-B3C4-E60988C80415}" type="datetimeFigureOut">
              <a:rPr lang="ru-RU"/>
              <a:pPr>
                <a:defRPr/>
              </a:pPr>
              <a:t>08.09.2015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E8FC2B-2632-4371-AEB0-894CB18C61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9A572-A686-4D53-90DF-2C0657048214}" type="datetimeFigureOut">
              <a:rPr lang="ru-RU"/>
              <a:pPr>
                <a:defRPr/>
              </a:pPr>
              <a:t>08.09.2015</a:t>
            </a:fld>
            <a:endParaRPr lang="ru-RU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0BCD06-8AC7-4B2C-B507-C8F861AE0B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B7601C-EFE4-4D96-BA58-940C6212D596}" type="datetimeFigureOut">
              <a:rPr lang="ru-RU"/>
              <a:pPr>
                <a:defRPr/>
              </a:pPr>
              <a:t>08.09.2015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14E5C8-3885-45FE-AD6B-AC7211F3D7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67C5F9-5FD9-4975-9EAF-1DE7CC099E26}" type="datetimeFigureOut">
              <a:rPr lang="ru-RU"/>
              <a:pPr>
                <a:defRPr/>
              </a:pPr>
              <a:t>08.09.2015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97CDE-A16E-43D4-84C4-8317D59CCC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1027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5A28152-6F99-4F28-B377-A7F1510183CA}" type="datetimeFigureOut">
              <a:rPr lang="ru-RU"/>
              <a:pPr>
                <a:defRPr/>
              </a:pPr>
              <a:t>08.09.2015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56BA44B-09D2-46C8-AECF-52B4EAA380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1" r:id="rId2"/>
    <p:sldLayoutId id="2147483733" r:id="rId3"/>
    <p:sldLayoutId id="2147483730" r:id="rId4"/>
    <p:sldLayoutId id="2147483729" r:id="rId5"/>
    <p:sldLayoutId id="2147483728" r:id="rId6"/>
    <p:sldLayoutId id="2147483734" r:id="rId7"/>
    <p:sldLayoutId id="2147483735" r:id="rId8"/>
    <p:sldLayoutId id="2147483736" r:id="rId9"/>
    <p:sldLayoutId id="2147483727" r:id="rId10"/>
    <p:sldLayoutId id="214748373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B%D0%B0%D1%82%D0%B8%D0%BD%D1%81%D0%BA%D0%B8%D0%B9_%D1%8F%D0%B7%D1%8B%D0%BA" TargetMode="External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7958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ИССЛЕДОВАТЕЛЬСКАЯ РАБОТА ПО ТЕМЕ «ПТИЦЫ И ИХ ГНЁЗДА»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1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8313" y="3789363"/>
            <a:ext cx="8305800" cy="1143000"/>
          </a:xfrm>
        </p:spPr>
        <p:txBody>
          <a:bodyPr/>
          <a:lstStyle/>
          <a:p>
            <a:pPr algn="l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Совместная работа учащихся 3 «б» класса</a:t>
            </a:r>
          </a:p>
          <a:p>
            <a:pPr algn="l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Классный руководитель Лис Л. М.</a:t>
            </a:r>
          </a:p>
          <a:p>
            <a:pPr algn="l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СОШ № 178 ФГКОУ г. </a:t>
            </a:r>
            <a:r>
              <a:rPr lang="ru-RU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Иркутск - 45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5" name="Picture 15" descr="Bik-06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51500" y="4149725"/>
            <a:ext cx="3111500" cy="235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0825" y="1773238"/>
            <a:ext cx="8642350" cy="4352925"/>
          </a:xfrm>
        </p:spPr>
        <p:txBody>
          <a:bodyPr rtlCol="0">
            <a:normAutofit fontScale="32500" lnSpcReduction="20000"/>
          </a:bodyPr>
          <a:lstStyle/>
          <a:p>
            <a:pPr marL="274320" indent="-274320" fontAlgn="auto">
              <a:spcAft>
                <a:spcPts val="0"/>
              </a:spcAft>
              <a:defRPr/>
            </a:pPr>
            <a:endParaRPr lang="ru-RU" sz="5500" dirty="0" smtClean="0">
              <a:solidFill>
                <a:srgbClr val="002060"/>
              </a:solidFill>
            </a:endParaRPr>
          </a:p>
          <a:p>
            <a:pPr marL="274320" indent="-274320" algn="just" fontAlgn="auto">
              <a:spcAft>
                <a:spcPts val="0"/>
              </a:spcAft>
              <a:defRPr/>
            </a:pPr>
            <a:r>
              <a:rPr lang="ru-RU" sz="5500" b="1" dirty="0" smtClean="0">
                <a:solidFill>
                  <a:srgbClr val="002060"/>
                </a:solidFill>
              </a:rPr>
              <a:t>Оказывается</a:t>
            </a:r>
            <a:r>
              <a:rPr lang="ru-RU" sz="5500" b="1" dirty="0">
                <a:solidFill>
                  <a:srgbClr val="002060"/>
                </a:solidFill>
              </a:rPr>
              <a:t>, у разных птиц есть свои предпочтения в еде. Например, у синиц вкус весьма специфический – они больше всего любят несоленое сало и сыр. Еще они любят мясо – и вареное, и сырое. Для таких угощений даже кормушка не нужна, их просто подвешивают на ветку при помощи проволочки. Ветер будет раскачивать кусочек, но это не смущает синичек.</a:t>
            </a:r>
          </a:p>
          <a:p>
            <a:pPr marL="274320" indent="-274320" algn="just" fontAlgn="auto">
              <a:spcAft>
                <a:spcPts val="0"/>
              </a:spcAft>
              <a:defRPr/>
            </a:pPr>
            <a:r>
              <a:rPr lang="ru-RU" sz="5500" b="1" dirty="0">
                <a:solidFill>
                  <a:srgbClr val="002060"/>
                </a:solidFill>
              </a:rPr>
              <a:t>Почти у всех мелких пернатых любимое блюдо – семечки подсолнуха, они должны быть мелкими и, конечно, нежареными. Умные птицы не глотают семечки целиком, со шкуркой, а мастерски выклевывают зернышко.</a:t>
            </a:r>
          </a:p>
          <a:p>
            <a:pPr marL="274320" indent="-274320" algn="just" fontAlgn="auto">
              <a:spcAft>
                <a:spcPts val="0"/>
              </a:spcAft>
              <a:defRPr/>
            </a:pPr>
            <a:r>
              <a:rPr lang="ru-RU" sz="5500" b="1" dirty="0">
                <a:solidFill>
                  <a:srgbClr val="002060"/>
                </a:solidFill>
              </a:rPr>
              <a:t> Кроме подсолнечных семян,  пернатые любят семена арбуза,  дыни, тыквы,  кабачков и патиссонов, просо,  пшено, рябину, боярышник и зерна кукурузы, </a:t>
            </a:r>
            <a:r>
              <a:rPr lang="ru-RU" sz="5500" b="1" dirty="0" smtClean="0">
                <a:solidFill>
                  <a:srgbClr val="002060"/>
                </a:solidFill>
              </a:rPr>
              <a:t>семена </a:t>
            </a:r>
            <a:r>
              <a:rPr lang="ru-RU" sz="5500" b="1" dirty="0">
                <a:solidFill>
                  <a:srgbClr val="002060"/>
                </a:solidFill>
              </a:rPr>
              <a:t>дикорастущих растений, плодов деревьев и кустарников, </a:t>
            </a:r>
            <a:r>
              <a:rPr lang="ru-RU" sz="5500" b="1" dirty="0" smtClean="0">
                <a:solidFill>
                  <a:srgbClr val="002060"/>
                </a:solidFill>
              </a:rPr>
              <a:t>семена </a:t>
            </a:r>
            <a:r>
              <a:rPr lang="ru-RU" sz="5500" b="1" dirty="0">
                <a:solidFill>
                  <a:srgbClr val="002060"/>
                </a:solidFill>
              </a:rPr>
              <a:t>хвойных,  конопляных  и др.</a:t>
            </a:r>
          </a:p>
          <a:p>
            <a:pPr marL="274320" indent="-274320" algn="just" fontAlgn="auto">
              <a:spcAft>
                <a:spcPts val="0"/>
              </a:spcAft>
              <a:defRPr/>
            </a:pPr>
            <a:r>
              <a:rPr lang="ru-RU" sz="5500" b="1" dirty="0">
                <a:solidFill>
                  <a:srgbClr val="002060"/>
                </a:solidFill>
              </a:rPr>
              <a:t> Для птиц с маленькими клювиками  те же подсолнечные семечки можно раздробить (например подавить на газете бутылкой или банкой).</a:t>
            </a:r>
          </a:p>
          <a:p>
            <a:pPr marL="274320" indent="-274320" algn="just" fontAlgn="auto">
              <a:spcAft>
                <a:spcPts val="0"/>
              </a:spcAft>
              <a:defRPr/>
            </a:pPr>
            <a:r>
              <a:rPr lang="ru-RU" sz="5500" b="1" dirty="0">
                <a:solidFill>
                  <a:srgbClr val="002060"/>
                </a:solidFill>
              </a:rPr>
              <a:t>  А еще – шкурки от бекона, вареные яйца, вареный картофель, геркулес (но не в виде каши). Конечно, весь корм должен быть свежим и неиспорченным.</a:t>
            </a:r>
          </a:p>
          <a:p>
            <a:pPr marL="274320" indent="-274320"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Меню для птиц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ъект 2"/>
          <p:cNvSpPr>
            <a:spLocks noGrp="1"/>
          </p:cNvSpPr>
          <p:nvPr>
            <p:ph idx="1"/>
          </p:nvPr>
        </p:nvSpPr>
        <p:spPr>
          <a:xfrm>
            <a:off x="323850" y="1989138"/>
            <a:ext cx="8569325" cy="4319587"/>
          </a:xfrm>
        </p:spPr>
        <p:txBody>
          <a:bodyPr/>
          <a:lstStyle/>
          <a:p>
            <a:pPr algn="just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Гнёзда нужны птицам, чтобы откладывать и насиживать яйца. Форма и местонахождение птичьих гнёзд зависят от вида птицы, её повадок и инстинкта заботиться о потомстве. Птицы строят гнёзда на земле и на деревьях, на камнях и в скалах, на открытой местности или в укромных от посторонних глаз уголках. Форма гнёзд различна, они могут быть похожи на чаши или мешочки или быть плоскими, застеленными камешками, травой или птичьим пухом. Некоторые птицы делают гнёзда сами, а другие используют уже готовые чужие гнёзда.</a:t>
            </a:r>
          </a:p>
        </p:txBody>
      </p:sp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C00000"/>
                </a:solidFill>
              </a:rPr>
              <a:t>Гнездование птиц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http://lib2.podelise.ru/tw_files2/urls_748/6/d-5487/5487_html_m2655e3a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1773238"/>
            <a:ext cx="8569325" cy="4608512"/>
          </a:xfrm>
        </p:spPr>
      </p:pic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Виды гнёзд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ъект 2"/>
          <p:cNvSpPr>
            <a:spLocks noGrp="1"/>
          </p:cNvSpPr>
          <p:nvPr>
            <p:ph idx="1"/>
          </p:nvPr>
        </p:nvSpPr>
        <p:spPr>
          <a:xfrm>
            <a:off x="468313" y="188913"/>
            <a:ext cx="8229600" cy="5832475"/>
          </a:xfrm>
        </p:spPr>
        <p:txBody>
          <a:bodyPr/>
          <a:lstStyle/>
          <a:p>
            <a:endParaRPr lang="ru-RU" sz="2800" dirty="0" smtClean="0">
              <a:solidFill>
                <a:srgbClr val="002060"/>
              </a:solidFill>
            </a:endParaRPr>
          </a:p>
          <a:p>
            <a:endParaRPr lang="ru-RU" sz="2800" dirty="0" smtClean="0">
              <a:solidFill>
                <a:srgbClr val="002060"/>
              </a:solidFill>
            </a:endParaRPr>
          </a:p>
          <a:p>
            <a:endParaRPr lang="ru-RU" sz="2800" dirty="0" smtClean="0">
              <a:solidFill>
                <a:srgbClr val="002060"/>
              </a:solidFill>
            </a:endParaRPr>
          </a:p>
          <a:p>
            <a:endParaRPr lang="ru-RU" sz="2800" dirty="0" smtClean="0">
              <a:solidFill>
                <a:srgbClr val="002060"/>
              </a:solidFill>
            </a:endParaRPr>
          </a:p>
          <a:p>
            <a:pPr algn="just"/>
            <a:r>
              <a:rPr lang="ru-RU" sz="2800" b="1" dirty="0" smtClean="0">
                <a:solidFill>
                  <a:schemeClr val="tx1"/>
                </a:solidFill>
              </a:rPr>
              <a:t>Крупные хищные птицы строят гнёзда – платформы, они похожи на кучу веточек с углублением в середине. Такие  гнёзда очень большие, и их строительство занимает много времени и сил, поэтому крупные птицы используют одно и то же гнездо несколько лет подряд, но каждый год  его достраивают, вплетая в гнездо новые сучья и ветки.</a:t>
            </a:r>
            <a:endParaRPr lang="ru-RU" b="1" dirty="0" smtClean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5241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002060"/>
                </a:solidFill>
              </a:rPr>
              <a:t/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>
                <a:solidFill>
                  <a:srgbClr val="002060"/>
                </a:solidFill>
              </a:rPr>
              <a:t/>
            </a:r>
            <a:br>
              <a:rPr lang="ru-RU" sz="2400" dirty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/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>
                <a:solidFill>
                  <a:srgbClr val="002060"/>
                </a:solidFill>
              </a:rPr>
              <a:t/>
            </a:r>
            <a:br>
              <a:rPr lang="ru-RU" sz="2400" dirty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/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>
                <a:solidFill>
                  <a:srgbClr val="002060"/>
                </a:solidFill>
              </a:rPr>
              <a:t/>
            </a:r>
            <a:br>
              <a:rPr lang="ru-RU" sz="2400" dirty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/>
            </a:r>
            <a:br>
              <a:rPr lang="ru-RU" sz="2400" dirty="0" smtClean="0">
                <a:solidFill>
                  <a:srgbClr val="002060"/>
                </a:solidFill>
              </a:rPr>
            </a:br>
            <a:endParaRPr lang="ru-RU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6627" name="Picture 2" descr="http://ppt4web.ru/images/111/12818/310/img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88913"/>
            <a:ext cx="8785225" cy="640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350"/>
            <a:ext cx="8229600" cy="5835650"/>
          </a:xfrm>
        </p:spPr>
        <p:txBody>
          <a:bodyPr rtlCol="0">
            <a:normAutofit/>
          </a:bodyPr>
          <a:lstStyle/>
          <a:p>
            <a:pPr marL="274320" indent="-274320" fontAlgn="auto">
              <a:spcAft>
                <a:spcPts val="0"/>
              </a:spcAft>
              <a:defRPr/>
            </a:pPr>
            <a:endParaRPr lang="ru-RU" dirty="0" smtClean="0">
              <a:solidFill>
                <a:srgbClr val="002060"/>
              </a:solidFill>
            </a:endParaRPr>
          </a:p>
          <a:p>
            <a:pPr marL="274320" indent="-274320" algn="just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2060"/>
                </a:solidFill>
              </a:rPr>
              <a:t>Маленькие певчие птицы строят гнёзда – чаши между ветками кустарника или дерева. Они старательно переплетают тоненькие веточки и сухую траву, чтобы получились аккуратные чаши, дно выстилают мхом или пухом</a:t>
            </a: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endParaRPr lang="ru-RU" dirty="0" smtClean="0"/>
          </a:p>
          <a:p>
            <a:pPr marL="0" indent="0" algn="ctr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b="1" dirty="0" smtClean="0">
                <a:solidFill>
                  <a:srgbClr val="FF0000"/>
                </a:solidFill>
              </a:rPr>
              <a:t>Жёлтая  трясогузка.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795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27651" name="Picture 5" descr="трясог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3883025"/>
            <a:ext cx="3816350" cy="268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4" descr="1 трясогускаryasog1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363" y="3757613"/>
            <a:ext cx="3887787" cy="279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750" y="260350"/>
            <a:ext cx="8229600" cy="6264275"/>
          </a:xfrm>
        </p:spPr>
        <p:txBody>
          <a:bodyPr rtlCol="0">
            <a:normAutofit/>
          </a:bodyPr>
          <a:lstStyle/>
          <a:p>
            <a:pPr marL="274320" indent="-274320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Дрозды строят свои гнёзда на опоре 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603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28675" name="Picture 5" descr="дрозда9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908050"/>
            <a:ext cx="4392612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 descr="дроздobr1[1]"/>
          <p:cNvPicPr>
            <a:picLocks noChangeAspect="1" noChangeArrowheads="1"/>
          </p:cNvPicPr>
          <p:nvPr/>
        </p:nvPicPr>
        <p:blipFill>
          <a:blip r:embed="rId3"/>
          <a:srcRect b="20998"/>
          <a:stretch>
            <a:fillRect/>
          </a:stretch>
        </p:blipFill>
        <p:spPr bwMode="auto">
          <a:xfrm>
            <a:off x="4787900" y="3141663"/>
            <a:ext cx="4140200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Прямоугольник 5"/>
          <p:cNvSpPr>
            <a:spLocks noChangeArrowheads="1"/>
          </p:cNvSpPr>
          <p:nvPr/>
        </p:nvSpPr>
        <p:spPr bwMode="auto">
          <a:xfrm>
            <a:off x="755650" y="5084763"/>
            <a:ext cx="355441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i="1">
                <a:solidFill>
                  <a:srgbClr val="FF0000"/>
                </a:solidFill>
                <a:latin typeface="Candara" pitchFamily="34" charset="0"/>
              </a:rPr>
              <a:t>Дрозд- рябинник</a:t>
            </a:r>
            <a:endParaRPr lang="ru-RU" sz="3200">
              <a:solidFill>
                <a:srgbClr val="FF0000"/>
              </a:solidFill>
              <a:latin typeface="Candara" pitchFamily="34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Объект 2"/>
          <p:cNvSpPr>
            <a:spLocks noGrp="1"/>
          </p:cNvSpPr>
          <p:nvPr>
            <p:ph idx="1"/>
          </p:nvPr>
        </p:nvSpPr>
        <p:spPr>
          <a:xfrm>
            <a:off x="457200" y="333375"/>
            <a:ext cx="8229600" cy="6408738"/>
          </a:xfrm>
        </p:spPr>
        <p:txBody>
          <a:bodyPr/>
          <a:lstStyle/>
          <a:p>
            <a:r>
              <a:rPr lang="ru-RU" b="1" smtClean="0">
                <a:solidFill>
                  <a:schemeClr val="tx1"/>
                </a:solidFill>
              </a:rPr>
              <a:t>У иволг гнёзда похожи на длинные плетёные сумки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795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29699" name="Picture 5" descr="ivolga"/>
          <p:cNvPicPr>
            <a:picLocks noChangeAspect="1" noChangeArrowheads="1"/>
          </p:cNvPicPr>
          <p:nvPr/>
        </p:nvPicPr>
        <p:blipFill>
          <a:blip r:embed="rId2"/>
          <a:srcRect t="55702"/>
          <a:stretch>
            <a:fillRect/>
          </a:stretch>
        </p:blipFill>
        <p:spPr bwMode="auto">
          <a:xfrm>
            <a:off x="314325" y="1082675"/>
            <a:ext cx="4103688" cy="339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4" descr="Oriolus%20oriolus1"/>
          <p:cNvPicPr>
            <a:picLocks noGrp="1"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65663" y="2781300"/>
            <a:ext cx="4465637" cy="361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Прямоугольник 5"/>
          <p:cNvSpPr>
            <a:spLocks noChangeArrowheads="1"/>
          </p:cNvSpPr>
          <p:nvPr/>
        </p:nvSpPr>
        <p:spPr bwMode="auto">
          <a:xfrm>
            <a:off x="684213" y="4868863"/>
            <a:ext cx="41243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i="1">
                <a:solidFill>
                  <a:srgbClr val="FF0000"/>
                </a:solidFill>
                <a:latin typeface="Candara" pitchFamily="34" charset="0"/>
              </a:rPr>
              <a:t>Иволга обыкновенная</a:t>
            </a:r>
            <a:endParaRPr lang="ru-RU" sz="3200">
              <a:solidFill>
                <a:srgbClr val="FF0000"/>
              </a:solidFill>
              <a:latin typeface="Candara" pitchFamily="34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14562" y="2060575"/>
            <a:ext cx="5146675" cy="115252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1438"/>
          </a:xfrm>
        </p:spPr>
        <p:txBody>
          <a:bodyPr>
            <a:normAutofit fontScale="90000"/>
          </a:bodyPr>
          <a:lstStyle/>
          <a:p>
            <a:r>
              <a:rPr lang="ru-RU" sz="4000" smtClean="0"/>
              <a:t/>
            </a:r>
            <a:br>
              <a:rPr lang="ru-RU" sz="4000" smtClean="0"/>
            </a:br>
            <a:r>
              <a:rPr lang="ru-RU" sz="4000" smtClean="0"/>
              <a:t/>
            </a:r>
            <a:br>
              <a:rPr lang="ru-RU" sz="4000" smtClean="0"/>
            </a:br>
            <a:r>
              <a:rPr lang="ru-RU" sz="4000" smtClean="0"/>
              <a:t/>
            </a:r>
            <a:br>
              <a:rPr lang="ru-RU" sz="4000" smtClean="0"/>
            </a:br>
            <a:r>
              <a:rPr lang="ru-RU" sz="2800" smtClean="0">
                <a:solidFill>
                  <a:schemeClr val="tx1"/>
                </a:solidFill>
              </a:rPr>
              <a:t>Стрижи прикрепляют свои гнёзда к стене, а ласточки строят их  в  дупле или в норе  на берегу реки.</a:t>
            </a:r>
          </a:p>
        </p:txBody>
      </p:sp>
      <p:pic>
        <p:nvPicPr>
          <p:cNvPr id="30723" name="Picture 8" descr="лсточка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3213100"/>
            <a:ext cx="4321175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6" descr="pict_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7900" y="3213100"/>
            <a:ext cx="4103688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1746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1747" name="Picture 2" descr="http://img.beatrisa.ru/forums/monthly_12_2008/user3/post10674_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77813"/>
            <a:ext cx="8713788" cy="639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36912"/>
            <a:ext cx="8640960" cy="3489251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80000"/>
              </a:lnSpc>
              <a:buFont typeface="Symbol" pitchFamily="18" charset="2"/>
              <a:buNone/>
            </a:pPr>
            <a:endParaRPr lang="ru-RU" sz="2700" b="1" dirty="0" smtClean="0">
              <a:solidFill>
                <a:srgbClr val="C00000"/>
              </a:solidFill>
            </a:endParaRPr>
          </a:p>
          <a:p>
            <a:pPr marL="365125" lvl="1" indent="0" algn="just">
              <a:lnSpc>
                <a:spcPct val="80000"/>
              </a:lnSpc>
              <a:buFont typeface="Symbol" pitchFamily="18" charset="2"/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Актуальность данной темы в том, что в природе столько интересного и неизвестного, что хочется на уроках окружающего мира  узнавать всё больше и больше, каждый раз открывая ещё одну страничку знаний. Поэтому, выбирая эту тему для своего исследования, мы хотели больше узнать о необыкновенном мире птиц, приоткрывая его тайны.</a:t>
            </a:r>
          </a:p>
        </p:txBody>
      </p:sp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468313" y="333375"/>
            <a:ext cx="8229600" cy="1252538"/>
          </a:xfrm>
        </p:spPr>
        <p:txBody>
          <a:bodyPr/>
          <a:lstStyle/>
          <a:p>
            <a:r>
              <a:rPr lang="ru-RU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Введение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2770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2771" name="Picture 4" descr="http://www.mescere.net/mkportal/modules/gallery/album/a_19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88913"/>
            <a:ext cx="8648700" cy="633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1"/>
          <p:cNvSpPr>
            <a:spLocks noGrp="1"/>
          </p:cNvSpPr>
          <p:nvPr>
            <p:ph type="title"/>
          </p:nvPr>
        </p:nvSpPr>
        <p:spPr>
          <a:xfrm>
            <a:off x="428625" y="4643438"/>
            <a:ext cx="8358188" cy="1928812"/>
          </a:xfrm>
        </p:spPr>
        <p:txBody>
          <a:bodyPr/>
          <a:lstStyle/>
          <a:p>
            <a:pPr algn="just"/>
            <a:r>
              <a:rPr lang="ru-RU" sz="2400" b="1" smtClean="0">
                <a:solidFill>
                  <a:schemeClr val="tx1"/>
                </a:solidFill>
              </a:rPr>
              <a:t>Гнездо зяблика – искусное сооружение. Оно имеет вид глубокой  чаши с плотными стенками, сделанными из сухих травинок, прутиков и стебельков мха. </a:t>
            </a:r>
          </a:p>
        </p:txBody>
      </p:sp>
      <p:sp>
        <p:nvSpPr>
          <p:cNvPr id="33794" name="Прямоугольник 5"/>
          <p:cNvSpPr>
            <a:spLocks noChangeArrowheads="1"/>
          </p:cNvSpPr>
          <p:nvPr/>
        </p:nvSpPr>
        <p:spPr bwMode="auto">
          <a:xfrm>
            <a:off x="4479925" y="32448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endParaRPr lang="ru-RU" b="1" i="1">
              <a:solidFill>
                <a:srgbClr val="1F4081"/>
              </a:solidFill>
              <a:latin typeface="Candara" pitchFamily="34" charset="0"/>
            </a:endParaRPr>
          </a:p>
        </p:txBody>
      </p:sp>
      <p:sp>
        <p:nvSpPr>
          <p:cNvPr id="33795" name="Прямоугольник 4"/>
          <p:cNvSpPr>
            <a:spLocks noChangeArrowheads="1"/>
          </p:cNvSpPr>
          <p:nvPr/>
        </p:nvSpPr>
        <p:spPr bwMode="auto">
          <a:xfrm>
            <a:off x="1357313" y="428625"/>
            <a:ext cx="6624637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50000"/>
              </a:lnSpc>
              <a:spcBef>
                <a:spcPct val="25000"/>
              </a:spcBef>
            </a:pPr>
            <a:r>
              <a:rPr lang="ru-RU" sz="3600" b="1" i="1">
                <a:solidFill>
                  <a:srgbClr val="C00000"/>
                </a:solidFill>
                <a:latin typeface="Candara" pitchFamily="34" charset="0"/>
              </a:rPr>
              <a:t>Зяблик </a:t>
            </a:r>
          </a:p>
          <a:p>
            <a:pPr algn="ctr">
              <a:lnSpc>
                <a:spcPct val="50000"/>
              </a:lnSpc>
              <a:spcBef>
                <a:spcPct val="25000"/>
              </a:spcBef>
            </a:pPr>
            <a:r>
              <a:rPr lang="ru-RU" sz="3600" b="1" i="1">
                <a:solidFill>
                  <a:srgbClr val="C00000"/>
                </a:solidFill>
                <a:latin typeface="Candara" pitchFamily="34" charset="0"/>
              </a:rPr>
              <a:t>обыкновенный</a:t>
            </a:r>
          </a:p>
        </p:txBody>
      </p:sp>
      <p:pic>
        <p:nvPicPr>
          <p:cNvPr id="33796" name="Picture 4" descr="зябликаv_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1357313"/>
            <a:ext cx="3368675" cy="346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5" descr="зяблик1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3" y="1285875"/>
            <a:ext cx="3481387" cy="359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Объект 2"/>
          <p:cNvSpPr>
            <a:spLocks noGrp="1"/>
          </p:cNvSpPr>
          <p:nvPr>
            <p:ph idx="1"/>
          </p:nvPr>
        </p:nvSpPr>
        <p:spPr>
          <a:xfrm>
            <a:off x="457200" y="2781300"/>
            <a:ext cx="8229600" cy="3314700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>
          <a:xfrm>
            <a:off x="463550" y="377825"/>
            <a:ext cx="8229600" cy="2474913"/>
          </a:xfrm>
        </p:spPr>
        <p:txBody>
          <a:bodyPr/>
          <a:lstStyle/>
          <a:p>
            <a:pPr algn="just"/>
            <a:r>
              <a:rPr lang="ru-RU" sz="2400" smtClean="0">
                <a:solidFill>
                  <a:schemeClr val="tx1"/>
                </a:solidFill>
              </a:rPr>
              <a:t/>
            </a:r>
            <a:br>
              <a:rPr lang="ru-RU" sz="2400" smtClean="0">
                <a:solidFill>
                  <a:schemeClr val="tx1"/>
                </a:solidFill>
              </a:rPr>
            </a:br>
            <a:r>
              <a:rPr lang="ru-RU" sz="2400" smtClean="0">
                <a:solidFill>
                  <a:schemeClr val="tx1"/>
                </a:solidFill>
              </a:rPr>
              <a:t> Галки размещают гнёзда в самых разнообразных местах: под карнизами домов, в щелях и пустотах зданий, в печных трубах, за вывесками магазинов, в дуплах деревьев, в норах и расщелинах берегов и скал, в пустотах между камнями и т. д., а иногда в грачиных гнездах и норах сизоворонок. Одно и то же гнездо используется несколько лет.</a:t>
            </a:r>
            <a:r>
              <a:rPr lang="ru-RU" sz="2400" smtClean="0"/>
              <a:t>лет подряд. </a:t>
            </a:r>
            <a:br>
              <a:rPr lang="ru-RU" sz="2400" smtClean="0"/>
            </a:br>
            <a:endParaRPr lang="ru-RU" sz="2400" smtClean="0"/>
          </a:p>
        </p:txBody>
      </p:sp>
      <p:pic>
        <p:nvPicPr>
          <p:cNvPr id="34819" name="Picture 5" descr="галка гнеа5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2852738"/>
            <a:ext cx="4175125" cy="374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4" descr="галка пти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78375" y="2852738"/>
            <a:ext cx="4365625" cy="374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1" name="Прямоугольник 5"/>
          <p:cNvSpPr>
            <a:spLocks noChangeArrowheads="1"/>
          </p:cNvSpPr>
          <p:nvPr/>
        </p:nvSpPr>
        <p:spPr bwMode="auto">
          <a:xfrm>
            <a:off x="6084888" y="2852738"/>
            <a:ext cx="3059112" cy="73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ru-RU" sz="2800" b="1" i="1">
                <a:solidFill>
                  <a:srgbClr val="FF0000"/>
                </a:solidFill>
                <a:latin typeface="Candara" pitchFamily="34" charset="0"/>
              </a:rPr>
              <a:t>Галка 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ru-RU" sz="2800" b="1" i="1">
                <a:solidFill>
                  <a:srgbClr val="FF0000"/>
                </a:solidFill>
                <a:latin typeface="Candara" pitchFamily="34" charset="0"/>
              </a:rPr>
              <a:t>обыкновенная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14313" y="4214813"/>
            <a:ext cx="8607425" cy="2525712"/>
          </a:xfrm>
        </p:spPr>
        <p:txBody>
          <a:bodyPr rtlCol="0">
            <a:normAutofit fontScale="92500" lnSpcReduction="20000"/>
          </a:bodyPr>
          <a:lstStyle/>
          <a:p>
            <a:pPr marL="274320" indent="-274320" fontAlgn="auto">
              <a:spcAft>
                <a:spcPts val="0"/>
              </a:spcAft>
              <a:defRPr/>
            </a:pPr>
            <a:endPara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 algn="just" fontAlgn="auto"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Гнезда этих птиц весьма своеобразны и их трудно спутать с гнездами других птиц. Они имеют либо овальную, либо округлую форму с одним входом-летком в верхней трети сооружения. Построено гнездо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тонких еловых веточек, обрывков бурых сухих листьев папоротника или зеленого мха. </a:t>
            </a:r>
            <a:b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138"/>
            <a:ext cx="8229600" cy="666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35843" name="Picture 4" descr="wren"/>
          <p:cNvPicPr>
            <a:picLocks noChangeAspect="1" noChangeArrowheads="1"/>
          </p:cNvPicPr>
          <p:nvPr/>
        </p:nvPicPr>
        <p:blipFill>
          <a:blip r:embed="rId2"/>
          <a:srcRect t="37236"/>
          <a:stretch>
            <a:fillRect/>
          </a:stretch>
        </p:blipFill>
        <p:spPr bwMode="auto">
          <a:xfrm>
            <a:off x="214313" y="500063"/>
            <a:ext cx="4248150" cy="427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7" descr="wren"/>
          <p:cNvPicPr>
            <a:picLocks noChangeAspect="1" noChangeArrowheads="1"/>
          </p:cNvPicPr>
          <p:nvPr/>
        </p:nvPicPr>
        <p:blipFill>
          <a:blip r:embed="rId2"/>
          <a:srcRect b="63303"/>
          <a:stretch>
            <a:fillRect/>
          </a:stretch>
        </p:blipFill>
        <p:spPr bwMode="auto">
          <a:xfrm>
            <a:off x="4500563" y="500063"/>
            <a:ext cx="4300537" cy="428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5" name="Прямоугольник 5"/>
          <p:cNvSpPr>
            <a:spLocks noChangeArrowheads="1"/>
          </p:cNvSpPr>
          <p:nvPr/>
        </p:nvSpPr>
        <p:spPr bwMode="auto">
          <a:xfrm>
            <a:off x="4572000" y="571500"/>
            <a:ext cx="42449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Крапивник обыкновенный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6866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6867" name="Picture 2" descr="http://900igr.net/datas/nasekomye-i-ptitsy/Ptitsy-lesa-4.files/0018-018-Krapivnik-krapivnik-vet-gnezda-ne-tolko-dlja-mamy-i-ptentsov-no-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60350"/>
            <a:ext cx="8642350" cy="593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932363" y="5229225"/>
            <a:ext cx="3975100" cy="742950"/>
          </a:xfrm>
        </p:spPr>
      </p:pic>
      <p:sp>
        <p:nvSpPr>
          <p:cNvPr id="37890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7891" name="Picture 4" descr="мухоловкаol2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300" y="188913"/>
            <a:ext cx="4330700" cy="640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2" name="Прямоугольник 5"/>
          <p:cNvSpPr>
            <a:spLocks noChangeArrowheads="1"/>
          </p:cNvSpPr>
          <p:nvPr/>
        </p:nvSpPr>
        <p:spPr bwMode="auto">
          <a:xfrm>
            <a:off x="4572000" y="2527300"/>
            <a:ext cx="4211638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400" b="1" i="1" dirty="0">
                <a:solidFill>
                  <a:srgbClr val="002060"/>
                </a:solidFill>
                <a:latin typeface="Candara" pitchFamily="34" charset="0"/>
              </a:rPr>
              <a:t>Мухоловки, синицы, пищухи используют для гнездования дупла дятлов или естественные ниши в стволах деревьев.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8914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8915" name="Picture 2" descr="http://ppt4web.ru/images/115/14866/310/img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12" y="255827"/>
            <a:ext cx="8785225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9938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9939" name="Picture 2" descr="http://ppt4web.ru/images/115/21524/310/img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42888"/>
            <a:ext cx="8642350" cy="606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0962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0963" name="Picture 2" descr="http://www.naturfakta.com/images/bt_from_flickr_7226882_1b236da680_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55588"/>
            <a:ext cx="8642350" cy="605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Объект 4" descr="http://us.ekabu.ru/513a576e7efa6e6b8034990c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443413" y="2060575"/>
            <a:ext cx="4449762" cy="4464050"/>
          </a:xfrm>
        </p:spPr>
      </p:pic>
      <p:sp>
        <p:nvSpPr>
          <p:cNvPr id="41986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620838"/>
          </a:xfrm>
        </p:spPr>
        <p:txBody>
          <a:bodyPr/>
          <a:lstStyle/>
          <a:p>
            <a:r>
              <a:rPr lang="ru-RU" sz="2800" smtClean="0">
                <a:solidFill>
                  <a:schemeClr val="tx1"/>
                </a:solidFill>
              </a:rPr>
              <a:t>Кукушки, например, вообще не строят гнёзда, потому что подбрасывают яйца другим птицам, которые высиживают их как свои собственные.</a:t>
            </a:r>
          </a:p>
        </p:txBody>
      </p:sp>
      <p:pic>
        <p:nvPicPr>
          <p:cNvPr id="41987" name="Рисунок 3" descr="http://userdata.forums.tut.by/2011/03/30/tb4276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2133600"/>
            <a:ext cx="4032250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Собрать и обобщить информацию о гнездах птиц</a:t>
            </a:r>
          </a:p>
          <a:p>
            <a:pPr algn="just"/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Сравнить гнезда птиц и выявить самых талантливых строителей</a:t>
            </a:r>
          </a:p>
          <a:p>
            <a:pPr algn="just"/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Подготовить фото- каталог птичьих гнезд</a:t>
            </a:r>
          </a:p>
          <a:p>
            <a:pPr algn="just"/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Узнать, зачем птицы строят гнёзда.</a:t>
            </a:r>
          </a:p>
        </p:txBody>
      </p:sp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 исследования: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Объект 1"/>
          <p:cNvSpPr>
            <a:spLocks noGrp="1"/>
          </p:cNvSpPr>
          <p:nvPr>
            <p:ph idx="1"/>
          </p:nvPr>
        </p:nvSpPr>
        <p:spPr>
          <a:xfrm>
            <a:off x="468313" y="3068638"/>
            <a:ext cx="8229600" cy="3313112"/>
          </a:xfrm>
        </p:spPr>
        <p:txBody>
          <a:bodyPr/>
          <a:lstStyle/>
          <a:p>
            <a:pPr algn="just"/>
            <a:r>
              <a:rPr lang="ru-RU" dirty="0" smtClean="0">
                <a:solidFill>
                  <a:schemeClr val="tx1"/>
                </a:solidFill>
              </a:rPr>
              <a:t>Самые необычные гнёзда строит  австралийская глазчатая курица. Гнездо строит самец. Он  выкапывает глубокие ямы, складывает в них листья и траву, а когда яма заполняется , ждёт, когда она прогреется и приглашает самку, чтобы она в эту яму отложила яйца.  Растения гниют и выделяют тепло, которое обогревает яйца. Таким образом, птенцы развиваются и вылупляются самостоятельно, без помощи матери.</a:t>
            </a:r>
          </a:p>
        </p:txBody>
      </p:sp>
      <p:sp>
        <p:nvSpPr>
          <p:cNvPr id="43010" name="Заголовок 2"/>
          <p:cNvSpPr>
            <a:spLocks noGrp="1"/>
          </p:cNvSpPr>
          <p:nvPr>
            <p:ph type="title"/>
          </p:nvPr>
        </p:nvSpPr>
        <p:spPr>
          <a:xfrm>
            <a:off x="395288" y="1052513"/>
            <a:ext cx="4762500" cy="1189037"/>
          </a:xfrm>
        </p:spPr>
        <p:txBody>
          <a:bodyPr/>
          <a:lstStyle/>
          <a:p>
            <a:pPr algn="l"/>
            <a:r>
              <a:rPr lang="ru-RU" sz="40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Глазчатая курица</a:t>
            </a:r>
          </a:p>
        </p:txBody>
      </p:sp>
      <p:pic>
        <p:nvPicPr>
          <p:cNvPr id="43011" name="Рисунок 3" descr="http://florofauna.ru/birds/pict/kuritca%20glazchatay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6825" y="333375"/>
            <a:ext cx="3746500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Объект 1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4899025"/>
          </a:xfrm>
        </p:spPr>
        <p:txBody>
          <a:bodyPr/>
          <a:lstStyle/>
          <a:p>
            <a:endParaRPr lang="ru-RU" sz="2000" dirty="0" smtClean="0"/>
          </a:p>
          <a:p>
            <a:endParaRPr lang="ru-RU" sz="2000" dirty="0" smtClean="0"/>
          </a:p>
          <a:p>
            <a:pPr algn="just">
              <a:buFont typeface="Symbol" pitchFamily="18" charset="2"/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Arial" charset="0"/>
              </a:rPr>
              <a:t>    </a:t>
            </a:r>
            <a:r>
              <a:rPr lang="ru-RU" sz="2000" b="1" dirty="0" smtClean="0">
                <a:solidFill>
                  <a:schemeClr val="tx1"/>
                </a:solidFill>
              </a:rPr>
              <a:t>Характерная черта размножения птиц – яйцекладка. В зависимости от продолжительности и  сложности эмбрионального развития, птицы подразделяются на два класса – выводковые и птенцовые.</a:t>
            </a: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</a:rPr>
              <a:t>Выводковые птицы </a:t>
            </a:r>
            <a:r>
              <a:rPr lang="ru-RU" sz="2000" b="1" dirty="0" smtClean="0">
                <a:solidFill>
                  <a:schemeClr val="tx1"/>
                </a:solidFill>
              </a:rPr>
              <a:t>– птицы, птенцы которых вылупляются из яйца вполне </a:t>
            </a:r>
            <a:r>
              <a:rPr lang="ru-RU" sz="2000" b="1" dirty="0" err="1" smtClean="0">
                <a:solidFill>
                  <a:schemeClr val="tx1"/>
                </a:solidFill>
              </a:rPr>
              <a:t>сфомированными</a:t>
            </a:r>
            <a:r>
              <a:rPr lang="ru-RU" sz="2000" b="1" dirty="0" smtClean="0">
                <a:solidFill>
                  <a:schemeClr val="tx1"/>
                </a:solidFill>
              </a:rPr>
              <a:t>, одетыми пухом  и способными отыскивать корм. Они  тут же покидают гнездо, хотя ещё долгое время  следуют за своими родителями, которые их защищают и помогают отыскивать корм.</a:t>
            </a: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</a:rPr>
              <a:t>Птенцовые птицы </a:t>
            </a:r>
            <a:r>
              <a:rPr lang="ru-RU" sz="2000" b="1" dirty="0" smtClean="0">
                <a:solidFill>
                  <a:schemeClr val="tx1"/>
                </a:solidFill>
              </a:rPr>
              <a:t>– птицы, птенцы которых вылупляются из яйца  несформированными, голыми , слепыми и беспомощными. Они долго остаются в гнезде. Родители не только защищают их, но также кормят их из клюва.</a:t>
            </a:r>
          </a:p>
        </p:txBody>
      </p:sp>
      <p:sp>
        <p:nvSpPr>
          <p:cNvPr id="44034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44575"/>
          </a:xfrm>
        </p:spPr>
        <p:txBody>
          <a:bodyPr/>
          <a:lstStyle/>
          <a:p>
            <a:r>
              <a:rPr lang="ru-RU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Размножение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 algn="just">
              <a:lnSpc>
                <a:spcPct val="80000"/>
              </a:lnSpc>
              <a:buFont typeface="Symbol" pitchFamily="18" charset="2"/>
              <a:buNone/>
            </a:pPr>
            <a:r>
              <a:rPr lang="ru-RU" sz="2600" b="1" dirty="0" smtClean="0">
                <a:latin typeface="Arial" charset="0"/>
              </a:rPr>
              <a:t>   </a:t>
            </a:r>
            <a:r>
              <a:rPr lang="ru-RU" sz="2800" b="1" dirty="0" smtClean="0"/>
              <a:t>Перед тем, как начать строительство гнезда, птица выбирает подходящее место, рядом с которым должно быть много еды и до которого  хищникам будет трудно добраться. Птица приносит к этому месту в клюве и лапках разные веточки, листья, мох и другие материалы, пригодные для строительства гнезда. Потом она начинает клювом        складывать из этих материалов гнёздышко, а лапками себе помогает.</a:t>
            </a:r>
          </a:p>
        </p:txBody>
      </p:sp>
      <p:sp>
        <p:nvSpPr>
          <p:cNvPr id="45058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C00000"/>
                </a:solidFill>
              </a:rPr>
              <a:t>Строительный материал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90000"/>
              </a:lnSpc>
              <a:buFont typeface="Symbol" pitchFamily="18" charset="2"/>
              <a:buNone/>
            </a:pPr>
            <a:r>
              <a:rPr lang="ru-RU" sz="2600" b="1" dirty="0" smtClean="0">
                <a:solidFill>
                  <a:schemeClr val="tx1"/>
                </a:solidFill>
                <a:latin typeface="Arial" charset="0"/>
              </a:rPr>
              <a:t>   </a:t>
            </a:r>
            <a:r>
              <a:rPr lang="ru-RU" sz="2600" b="1" dirty="0" smtClean="0">
                <a:solidFill>
                  <a:schemeClr val="tx1"/>
                </a:solidFill>
              </a:rPr>
              <a:t>Они откладывают  в них яйца, которые потом согревают теплом своего тела. Гнездо защищает и предохраняет яйца от хищников  и непогоды.  Птицы  защищают гнёзда по разному: одни строят их в недоступных для многих врагов  местах, другие – хорошо их маскируют. Гнездо также необходимо для того, чтобы в нём жили птенцы, пока они не научатся летать.</a:t>
            </a:r>
          </a:p>
        </p:txBody>
      </p:sp>
      <p:sp>
        <p:nvSpPr>
          <p:cNvPr id="46082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C00000"/>
                </a:solidFill>
              </a:rPr>
              <a:t>Зачем птицы строят гнёзда?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7106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7107" name="Picture 2" descr="http://ppt4web.ru/images/1402/41229/310/img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60350"/>
            <a:ext cx="8640763" cy="609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8130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8131" name="Picture 2" descr="http://ppt4web.ru/images/1345/34238/310/img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88913"/>
            <a:ext cx="8785225" cy="622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9154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9155" name="Picture 2" descr="http://900igr.net/datas/biologija/Udivitelnye-ptitsy/0020-020-Sokhranim-ptits-na-Zem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638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50178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50179" name="Picture 2" descr="http://900igr.net/datas/okruzhajuschij-mir/Okhrana-zhivotnykh/0065-065-Ekologicheskie-pravil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Объект 1"/>
          <p:cNvSpPr>
            <a:spLocks noGrp="1"/>
          </p:cNvSpPr>
          <p:nvPr>
            <p:ph idx="1"/>
          </p:nvPr>
        </p:nvSpPr>
        <p:spPr>
          <a:xfrm>
            <a:off x="468313" y="1700213"/>
            <a:ext cx="8135937" cy="2665412"/>
          </a:xfrm>
        </p:spPr>
        <p:txBody>
          <a:bodyPr/>
          <a:lstStyle/>
          <a:p>
            <a:pPr algn="just">
              <a:buFont typeface="Symbol" pitchFamily="18" charset="2"/>
              <a:buNone/>
            </a:pPr>
            <a:r>
              <a:rPr lang="ru-RU" b="1" dirty="0" smtClean="0"/>
              <a:t>В ходе исследования наши гипотезы  полностью нашли своё подтверждение.</a:t>
            </a:r>
          </a:p>
          <a:p>
            <a:pPr algn="just">
              <a:buFont typeface="Symbol" pitchFamily="18" charset="2"/>
              <a:buNone/>
            </a:pPr>
            <a:r>
              <a:rPr lang="ru-RU" b="1" dirty="0" smtClean="0">
                <a:solidFill>
                  <a:srgbClr val="FF0000"/>
                </a:solidFill>
              </a:rPr>
              <a:t>Вывод :   </a:t>
            </a:r>
            <a:r>
              <a:rPr lang="ru-RU" b="1" dirty="0" smtClean="0">
                <a:solidFill>
                  <a:srgbClr val="002060"/>
                </a:solidFill>
              </a:rPr>
              <a:t>гнездование  - главная отличительная особенность птиц. Это способ, с помощью которого птицы выводят птенцов, тем самым продолжая свой род.</a:t>
            </a:r>
            <a:endParaRPr lang="ru-RU" b="1" dirty="0" smtClean="0">
              <a:solidFill>
                <a:srgbClr val="FF0000"/>
              </a:solidFill>
            </a:endParaRPr>
          </a:p>
        </p:txBody>
      </p:sp>
      <p:sp>
        <p:nvSpPr>
          <p:cNvPr id="51202" name="Заголовок 2"/>
          <p:cNvSpPr>
            <a:spLocks noGrp="1"/>
          </p:cNvSpPr>
          <p:nvPr>
            <p:ph type="title"/>
          </p:nvPr>
        </p:nvSpPr>
        <p:spPr>
          <a:xfrm>
            <a:off x="468313" y="333375"/>
            <a:ext cx="8229600" cy="1252538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Результат исследований :</a:t>
            </a:r>
          </a:p>
        </p:txBody>
      </p:sp>
      <p:pic>
        <p:nvPicPr>
          <p:cNvPr id="51203" name="Рисунок 3" descr="Пеночка-теньков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1775" y="3824288"/>
            <a:ext cx="3810000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Найти в дополнительных источниках  сведения о том, кто такие птицы и какие  есть птицы</a:t>
            </a:r>
          </a:p>
          <a:p>
            <a:pPr algn="just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Уточнить образ жизни птиц</a:t>
            </a:r>
          </a:p>
          <a:p>
            <a:pPr algn="just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Выяснить  из чего, как и зачем птицы делают гнёзда</a:t>
            </a:r>
          </a:p>
          <a:p>
            <a:endParaRPr lang="ru-RU" sz="3200" dirty="0" smtClean="0">
              <a:solidFill>
                <a:srgbClr val="002060"/>
              </a:solidFill>
            </a:endParaRPr>
          </a:p>
        </p:txBody>
      </p:sp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C00000"/>
                </a:solidFill>
              </a:rPr>
              <a:t>Задача исследования: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marL="274320" indent="-274320" algn="just" fontAlgn="auto">
              <a:spcAft>
                <a:spcPts val="0"/>
              </a:spcAft>
              <a:defRPr/>
            </a:pPr>
            <a:r>
              <a:rPr lang="ru-RU" sz="3600" b="1" dirty="0">
                <a:solidFill>
                  <a:srgbClr val="1F40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sz="3600" b="1" dirty="0" smtClean="0">
                <a:solidFill>
                  <a:srgbClr val="1F40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тобы удерживать яйца все вместе;</a:t>
            </a:r>
          </a:p>
          <a:p>
            <a:pPr marL="274320" indent="-274320" algn="just" fontAlgn="auto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1F40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Поддерживать определённую температуру в гнезде;</a:t>
            </a:r>
          </a:p>
          <a:p>
            <a:pPr marL="274320" indent="-274320" algn="just" fontAlgn="auto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1F40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защищать птенцов от врагов.</a:t>
            </a:r>
          </a:p>
          <a:p>
            <a:pPr marL="274320" indent="-274320" fontAlgn="auto">
              <a:spcAft>
                <a:spcPts val="0"/>
              </a:spcAft>
              <a:defRPr/>
            </a:pPr>
            <a:endParaRPr lang="ru-RU" sz="3600" dirty="0"/>
          </a:p>
        </p:txBody>
      </p:sp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6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Гипотеза</a:t>
            </a:r>
            <a:endParaRPr lang="ru-RU" sz="660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marL="274320" indent="-274320" algn="just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3200" b="1" dirty="0">
                <a:solidFill>
                  <a:srgbClr val="1F40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помощью литературы выявить </a:t>
            </a:r>
            <a:r>
              <a:rPr lang="ru-RU" sz="3200" b="1" dirty="0" smtClean="0">
                <a:solidFill>
                  <a:srgbClr val="1F40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 птицы строят гнёзда.</a:t>
            </a:r>
            <a:endParaRPr lang="ru-RU" sz="3200" b="1" dirty="0">
              <a:solidFill>
                <a:srgbClr val="1F408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 algn="just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3200" b="1" dirty="0">
                <a:solidFill>
                  <a:srgbClr val="1F40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помощью ресурсов </a:t>
            </a:r>
            <a:r>
              <a:rPr lang="en-US" sz="3200" b="1" dirty="0">
                <a:solidFill>
                  <a:srgbClr val="1F40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Internet</a:t>
            </a:r>
            <a:r>
              <a:rPr lang="ru-RU" sz="3200" b="1" dirty="0">
                <a:solidFill>
                  <a:srgbClr val="1F40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найти изображения птиц и их гнезд.</a:t>
            </a:r>
          </a:p>
          <a:p>
            <a:pPr marL="274320" indent="-274320" algn="just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3200" b="1" dirty="0">
                <a:solidFill>
                  <a:srgbClr val="1F40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Сравнить гнезда птиц и сделать вывод,  какая птица является самым талантливым строителем.</a:t>
            </a:r>
          </a:p>
          <a:p>
            <a:pPr marL="274320" indent="-274320" algn="just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3200" b="1" dirty="0">
                <a:solidFill>
                  <a:srgbClr val="1F40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Составить фото-каталог птичьих </a:t>
            </a:r>
            <a:r>
              <a:rPr lang="ru-RU" sz="3200" b="1" dirty="0" smtClean="0">
                <a:solidFill>
                  <a:srgbClr val="1F40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гнезд</a:t>
            </a:r>
            <a:r>
              <a:rPr lang="ru-RU" sz="3200" i="1" dirty="0" smtClean="0">
                <a:solidFill>
                  <a:srgbClr val="1F40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i="1" dirty="0">
              <a:solidFill>
                <a:srgbClr val="1F408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Ход исследований</a:t>
            </a:r>
            <a:endParaRPr lang="ru-RU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Admin\Local Settings\Temporary Internet Files\Content.IE5\MGB8CNWK\MC900215694[1].wm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804025" y="188913"/>
            <a:ext cx="1943100" cy="2414587"/>
          </a:xfrm>
        </p:spPr>
      </p:pic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250825" y="49213"/>
            <a:ext cx="8229600" cy="1219200"/>
          </a:xfrm>
        </p:spPr>
        <p:txBody>
          <a:bodyPr/>
          <a:lstStyle/>
          <a:p>
            <a:r>
              <a:rPr lang="ru-RU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Кто такие птицы?</a:t>
            </a:r>
          </a:p>
        </p:txBody>
      </p:sp>
      <p:sp>
        <p:nvSpPr>
          <p:cNvPr id="19459" name="Прямоугольник 6"/>
          <p:cNvSpPr>
            <a:spLocks noChangeArrowheads="1"/>
          </p:cNvSpPr>
          <p:nvPr/>
        </p:nvSpPr>
        <p:spPr bwMode="auto">
          <a:xfrm>
            <a:off x="395288" y="1268413"/>
            <a:ext cx="7561088" cy="5047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b="1" dirty="0">
              <a:latin typeface="Candara" pitchFamily="34" charset="0"/>
            </a:endParaRPr>
          </a:p>
          <a:p>
            <a:pPr algn="just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Птицы 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b="1" u="sng" dirty="0">
                <a:latin typeface="Times New Roman" pitchFamily="18" charset="0"/>
                <a:cs typeface="Times New Roman" pitchFamily="18" charset="0"/>
                <a:hlinkClick r:id="rId3" tooltip="Латинский язык"/>
              </a:rPr>
              <a:t>лат.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la-Latn" b="1" i="1" dirty="0">
                <a:latin typeface="Times New Roman" pitchFamily="18" charset="0"/>
                <a:cs typeface="Times New Roman" pitchFamily="18" charset="0"/>
              </a:rPr>
              <a:t>Aves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) — </a:t>
            </a:r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класс оперённых теплокровных яйцекладущих позвоночных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чьи передние конечности имеют форму </a:t>
            </a:r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крыльев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 Изначально строение тела птиц приспособлено к полёту, хотя в настоящее время существует много видов </a:t>
            </a:r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нелетающих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 Ещё одним отличительным признаком птиц является также наличие </a:t>
            </a:r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клюва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 На сегодняшний день на Земле обитает более 9800 различных видов птиц,  только в России — </a:t>
            </a:r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600 видов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Птицы распространены на всех континентах от Арктики до Антарктики. </a:t>
            </a:r>
          </a:p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Самым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маленьким представителем  класса птиц считается обитающая на </a:t>
            </a:r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Кубе колибри - пчёлка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 — длина этой  птички не превышает 5,7 см.                              </a:t>
            </a:r>
          </a:p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самой крупной птицей, считается </a:t>
            </a:r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африканский страус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высотой до 270см.</a:t>
            </a:r>
          </a:p>
          <a:p>
            <a:r>
              <a:rPr lang="ru-RU" sz="1600" b="1" dirty="0">
                <a:latin typeface="Candara" pitchFamily="34" charset="0"/>
              </a:rPr>
              <a:t> 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Объект 2"/>
          <p:cNvSpPr>
            <a:spLocks noGrp="1"/>
          </p:cNvSpPr>
          <p:nvPr>
            <p:ph idx="1"/>
          </p:nvPr>
        </p:nvSpPr>
        <p:spPr>
          <a:xfrm>
            <a:off x="871538" y="2133600"/>
            <a:ext cx="7408862" cy="3992563"/>
          </a:xfrm>
        </p:spPr>
        <p:txBody>
          <a:bodyPr/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Жизнь птиц разнообразна и зависит от условий, в которых они обитают. В свою очередь, условия -  определяют  особенности гнездостроения, линьки и странствования птиц.</a:t>
            </a:r>
          </a:p>
        </p:txBody>
      </p:sp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Образ жизни птиц:</a:t>
            </a:r>
          </a:p>
        </p:txBody>
      </p:sp>
      <p:pic>
        <p:nvPicPr>
          <p:cNvPr id="20483" name="Рисунок 3" descr="Пеночка-трещот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1413" y="3598863"/>
            <a:ext cx="3810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ъект 2"/>
          <p:cNvSpPr>
            <a:spLocks noGrp="1"/>
          </p:cNvSpPr>
          <p:nvPr>
            <p:ph idx="1"/>
          </p:nvPr>
        </p:nvSpPr>
        <p:spPr>
          <a:xfrm>
            <a:off x="539750" y="2276475"/>
            <a:ext cx="8208963" cy="3849688"/>
          </a:xfrm>
        </p:spPr>
        <p:txBody>
          <a:bodyPr/>
          <a:lstStyle/>
          <a:p>
            <a:pPr algn="just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Рацион питания птиц во многом зависит от предпочтений отдельного вида и может включать в себя самую разнообразную пищу от цветочного нектара до крупной падали. Поскольку зубы у пернатых отсутствуют, пищеварительная система построена таким образом, что позволяет переваривать  не пережёванную пищу.</a:t>
            </a:r>
          </a:p>
          <a:p>
            <a:pPr marL="365125" lvl="1" indent="0" algn="just">
              <a:buFont typeface="Symbol" pitchFamily="18" charset="2"/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характеру питания обычно различают растительноядных, плотоядных и птиц со смешанным питанием. Всеядных птиц , относительно немного – к ним , в частности относятся многие виды ворон и чаек, нелетающие птицы (например, страусы, казуары), погоныш. Многие птицы специализируются на рыбной диете – среди них бакланы, орланы, пеликаны.</a:t>
            </a:r>
          </a:p>
        </p:txBody>
      </p:sp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C00000"/>
                </a:solidFill>
              </a:rPr>
              <a:t>Питание птиц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558</TotalTime>
  <Words>1196</Words>
  <Application>Microsoft Office PowerPoint</Application>
  <PresentationFormat>Экран (4:3)</PresentationFormat>
  <Paragraphs>90</Paragraphs>
  <Slides>38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Волна</vt:lpstr>
      <vt:lpstr>ИССЛЕДОВАТЕЛЬСКАЯ РАБОТА ПО ТЕМЕ «ПТИЦЫ И ИХ ГНЁЗДА»</vt:lpstr>
      <vt:lpstr>Введение</vt:lpstr>
      <vt:lpstr>Цель исследования:</vt:lpstr>
      <vt:lpstr>Задача исследования:</vt:lpstr>
      <vt:lpstr>Гипотеза</vt:lpstr>
      <vt:lpstr>Ход исследований</vt:lpstr>
      <vt:lpstr>Кто такие птицы?</vt:lpstr>
      <vt:lpstr>Образ жизни птиц:</vt:lpstr>
      <vt:lpstr>Питание птиц</vt:lpstr>
      <vt:lpstr>Меню для птиц</vt:lpstr>
      <vt:lpstr>Гнездование птиц</vt:lpstr>
      <vt:lpstr>Виды гнёзд</vt:lpstr>
      <vt:lpstr>       </vt:lpstr>
      <vt:lpstr>Слайд 14</vt:lpstr>
      <vt:lpstr>Слайд 15</vt:lpstr>
      <vt:lpstr>Слайд 16</vt:lpstr>
      <vt:lpstr>Слайд 17</vt:lpstr>
      <vt:lpstr>   Стрижи прикрепляют свои гнёзда к стене, а ласточки строят их  в  дупле или в норе  на берегу реки.</vt:lpstr>
      <vt:lpstr>Слайд 19</vt:lpstr>
      <vt:lpstr>Слайд 20</vt:lpstr>
      <vt:lpstr>Гнездо зяблика – искусное сооружение. Оно имеет вид глубокой  чаши с плотными стенками, сделанными из сухих травинок, прутиков и стебельков мха. </vt:lpstr>
      <vt:lpstr>  Галки размещают гнёзда в самых разнообразных местах: под карнизами домов, в щелях и пустотах зданий, в печных трубах, за вывесками магазинов, в дуплах деревьев, в норах и расщелинах берегов и скал, в пустотах между камнями и т. д., а иногда в грачиных гнездах и норах сизоворонок. Одно и то же гнездо используется несколько лет.лет подряд.  </vt:lpstr>
      <vt:lpstr>Слайд 23</vt:lpstr>
      <vt:lpstr>Слайд 24</vt:lpstr>
      <vt:lpstr>Слайд 25</vt:lpstr>
      <vt:lpstr>Слайд 26</vt:lpstr>
      <vt:lpstr>Слайд 27</vt:lpstr>
      <vt:lpstr>Слайд 28</vt:lpstr>
      <vt:lpstr>Кукушки, например, вообще не строят гнёзда, потому что подбрасывают яйца другим птицам, которые высиживают их как свои собственные.</vt:lpstr>
      <vt:lpstr>Глазчатая курица</vt:lpstr>
      <vt:lpstr>Размножение</vt:lpstr>
      <vt:lpstr>Строительный материал</vt:lpstr>
      <vt:lpstr>Зачем птицы строят гнёзда?</vt:lpstr>
      <vt:lpstr>Слайд 34</vt:lpstr>
      <vt:lpstr>Слайд 35</vt:lpstr>
      <vt:lpstr>Слайд 36</vt:lpstr>
      <vt:lpstr>Слайд 37</vt:lpstr>
      <vt:lpstr>Результат исследований 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ИССЛЕДОВАТЕЛЬСКАЯ РАБОТА ПО ТЕМЕ «ПТИЦЫ И ИХ ГНЁЗДА»</dc:title>
  <dc:creator>666</dc:creator>
  <cp:lastModifiedBy>User</cp:lastModifiedBy>
  <cp:revision>53</cp:revision>
  <dcterms:created xsi:type="dcterms:W3CDTF">2014-02-14T12:46:46Z</dcterms:created>
  <dcterms:modified xsi:type="dcterms:W3CDTF">2015-09-08T07:19:45Z</dcterms:modified>
</cp:coreProperties>
</file>