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84" r:id="rId3"/>
    <p:sldId id="285" r:id="rId4"/>
    <p:sldId id="286" r:id="rId5"/>
    <p:sldId id="287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Tiranti Solid LET" pitchFamily="2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Tiranti Solid LET" pitchFamily="2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Tiranti Solid LET" pitchFamily="2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Tiranti Solid LET" pitchFamily="2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Tiranti Solid LET" pitchFamily="2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ranti Solid LET" pitchFamily="2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ranti Solid LET" pitchFamily="2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ranti Solid LET" pitchFamily="2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ranti Solid LE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0033"/>
    <a:srgbClr val="CC0000"/>
    <a:srgbClr val="A50021"/>
    <a:srgbClr val="FF5050"/>
    <a:srgbClr val="CC3300"/>
    <a:srgbClr val="FF0000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722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4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93EBDC-3E88-4C46-AB0F-73CECC32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2A26251-E725-4581-8C04-DB7A1C904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8813E-1291-41A6-8851-A4183CF64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E145-19B6-4B42-903C-6F8892197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FD68-1E65-4621-AF45-C244D9066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925AB-95DB-488E-8EF1-F386E0261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40C84-3B29-484C-BEBF-B1A19CC32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37D6-69F4-44AC-BDA8-D969CFB42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84D84-0754-4B6C-BF64-162A18DD0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17125-2801-4840-974C-D5FB8586E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D4098-5083-4274-8108-B10BEEE89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C627B-5862-42CF-97B3-0CAC36397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76497D4-2A6C-4B17-AD52-13FE46484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EXPHORS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go.mail.ru/frame.html?imgurl=http://www.santana.ru/cat.file/lisa/lisa1-1+.jpg&amp;pageurl=http://www.santana.ru/cat1/lisa1/lisa1-1.htm&amp;id=20401381&amp;iid=4&amp;imgwidth=800&amp;imgheight=443&amp;imgsize=310028&amp;images_links=b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357313" y="785813"/>
            <a:ext cx="7286625" cy="19954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Georgia"/>
              </a:rPr>
              <a:t>Что такое деньги?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1139825"/>
          </a:xfrm>
        </p:spPr>
        <p:txBody>
          <a:bodyPr/>
          <a:lstStyle/>
          <a:p>
            <a:pPr algn="just" eaLnBrk="1" hangingPunct="1"/>
            <a:r>
              <a:rPr lang="ru-RU" sz="3600" b="1" smtClean="0">
                <a:solidFill>
                  <a:srgbClr val="5E0E38"/>
                </a:solidFill>
                <a:latin typeface="Comic Sans MS" pitchFamily="66" charset="0"/>
              </a:rPr>
              <a:t>Откуда появилось слово копейка?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45307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5E0E38"/>
                </a:solidFill>
                <a:latin typeface="Comic Sans MS" pitchFamily="66" charset="0"/>
              </a:rPr>
              <a:t>В</a:t>
            </a:r>
            <a:r>
              <a:rPr lang="en-US" sz="2400" b="1" smtClean="0">
                <a:solidFill>
                  <a:srgbClr val="5E0E38"/>
                </a:solidFill>
                <a:latin typeface="Comic Sans MS" pitchFamily="66" charset="0"/>
              </a:rPr>
              <a:t>XIV</a:t>
            </a:r>
            <a:r>
              <a:rPr lang="ru-RU" sz="2400" b="1" smtClean="0">
                <a:solidFill>
                  <a:srgbClr val="5E0E38"/>
                </a:solidFill>
                <a:latin typeface="Comic Sans MS" pitchFamily="66" charset="0"/>
              </a:rPr>
              <a:t> веке при Ивана </a:t>
            </a:r>
            <a:r>
              <a:rPr lang="en-US" sz="2400" b="1" smtClean="0">
                <a:solidFill>
                  <a:srgbClr val="5E0E38"/>
                </a:solidFill>
                <a:latin typeface="Comic Sans MS" pitchFamily="66" charset="0"/>
              </a:rPr>
              <a:t>III</a:t>
            </a:r>
            <a:r>
              <a:rPr lang="ru-RU" sz="2400" b="1" smtClean="0">
                <a:solidFill>
                  <a:srgbClr val="5E0E38"/>
                </a:solidFill>
                <a:latin typeface="Comic Sans MS" pitchFamily="66" charset="0"/>
              </a:rPr>
              <a:t> на монете из серебра чеканили рисунок всадника с копьём и всадника с саблей. Отсюда пошли названия копейка и саблянница.</a:t>
            </a:r>
          </a:p>
        </p:txBody>
      </p:sp>
      <p:pic>
        <p:nvPicPr>
          <p:cNvPr id="12292" name="Picture 4" descr="C:\Users\Сталкер\Desktop\деньги рус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357563"/>
            <a:ext cx="1524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Сталкер\Desktop\копей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749675"/>
            <a:ext cx="3500437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9437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5E0E38"/>
                </a:solidFill>
                <a:latin typeface="Comic Sans MS" pitchFamily="66" charset="0"/>
              </a:rPr>
              <a:t>Что такое монета?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785813" y="1143000"/>
            <a:ext cx="5186362" cy="5000625"/>
          </a:xfrm>
        </p:spPr>
        <p:txBody>
          <a:bodyPr/>
          <a:lstStyle/>
          <a:p>
            <a:r>
              <a:rPr lang="ru-RU" sz="2400" b="1" smtClean="0">
                <a:latin typeface="Comic Sans MS" pitchFamily="66" charset="0"/>
              </a:rPr>
              <a:t>Монета – это денежный знак из металла на котором методом чеканки изображён рисунок </a:t>
            </a:r>
          </a:p>
          <a:p>
            <a:endParaRPr lang="ru-RU" sz="2400" b="1" smtClean="0">
              <a:latin typeface="Comic Sans MS" pitchFamily="66" charset="0"/>
            </a:endParaRPr>
          </a:p>
          <a:p>
            <a:r>
              <a:rPr lang="ru-RU" sz="2400" b="1" smtClean="0">
                <a:latin typeface="Comic Sans MS" pitchFamily="66" charset="0"/>
              </a:rPr>
              <a:t>Аверс – лицевая сторона монеты</a:t>
            </a:r>
          </a:p>
          <a:p>
            <a:endParaRPr lang="ru-RU" sz="2400" b="1" smtClean="0">
              <a:latin typeface="Comic Sans MS" pitchFamily="66" charset="0"/>
            </a:endParaRPr>
          </a:p>
          <a:p>
            <a:r>
              <a:rPr lang="ru-RU" sz="2400" b="1" smtClean="0">
                <a:latin typeface="Comic Sans MS" pitchFamily="66" charset="0"/>
              </a:rPr>
              <a:t>Реверс – оборотная сторона монеты</a:t>
            </a:r>
          </a:p>
          <a:p>
            <a:pPr>
              <a:buFont typeface="Wingdings" pitchFamily="2" charset="2"/>
              <a:buNone/>
            </a:pPr>
            <a:endParaRPr lang="ru-RU" sz="2400" b="1" smtClean="0">
              <a:latin typeface="Comic Sans MS" pitchFamily="66" charset="0"/>
            </a:endParaRPr>
          </a:p>
          <a:p>
            <a:r>
              <a:rPr lang="ru-RU" sz="2400" b="1" smtClean="0">
                <a:latin typeface="Comic Sans MS" pitchFamily="66" charset="0"/>
              </a:rPr>
              <a:t>Гурт – ребро монеты</a:t>
            </a:r>
          </a:p>
        </p:txBody>
      </p:sp>
      <p:pic>
        <p:nvPicPr>
          <p:cNvPr id="13316" name="Picture 2" descr="C:\Users\Сталкер\Desktop\220px-Russian_Empire-1899-Coin-5-Obver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1071563"/>
            <a:ext cx="2225675" cy="2225675"/>
          </a:xfrm>
        </p:spPr>
      </p:pic>
      <p:pic>
        <p:nvPicPr>
          <p:cNvPr id="13317" name="Picture 3" descr="C:\Users\Сталкер\Desktop\Russian_Empire-1899-Coin-5-Reve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000500"/>
            <a:ext cx="2119313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5E0E38"/>
                </a:solidFill>
                <a:latin typeface="Comic Sans MS" pitchFamily="66" charset="0"/>
              </a:rPr>
              <a:t>Деньги – это добро или зло?</a:t>
            </a:r>
          </a:p>
        </p:txBody>
      </p:sp>
      <p:pic>
        <p:nvPicPr>
          <p:cNvPr id="57348" name="Picture 4" descr="C:\Users\Сталкер\Desktop\пар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357694"/>
            <a:ext cx="2357447" cy="1765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50" name="Picture 6" descr="C:\Users\Сталкер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428892" cy="160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51" name="Picture 7" descr="C:\Users\Сталкер\Desktop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714620"/>
            <a:ext cx="1928797" cy="1928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52" name="Picture 8" descr="C:\Users\Сталкер\Desktop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785926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53" name="Picture 9" descr="C:\Users\Сталкер\Desktop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1214422"/>
            <a:ext cx="1695449" cy="2301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3662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5E0E38"/>
                </a:solidFill>
                <a:latin typeface="Comic Sans MS" pitchFamily="66" charset="0"/>
              </a:rPr>
              <a:t>Деньги – это добро или зло?</a:t>
            </a:r>
            <a:endParaRPr lang="ru-RU" sz="4000" smtClean="0"/>
          </a:p>
        </p:txBody>
      </p:sp>
      <p:pic>
        <p:nvPicPr>
          <p:cNvPr id="58373" name="Picture 4" descr="C:\Users\Сталкер\Desktop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1838325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4" name="Picture 5" descr="C:\Users\Сталкер\Desktop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572008"/>
            <a:ext cx="2428875" cy="189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5" name="Picture 7" descr="C:\Users\Сталкер\Desktop\images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3116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s.mreadz.net/173/172515/18.jpg"/>
          <p:cNvPicPr>
            <a:picLocks noChangeAspect="1" noChangeArrowheads="1"/>
          </p:cNvPicPr>
          <p:nvPr/>
        </p:nvPicPr>
        <p:blipFill>
          <a:blip r:embed="rId2"/>
          <a:srcRect r="6667" b="3944"/>
          <a:stretch>
            <a:fillRect/>
          </a:stretch>
        </p:blipFill>
        <p:spPr bwMode="auto">
          <a:xfrm>
            <a:off x="857224" y="214290"/>
            <a:ext cx="30003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www.prehistoryforkids.archeologia.ru/31/9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71810"/>
            <a:ext cx="22860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cs623718.vk.me/v623718355/2d989/oOxTNnqHk9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14686"/>
            <a:ext cx="4143404" cy="307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Picture 2" descr="http://900igr.net/datai/istorija/Zemledelie-i-skotovodstvo/0016-026-V-eto-zhe-vremja-pojavilos-tkache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571750"/>
            <a:ext cx="2500313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cs319822.vk.me/v319822206/cd68/Neexf_BJcD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1"/>
            <a:ext cx="361599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8" name="Picture 6" descr="http://fb.ru/misc/i/gallery/24427/6385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7166"/>
            <a:ext cx="2928958" cy="237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298" name="Picture 2" descr="http://rusich.moy.su/_pu/29/284220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5905500" cy="2328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0" name="Picture 4" descr="http://www.ritsu.ru/docs/image/utva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3643314"/>
            <a:ext cx="344327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2" name="Picture 6" descr="http://img-fotki.yandex.ru/get/4602/alexfotonord.3/0_4b405_ba77ef0f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3286125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371600" y="500063"/>
            <a:ext cx="7772400" cy="1143000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002060"/>
                </a:solidFill>
              </a:rPr>
              <a:t>“Давай обменяемся”</a:t>
            </a:r>
            <a:r>
              <a:rPr lang="ru-RU" smtClean="0">
                <a:solidFill>
                  <a:srgbClr val="002060"/>
                </a:solidFill>
              </a:rPr>
              <a:t/>
            </a:r>
            <a:br>
              <a:rPr lang="ru-RU" smtClean="0">
                <a:solidFill>
                  <a:srgbClr val="002060"/>
                </a:solidFill>
              </a:rPr>
            </a:b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56322" name="Picture 2" descr="http://3.bp.blogspot.com/-5rXVU0pr35c/TkXJgWD7dMI/AAAAAAAAAl8/y7-UsXA_0Ic/s1600/obm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786063"/>
            <a:ext cx="4667250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7747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5E0E38"/>
                </a:solidFill>
                <a:latin typeface="Comic Sans MS" pitchFamily="66" charset="0"/>
              </a:rPr>
              <a:t>Первые деньги на Земле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08013" y="2786063"/>
            <a:ext cx="8535987" cy="4071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Monotype Corsiva" pitchFamily="66" charset="0"/>
              </a:rPr>
              <a:t>     </a:t>
            </a:r>
            <a:r>
              <a:rPr lang="ru-RU" sz="2400" smtClean="0">
                <a:latin typeface="Comic Sans MS" pitchFamily="66" charset="0"/>
              </a:rPr>
              <a:t>Сушёная рыба             Буйвол              Раковины Каури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Comic Sans MS" pitchFamily="66" charset="0"/>
              </a:rPr>
              <a:t>      (Исландия)               (Индия)                 (Приморье)</a:t>
            </a:r>
          </a:p>
          <a:p>
            <a:pPr eaLnBrk="1" hangingPunct="1">
              <a:buFont typeface="Wingdings" pitchFamily="2" charset="2"/>
              <a:buNone/>
            </a:pPr>
            <a:endParaRPr lang="ru-RU" sz="320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320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Monotype Corsiva" pitchFamily="66" charset="0"/>
              </a:rPr>
              <a:t>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Monotype Corsiva" pitchFamily="66" charset="0"/>
              </a:rPr>
              <a:t>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Monotype Corsiva" pitchFamily="66" charset="0"/>
              </a:rPr>
              <a:t>    </a:t>
            </a:r>
            <a:r>
              <a:rPr lang="ru-RU" sz="2400" smtClean="0">
                <a:latin typeface="Comic Sans MS" pitchFamily="66" charset="0"/>
              </a:rPr>
              <a:t>Соль (Африка)        Перья (Океания)     Чай (Китай)</a:t>
            </a:r>
          </a:p>
          <a:p>
            <a:pPr eaLnBrk="1" hangingPunct="1">
              <a:buFont typeface="Wingdings" pitchFamily="2" charset="2"/>
              <a:buNone/>
            </a:pPr>
            <a:endParaRPr lang="ru-RU" sz="320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3200" smtClean="0">
              <a:latin typeface="Monotype Corsiva" pitchFamily="66" charset="0"/>
            </a:endParaRPr>
          </a:p>
        </p:txBody>
      </p:sp>
      <p:pic>
        <p:nvPicPr>
          <p:cNvPr id="27652" name="Picture 5" descr="C:\Users\Сталкер\Desktop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0" y="1214422"/>
            <a:ext cx="2070100" cy="164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3" name="Picture 7" descr="C:\Users\Сталкер\Desktop\ракови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0502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9" descr="C:\Users\Сталкер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214422"/>
            <a:ext cx="179070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5" name="Picture 11" descr="C:\Users\Сталкер\Desktop\images (3)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000504"/>
            <a:ext cx="24765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6" name="Picture 12" descr="C:\Users\Сталкер\Desktop\images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071942"/>
            <a:ext cx="1927225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7" name="Picture 13" descr="C:\Users\Сталкер\Desktop\images (5)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4000504"/>
            <a:ext cx="2085975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274763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    </a:t>
            </a:r>
            <a:r>
              <a:rPr lang="ru-RU" sz="4000" b="1" smtClean="0">
                <a:solidFill>
                  <a:srgbClr val="5E0E38"/>
                </a:solidFill>
                <a:latin typeface="Comic Sans MS" pitchFamily="66" charset="0"/>
              </a:rPr>
              <a:t>Какие были первые деньги в русском государстве?</a:t>
            </a:r>
            <a:endParaRPr lang="ru-RU" sz="4000" b="1" smtClean="0">
              <a:solidFill>
                <a:srgbClr val="5E0E38"/>
              </a:solidFill>
            </a:endParaRPr>
          </a:p>
        </p:txBody>
      </p:sp>
      <p:sp>
        <p:nvSpPr>
          <p:cNvPr id="9219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457200" y="1357313"/>
            <a:ext cx="8472488" cy="21431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omic Sans MS" pitchFamily="66" charset="0"/>
                <a:cs typeface="Arial" charset="0"/>
              </a:rPr>
              <a:t>Деньгами служили шкуры животных – песца, белки, соболя, куницы, которые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Comic Sans MS" pitchFamily="66" charset="0"/>
                <a:cs typeface="Arial" charset="0"/>
              </a:rPr>
              <a:t>                     назывались куны.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924175"/>
            <a:ext cx="3384550" cy="35290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endParaRPr lang="ru-RU" sz="2400" smtClean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endParaRPr lang="ru-RU" sz="24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ru-RU" sz="2400" smtClean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latin typeface="Comic Sans MS" pitchFamily="66" charset="0"/>
            </a:endParaRPr>
          </a:p>
        </p:txBody>
      </p:sp>
      <p:pic>
        <p:nvPicPr>
          <p:cNvPr id="29701" name="Picture 8" descr="http://im4-tub.mail.ru/i?id=20401381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14686"/>
            <a:ext cx="2786062" cy="1541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5" descr="C:\D&amp;S\ЮРА\Мои документы\МАРИНА\КАРТИНКИ\животные\песец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572008"/>
            <a:ext cx="2243137" cy="199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5" name="Picture 3" descr="C:\D&amp;S\ЮРА\Мои документы\МАРИНА\КАРТИНКИ\животные\куница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572008"/>
            <a:ext cx="221457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928688"/>
            <a:ext cx="5572125" cy="242887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 </a:t>
            </a:r>
            <a:r>
              <a:rPr lang="ru-RU" sz="3600" b="1" smtClean="0">
                <a:solidFill>
                  <a:srgbClr val="5E0E38"/>
                </a:solidFill>
                <a:latin typeface="Comic Sans MS" pitchFamily="66" charset="0"/>
              </a:rPr>
              <a:t>Почему люди перешли к    </a:t>
            </a:r>
            <a:br>
              <a:rPr lang="ru-RU" sz="3600" b="1" smtClean="0">
                <a:solidFill>
                  <a:srgbClr val="5E0E38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5E0E38"/>
                </a:solidFill>
                <a:latin typeface="Comic Sans MS" pitchFamily="66" charset="0"/>
              </a:rPr>
              <a:t> деньгам из золота и </a:t>
            </a:r>
            <a:br>
              <a:rPr lang="ru-RU" sz="3600" b="1" smtClean="0">
                <a:solidFill>
                  <a:srgbClr val="5E0E38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5E0E38"/>
                </a:solidFill>
                <a:latin typeface="Comic Sans MS" pitchFamily="66" charset="0"/>
              </a:rPr>
              <a:t> серебра?</a:t>
            </a:r>
            <a:r>
              <a:rPr lang="ru-RU" sz="360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360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360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1747" name="Picture 4" descr="C:\Users\Сталкер\Desktop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00813" y="357188"/>
            <a:ext cx="2466975" cy="1847850"/>
          </a:xfrm>
          <a:effectLst>
            <a:softEdge rad="112500"/>
          </a:effectLst>
        </p:spPr>
      </p:pic>
      <p:pic>
        <p:nvPicPr>
          <p:cNvPr id="31748" name="Picture 6" descr="C:\Users\Сталкер\Desktop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500313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7" descr="C:\Users\Сталкер\Desktop\images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3013075" cy="191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246" name="Прямая со стрелкой 10"/>
          <p:cNvCxnSpPr>
            <a:cxnSpLocks noChangeShapeType="1"/>
          </p:cNvCxnSpPr>
          <p:nvPr/>
        </p:nvCxnSpPr>
        <p:spPr bwMode="auto">
          <a:xfrm rot="5400000">
            <a:off x="6215063" y="2214563"/>
            <a:ext cx="285750" cy="2857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7" name="Прямая со стрелкой 11"/>
          <p:cNvCxnSpPr>
            <a:cxnSpLocks noChangeShapeType="1"/>
          </p:cNvCxnSpPr>
          <p:nvPr/>
        </p:nvCxnSpPr>
        <p:spPr bwMode="auto">
          <a:xfrm rot="5400000">
            <a:off x="3357563" y="4286250"/>
            <a:ext cx="285750" cy="2857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7286625" y="235743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omic Sans MS" pitchFamily="66" charset="0"/>
              </a:rPr>
              <a:t>Куски золота</a:t>
            </a:r>
          </a:p>
        </p:txBody>
      </p: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4214813" y="4572000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omic Sans MS" pitchFamily="66" charset="0"/>
              </a:rPr>
              <a:t>Золотые слитки</a:t>
            </a:r>
          </a:p>
        </p:txBody>
      </p: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1071563" y="5857875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omic Sans MS" pitchFamily="66" charset="0"/>
              </a:rPr>
              <a:t>Золотые монеты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7"/>
          <p:cNvSpPr>
            <a:spLocks noGrp="1" noChangeArrowheads="1"/>
          </p:cNvSpPr>
          <p:nvPr>
            <p:ph type="title"/>
          </p:nvPr>
        </p:nvSpPr>
        <p:spPr>
          <a:xfrm>
            <a:off x="914400" y="-357188"/>
            <a:ext cx="8229600" cy="1139826"/>
          </a:xfrm>
        </p:spPr>
        <p:txBody>
          <a:bodyPr/>
          <a:lstStyle/>
          <a:p>
            <a:pPr eaLnBrk="1" hangingPunct="1"/>
            <a:r>
              <a:rPr lang="ru-RU" sz="4200" smtClean="0">
                <a:solidFill>
                  <a:srgbClr val="FF5050"/>
                </a:solidFill>
                <a:latin typeface="Comic Sans MS" pitchFamily="66" charset="0"/>
              </a:rPr>
              <a:t>  </a:t>
            </a:r>
            <a:r>
              <a:rPr lang="ru-RU" sz="3600" b="1" smtClean="0">
                <a:solidFill>
                  <a:srgbClr val="5E0E38"/>
                </a:solidFill>
                <a:latin typeface="Comic Sans MS" pitchFamily="66" charset="0"/>
              </a:rPr>
              <a:t>Какую форму имели монеты?</a:t>
            </a:r>
          </a:p>
        </p:txBody>
      </p:sp>
      <p:sp>
        <p:nvSpPr>
          <p:cNvPr id="11267" name="Rectangle 38"/>
          <p:cNvSpPr>
            <a:spLocks noGrp="1" noChangeArrowheads="1"/>
          </p:cNvSpPr>
          <p:nvPr>
            <p:ph sz="half" idx="1"/>
          </p:nvPr>
        </p:nvSpPr>
        <p:spPr>
          <a:xfrm>
            <a:off x="714375" y="714375"/>
            <a:ext cx="8115300" cy="900113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Comic Sans MS" pitchFamily="66" charset="0"/>
              </a:rPr>
              <a:t>В Древнем Китае были монеты разной формы  до 60 см в длину. </a:t>
            </a:r>
          </a:p>
        </p:txBody>
      </p:sp>
      <p:pic>
        <p:nvPicPr>
          <p:cNvPr id="11268" name="Picture 5" descr="C:\Users\Сталкер\Desktop\монеты кит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4929188"/>
            <a:ext cx="1011238" cy="1011237"/>
          </a:xfrm>
        </p:spPr>
      </p:pic>
      <p:pic>
        <p:nvPicPr>
          <p:cNvPr id="11269" name="Picture 6" descr="C:\Users\Сталкер\Desktop\деньги ключ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785938"/>
            <a:ext cx="194151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C:\Users\Сталкер\Desktop\деньги-рыб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572000"/>
            <a:ext cx="2525712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C:\Users\Сталкер\Desktop\деньги колокольчи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000250"/>
            <a:ext cx="276225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C:\Users\Сталкер\Desktop\деньги-меч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2786063"/>
            <a:ext cx="819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C:\Users\Сталкер\Desktop\деньга-рубаш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8" y="2786063"/>
            <a:ext cx="11620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4500563" y="350043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omic Sans MS" pitchFamily="66" charset="0"/>
              </a:rPr>
              <a:t>Деньги-колокольчики</a:t>
            </a: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4357688" y="607218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omic Sans MS" pitchFamily="66" charset="0"/>
              </a:rPr>
              <a:t>Деньги-рыбы</a:t>
            </a:r>
          </a:p>
        </p:txBody>
      </p:sp>
      <p:sp>
        <p:nvSpPr>
          <p:cNvPr id="11276" name="TextBox 15"/>
          <p:cNvSpPr txBox="1">
            <a:spLocks noChangeArrowheads="1"/>
          </p:cNvSpPr>
          <p:nvPr/>
        </p:nvSpPr>
        <p:spPr bwMode="auto">
          <a:xfrm>
            <a:off x="7286625" y="528637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omic Sans MS" pitchFamily="66" charset="0"/>
              </a:rPr>
              <a:t>Деньги-мечи</a:t>
            </a:r>
          </a:p>
        </p:txBody>
      </p: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2643188" y="5143500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omic Sans MS" pitchFamily="66" charset="0"/>
              </a:rPr>
              <a:t>Деньги-рубашки</a:t>
            </a:r>
          </a:p>
        </p:txBody>
      </p:sp>
      <p:sp>
        <p:nvSpPr>
          <p:cNvPr id="11278" name="TextBox 17"/>
          <p:cNvSpPr txBox="1">
            <a:spLocks noChangeArrowheads="1"/>
          </p:cNvSpPr>
          <p:nvPr/>
        </p:nvSpPr>
        <p:spPr bwMode="auto">
          <a:xfrm>
            <a:off x="857250" y="414337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omic Sans MS" pitchFamily="66" charset="0"/>
              </a:rPr>
              <a:t>Деньги-ключи</a:t>
            </a:r>
          </a:p>
        </p:txBody>
      </p:sp>
      <p:sp>
        <p:nvSpPr>
          <p:cNvPr id="11279" name="TextBox 18"/>
          <p:cNvSpPr txBox="1">
            <a:spLocks noChangeArrowheads="1"/>
          </p:cNvSpPr>
          <p:nvPr/>
        </p:nvSpPr>
        <p:spPr bwMode="auto">
          <a:xfrm>
            <a:off x="642938" y="6072188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omic Sans MS" pitchFamily="66" charset="0"/>
              </a:rPr>
              <a:t>Деньги-амулеты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спедиция">
  <a:themeElements>
    <a:clrScheme name="Экспедиция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Экспеди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ranti Solid LE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ranti Solid LET" pitchFamily="2" charset="0"/>
          </a:defRPr>
        </a:defPPr>
      </a:lstStyle>
    </a:lnDef>
  </a:objectDefaults>
  <a:extraClrSchemeLst>
    <a:extraClrScheme>
      <a:clrScheme name="Экспедиция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Designs\Экспедиция.pot</Template>
  <TotalTime>624</TotalTime>
  <Words>184</Words>
  <Application>Microsoft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Tiranti Solid LET</vt:lpstr>
      <vt:lpstr>Arial</vt:lpstr>
      <vt:lpstr>Times New Roman</vt:lpstr>
      <vt:lpstr>Wingdings</vt:lpstr>
      <vt:lpstr>Comic Sans MS</vt:lpstr>
      <vt:lpstr>Monotype Corsiva</vt:lpstr>
      <vt:lpstr>Экспедиция</vt:lpstr>
      <vt:lpstr>Слайд 1</vt:lpstr>
      <vt:lpstr>Слайд 2</vt:lpstr>
      <vt:lpstr>Слайд 3</vt:lpstr>
      <vt:lpstr>Слайд 4</vt:lpstr>
      <vt:lpstr>“Давай обменяемся” </vt:lpstr>
      <vt:lpstr>Первые деньги на Земле</vt:lpstr>
      <vt:lpstr>    Какие были первые деньги в русском государстве?</vt:lpstr>
      <vt:lpstr> Почему люди перешли к      деньгам из золота и   серебра? </vt:lpstr>
      <vt:lpstr>  Какую форму имели монеты?</vt:lpstr>
      <vt:lpstr>Откуда появилось слово копейка?</vt:lpstr>
      <vt:lpstr>Что такое монета?</vt:lpstr>
      <vt:lpstr>Деньги – это добро или зло?</vt:lpstr>
      <vt:lpstr>Деньги – это добро или зло?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YarovenkoT</dc:creator>
  <cp:lastModifiedBy>YarovenkoT</cp:lastModifiedBy>
  <cp:revision>80</cp:revision>
  <dcterms:created xsi:type="dcterms:W3CDTF">1601-01-01T00:00:00Z</dcterms:created>
  <dcterms:modified xsi:type="dcterms:W3CDTF">2015-09-12T11:35:27Z</dcterms:modified>
</cp:coreProperties>
</file>