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035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B2B16-6C06-4546-864D-CE7D5A51C37C}" type="datetimeFigureOut">
              <a:rPr lang="ru-RU" smtClean="0"/>
              <a:pPr/>
              <a:t>07.09.2015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0A1315-6CFA-4CAB-801C-BB2B2B08A66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B2B16-6C06-4546-864D-CE7D5A51C37C}" type="datetimeFigureOut">
              <a:rPr lang="ru-RU" smtClean="0"/>
              <a:pPr/>
              <a:t>07.09.2015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A1315-6CFA-4CAB-801C-BB2B2B08A6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B2B16-6C06-4546-864D-CE7D5A51C37C}" type="datetimeFigureOut">
              <a:rPr lang="ru-RU" smtClean="0"/>
              <a:pPr/>
              <a:t>07.09.2015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A1315-6CFA-4CAB-801C-BB2B2B08A6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37E358-B9B3-449C-926E-5C3D8C354B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AEB2B16-6C06-4546-864D-CE7D5A51C37C}" type="datetimeFigureOut">
              <a:rPr lang="ru-RU" smtClean="0"/>
              <a:pPr/>
              <a:t>07.09.2015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420A1315-6CFA-4CAB-801C-BB2B2B08A66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B2B16-6C06-4546-864D-CE7D5A51C37C}" type="datetimeFigureOut">
              <a:rPr lang="ru-RU" smtClean="0"/>
              <a:pPr/>
              <a:t>07.09.2015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A1315-6CFA-4CAB-801C-BB2B2B08A66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B2B16-6C06-4546-864D-CE7D5A51C37C}" type="datetimeFigureOut">
              <a:rPr lang="ru-RU" smtClean="0"/>
              <a:pPr/>
              <a:t>07.09.2015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A1315-6CFA-4CAB-801C-BB2B2B08A66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A1315-6CFA-4CAB-801C-BB2B2B08A66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B2B16-6C06-4546-864D-CE7D5A51C37C}" type="datetimeFigureOut">
              <a:rPr lang="ru-RU" smtClean="0"/>
              <a:pPr/>
              <a:t>07.09.2015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B2B16-6C06-4546-864D-CE7D5A51C37C}" type="datetimeFigureOut">
              <a:rPr lang="ru-RU" smtClean="0"/>
              <a:pPr/>
              <a:t>07.09.2015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A1315-6CFA-4CAB-801C-BB2B2B08A66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B2B16-6C06-4546-864D-CE7D5A51C37C}" type="datetimeFigureOut">
              <a:rPr lang="ru-RU" smtClean="0"/>
              <a:pPr/>
              <a:t>07.09.2015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A1315-6CFA-4CAB-801C-BB2B2B08A6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AEB2B16-6C06-4546-864D-CE7D5A51C37C}" type="datetimeFigureOut">
              <a:rPr lang="ru-RU" smtClean="0"/>
              <a:pPr/>
              <a:t>07.09.2015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20A1315-6CFA-4CAB-801C-BB2B2B08A66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B2B16-6C06-4546-864D-CE7D5A51C37C}" type="datetimeFigureOut">
              <a:rPr lang="ru-RU" smtClean="0"/>
              <a:pPr/>
              <a:t>07.09.2015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0A1315-6CFA-4CAB-801C-BB2B2B08A66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AEB2B16-6C06-4546-864D-CE7D5A51C37C}" type="datetimeFigureOut">
              <a:rPr lang="ru-RU" smtClean="0"/>
              <a:pPr/>
              <a:t>07.09.2015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420A1315-6CFA-4CAB-801C-BB2B2B08A66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Выполнила: </a:t>
            </a:r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учитель начальных классов</a:t>
            </a:r>
          </a:p>
          <a:p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МКОУ СОШ с. Вязовка</a:t>
            </a:r>
          </a:p>
          <a:p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Ухова Людмила Владимировна</a:t>
            </a:r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6000" b="1" dirty="0" smtClean="0">
                <a:solidFill>
                  <a:schemeClr val="accent2">
                    <a:lumMod val="50000"/>
                  </a:schemeClr>
                </a:solidFill>
              </a:rPr>
              <a:t>Дети войны</a:t>
            </a:r>
            <a:endParaRPr lang="ru-RU" sz="60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530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solidFill>
                  <a:srgbClr val="FF0000"/>
                </a:solidFill>
              </a:rPr>
              <a:t>		Они заслужили право на всё.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FF0000"/>
                </a:solidFill>
              </a:rPr>
              <a:t>		Кроме забвения.</a:t>
            </a:r>
          </a:p>
          <a:p>
            <a:pPr>
              <a:buNone/>
            </a:pPr>
            <a:endParaRPr lang="ru-RU" sz="20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2000" b="1" dirty="0" smtClean="0">
                <a:solidFill>
                  <a:srgbClr val="FF0000"/>
                </a:solidFill>
              </a:rPr>
              <a:t>		Представить бы их всех посмертно к ордену,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FF0000"/>
                </a:solidFill>
              </a:rPr>
              <a:t>		тех, что сказали твёрдо как один: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FF0000"/>
                </a:solidFill>
              </a:rPr>
              <a:t>		Мы можем жизнь отдать за нашу Родину,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FF0000"/>
                </a:solidFill>
              </a:rPr>
              <a:t>		- а Родину за жизнь не отдадим!</a:t>
            </a:r>
          </a:p>
          <a:p>
            <a:pPr>
              <a:buNone/>
            </a:pPr>
            <a:endParaRPr lang="ru-RU" sz="20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1800" dirty="0" smtClean="0">
                <a:solidFill>
                  <a:schemeClr val="bg1"/>
                </a:solidFill>
              </a:rPr>
              <a:t>		В благодарной памяти народа навсегда останутся славные боевые дела юных героев.</a:t>
            </a:r>
          </a:p>
          <a:p>
            <a:pPr>
              <a:buNone/>
            </a:pPr>
            <a:r>
              <a:rPr lang="ru-RU" sz="1800" dirty="0" smtClean="0">
                <a:solidFill>
                  <a:schemeClr val="bg1"/>
                </a:solidFill>
              </a:rPr>
              <a:t>		Тех, кто мужественно дрался с лютым врагом на полях фронтовых сражений, в партизанских отрядах и в условиях подполья.</a:t>
            </a:r>
          </a:p>
          <a:p>
            <a:pPr>
              <a:buNone/>
            </a:pPr>
            <a:r>
              <a:rPr lang="ru-RU" sz="1800" dirty="0" smtClean="0">
                <a:solidFill>
                  <a:schemeClr val="bg1"/>
                </a:solidFill>
              </a:rPr>
              <a:t>		Тех, кто внёс свой вклад в грядущую победу и кому сегодняшние сверстники обязаны счастливой мирной жизнью.</a:t>
            </a:r>
          </a:p>
          <a:p>
            <a:pPr>
              <a:buNone/>
            </a:pP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584"/>
          </a:xfrm>
        </p:spPr>
        <p:txBody>
          <a:bodyPr/>
          <a:lstStyle/>
          <a:p>
            <a:pPr algn="ctr"/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Знаем! Помним! Гордимся!</a:t>
            </a:r>
            <a:endParaRPr lang="ru-RU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0034" y="1000108"/>
            <a:ext cx="8229600" cy="5286412"/>
          </a:xfrm>
        </p:spPr>
        <p:txBody>
          <a:bodyPr/>
          <a:lstStyle/>
          <a:p>
            <a:pPr>
              <a:buNone/>
            </a:pPr>
            <a:r>
              <a:rPr lang="ru-RU" sz="2000" dirty="0" smtClean="0">
                <a:solidFill>
                  <a:schemeClr val="bg1"/>
                </a:solidFill>
              </a:rPr>
              <a:t>		</a:t>
            </a:r>
            <a:r>
              <a:rPr lang="ru-RU" sz="1800" dirty="0" smtClean="0">
                <a:solidFill>
                  <a:schemeClr val="bg1"/>
                </a:solidFill>
              </a:rPr>
              <a:t>За боевые заслуги в годы Великой Отечественной войны десятки тысяч детей и пионеров были награждены орденами и медалями.</a:t>
            </a:r>
          </a:p>
          <a:p>
            <a:pPr>
              <a:buNone/>
            </a:pPr>
            <a:endParaRPr lang="ru-RU" sz="400" dirty="0" smtClean="0">
              <a:solidFill>
                <a:schemeClr val="bg1"/>
              </a:solidFill>
            </a:endParaRPr>
          </a:p>
          <a:p>
            <a:r>
              <a:rPr lang="ru-RU" sz="1800" b="1" dirty="0" smtClean="0">
                <a:solidFill>
                  <a:srgbClr val="FF0000"/>
                </a:solidFill>
              </a:rPr>
              <a:t>Четверо </a:t>
            </a:r>
            <a:r>
              <a:rPr lang="ru-RU" sz="1800" dirty="0" smtClean="0">
                <a:solidFill>
                  <a:schemeClr val="bg1"/>
                </a:solidFill>
              </a:rPr>
              <a:t>пионеров-героев были удостоены звания </a:t>
            </a:r>
            <a:r>
              <a:rPr lang="ru-RU" sz="1800" b="1" dirty="0" err="1" smtClean="0">
                <a:solidFill>
                  <a:srgbClr val="FF0000"/>
                </a:solidFill>
              </a:rPr>
              <a:t>ГерояСоветского</a:t>
            </a:r>
            <a:r>
              <a:rPr lang="ru-RU" sz="1800" b="1" dirty="0" smtClean="0">
                <a:solidFill>
                  <a:srgbClr val="FF0000"/>
                </a:solidFill>
              </a:rPr>
              <a:t> Союза: 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Лёня Голиков, Марат </a:t>
            </a:r>
            <a:r>
              <a:rPr lang="ru-RU" sz="1800" dirty="0" err="1" smtClean="0">
                <a:solidFill>
                  <a:schemeClr val="accent6">
                    <a:lumMod val="50000"/>
                  </a:schemeClr>
                </a:solidFill>
              </a:rPr>
              <a:t>Казей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, Валя Котик, Зина Портнова.</a:t>
            </a:r>
          </a:p>
          <a:p>
            <a:r>
              <a:rPr lang="ru-RU" sz="1800" b="1" dirty="0" smtClean="0">
                <a:solidFill>
                  <a:srgbClr val="FF0000"/>
                </a:solidFill>
              </a:rPr>
              <a:t>Ордена Ленина </a:t>
            </a:r>
            <a:r>
              <a:rPr lang="ru-RU" sz="1800" dirty="0" smtClean="0">
                <a:solidFill>
                  <a:schemeClr val="bg1"/>
                </a:solidFill>
              </a:rPr>
              <a:t>были удостоены – 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Толя Шумов, Витя Коробков, Володя Казначеев.</a:t>
            </a:r>
          </a:p>
          <a:p>
            <a:r>
              <a:rPr lang="ru-RU" sz="1800" b="1" dirty="0" smtClean="0">
                <a:solidFill>
                  <a:srgbClr val="FF0000"/>
                </a:solidFill>
              </a:rPr>
              <a:t>Ордена Красного Знамени </a:t>
            </a:r>
            <a:r>
              <a:rPr lang="ru-RU" sz="1800" dirty="0" smtClean="0">
                <a:solidFill>
                  <a:schemeClr val="bg1"/>
                </a:solidFill>
              </a:rPr>
              <a:t>– 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Володя Дубинин, Юлий Кантемиров, Андрей Макарихин, Кравчук Костя.</a:t>
            </a:r>
          </a:p>
          <a:p>
            <a:r>
              <a:rPr lang="ru-RU" sz="1800" b="1" dirty="0" smtClean="0">
                <a:solidFill>
                  <a:srgbClr val="FF0000"/>
                </a:solidFill>
              </a:rPr>
              <a:t>Ордена Отечественной войны 1-й степени </a:t>
            </a:r>
            <a:r>
              <a:rPr lang="ru-RU" sz="1800" dirty="0" smtClean="0">
                <a:solidFill>
                  <a:schemeClr val="bg1"/>
                </a:solidFill>
              </a:rPr>
              <a:t>– 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Петя Клыпа, Валерий Волков, Саша Ковалёв.</a:t>
            </a:r>
          </a:p>
          <a:p>
            <a:r>
              <a:rPr lang="ru-RU" sz="1800" b="1" dirty="0" smtClean="0">
                <a:solidFill>
                  <a:srgbClr val="FF0000"/>
                </a:solidFill>
              </a:rPr>
              <a:t>Ордена Красной звезды </a:t>
            </a:r>
            <a:r>
              <a:rPr lang="ru-RU" sz="1800" dirty="0" smtClean="0">
                <a:solidFill>
                  <a:schemeClr val="bg1"/>
                </a:solidFill>
              </a:rPr>
              <a:t>– 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Володя </a:t>
            </a:r>
            <a:r>
              <a:rPr lang="ru-RU" sz="1800" dirty="0" err="1" smtClean="0">
                <a:solidFill>
                  <a:schemeClr val="accent6">
                    <a:lumMod val="50000"/>
                  </a:schemeClr>
                </a:solidFill>
              </a:rPr>
              <a:t>Саморуха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, Шура Ефремов, Валя </a:t>
            </a:r>
            <a:r>
              <a:rPr lang="ru-RU" sz="1800" dirty="0" err="1" smtClean="0">
                <a:solidFill>
                  <a:schemeClr val="accent6">
                    <a:lumMod val="50000"/>
                  </a:schemeClr>
                </a:solidFill>
              </a:rPr>
              <a:t>Андриянов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, Витя Коваленко, Лёня </a:t>
            </a:r>
            <a:r>
              <a:rPr lang="ru-RU" sz="1800" dirty="0" err="1" smtClean="0">
                <a:solidFill>
                  <a:schemeClr val="accent6">
                    <a:lumMod val="50000"/>
                  </a:schemeClr>
                </a:solidFill>
              </a:rPr>
              <a:t>Анкинович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r>
              <a:rPr lang="ru-RU" sz="1800" b="1" dirty="0" smtClean="0">
                <a:solidFill>
                  <a:srgbClr val="FF0000"/>
                </a:solidFill>
              </a:rPr>
              <a:t>Сотни пионеров </a:t>
            </a:r>
            <a:r>
              <a:rPr lang="ru-RU" sz="1800" dirty="0" smtClean="0">
                <a:solidFill>
                  <a:schemeClr val="bg1"/>
                </a:solidFill>
              </a:rPr>
              <a:t>были награждены </a:t>
            </a:r>
            <a:r>
              <a:rPr lang="ru-RU" sz="1800" b="1" dirty="0" smtClean="0">
                <a:solidFill>
                  <a:srgbClr val="FF0000"/>
                </a:solidFill>
              </a:rPr>
              <a:t>медалью «Партизану Великой Отечественной войны».</a:t>
            </a:r>
          </a:p>
          <a:p>
            <a:r>
              <a:rPr lang="ru-RU" sz="1800" b="1" dirty="0" smtClean="0">
                <a:solidFill>
                  <a:srgbClr val="FF0000"/>
                </a:solidFill>
              </a:rPr>
              <a:t>Свыше 15 000 </a:t>
            </a:r>
            <a:r>
              <a:rPr lang="ru-RU" sz="1800" dirty="0" smtClean="0">
                <a:solidFill>
                  <a:schemeClr val="bg1"/>
                </a:solidFill>
              </a:rPr>
              <a:t>человек – </a:t>
            </a:r>
            <a:r>
              <a:rPr lang="ru-RU" sz="1800" b="1" dirty="0" smtClean="0">
                <a:solidFill>
                  <a:srgbClr val="FF0000"/>
                </a:solidFill>
              </a:rPr>
              <a:t>медалью «За оборону Ленинграда».</a:t>
            </a:r>
          </a:p>
          <a:p>
            <a:r>
              <a:rPr lang="ru-RU" sz="1800" b="1" dirty="0" smtClean="0">
                <a:solidFill>
                  <a:srgbClr val="FF0000"/>
                </a:solidFill>
              </a:rPr>
              <a:t>Свыше 20 000 </a:t>
            </a:r>
            <a:r>
              <a:rPr lang="ru-RU" sz="1800" dirty="0" smtClean="0">
                <a:solidFill>
                  <a:schemeClr val="bg1"/>
                </a:solidFill>
              </a:rPr>
              <a:t>пионеров – </a:t>
            </a:r>
            <a:r>
              <a:rPr lang="ru-RU" sz="1800" b="1" dirty="0" smtClean="0">
                <a:solidFill>
                  <a:srgbClr val="FF0000"/>
                </a:solidFill>
              </a:rPr>
              <a:t>медалью «За оборону Москвы».</a:t>
            </a:r>
          </a:p>
          <a:p>
            <a:endParaRPr lang="ru-RU" sz="1800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1800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20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914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ЦИФРЫ И ФАКТЫ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90988" y="158750"/>
            <a:ext cx="4784725" cy="3297238"/>
          </a:xfrm>
          <a:prstGeom prst="rect">
            <a:avLst/>
          </a:prstGeom>
          <a:noFill/>
        </p:spPr>
      </p:pic>
      <p:sp>
        <p:nvSpPr>
          <p:cNvPr id="21507" name="Прямоугольник 1"/>
          <p:cNvSpPr>
            <a:spLocks noChangeArrowheads="1"/>
          </p:cNvSpPr>
          <p:nvPr/>
        </p:nvSpPr>
        <p:spPr bwMode="auto">
          <a:xfrm>
            <a:off x="979488" y="3429000"/>
            <a:ext cx="7850187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Николай Пантелеевич удостоен ордена Отечественной войны 2-й степени, медалей «За боевые заслуги», «За взятие Кенигсберга», благодарности командира за взятие Севастополя. В наградном листе отмечено, что Коля Крыжков выполнял обязанности разведчика-артиллериста, выявлял цели противника, приходил из разведки невредимым и с ценными сведениями, которые помогали выполнять боевые задания. А ведь в 1945 году ему исполнилось лишь 14 лет. До войны Николай Пантелеевич закончил всего 3 класса, и снова пошел в вечернюю школу уже в 25-летнем возрасте. Был заместителем начальника группы «Поиск», собирал материалы для «Книги Памяти». </a:t>
            </a:r>
          </a:p>
        </p:txBody>
      </p:sp>
      <p:pic>
        <p:nvPicPr>
          <p:cNvPr id="3" name="Прямоугольник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1213" y="1231900"/>
            <a:ext cx="3651250" cy="8096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21275" y="590550"/>
            <a:ext cx="3473450" cy="2579688"/>
          </a:xfrm>
          <a:prstGeom prst="rect">
            <a:avLst/>
          </a:prstGeom>
          <a:noFill/>
        </p:spPr>
      </p:pic>
      <p:pic>
        <p:nvPicPr>
          <p:cNvPr id="4" name="Прямоугольник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33538" y="817563"/>
            <a:ext cx="2809875" cy="725487"/>
          </a:xfrm>
          <a:prstGeom prst="rect">
            <a:avLst/>
          </a:prstGeom>
          <a:noFill/>
        </p:spPr>
      </p:pic>
      <p:sp>
        <p:nvSpPr>
          <p:cNvPr id="22532" name="Прямоугольник 2"/>
          <p:cNvSpPr>
            <a:spLocks noChangeArrowheads="1"/>
          </p:cNvSpPr>
          <p:nvPr/>
        </p:nvSpPr>
        <p:spPr bwMode="auto">
          <a:xfrm>
            <a:off x="900113" y="3141663"/>
            <a:ext cx="7848600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Как и множество других детей войны, Толика Рябкова от неминуемой смерти спасли солдаты. 15 декабря 1941 года 96-й артиллерийский полк взял его на довольствие.23 февраля 1942 года 13-летний Толик Рябков принял присягу, стал красноармейцем и получил табельное оружие. Вскоре красноармеец Толя Рябков получил неожиданный сюрприз. На войне он встретился с собственным папой. Для Анатолия  война закончилась в 1943-м. Как раз тогда вышел приказ о зачислении всех сынов полка в Суворовские училища. Идти туда он не захотел. Вернулся домой, но в нормальную школу сумел отходить всего недели две. По счастливому стечению обстоятельств, попал юнгой в Кронштадт. Там и служил до 1955 года.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Прямоугольник 1"/>
          <p:cNvSpPr>
            <a:spLocks noChangeArrowheads="1"/>
          </p:cNvSpPr>
          <p:nvPr/>
        </p:nvSpPr>
        <p:spPr bwMode="auto">
          <a:xfrm>
            <a:off x="827088" y="2636838"/>
            <a:ext cx="7993062" cy="39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Юнбат Иванов. Ему было одиннадцать лет, когда его, умирающего от голода, вывезли из Ленинграда на фронт товарищи отца, служившего наводчиком орудия на одной из батарей 577-го гаубичного артиллерийского полка», - рассказывает Виктор Петрович Иванов, автор нескольких книг о войне и о судьбах ее детей, лауреат многочисленных литературных премий. Тогда, в марте 1942 года, его, исхудавшего до дистрофии, откармливали буквально по ложке в день. И уже через две недели, приняв военную присягу, надев солдатскую шинель и сапоги, Виктор стал полноправным красноармейцем. Его определили в штабную батарею и назначили связным штаба полка. Был на передовой, «угощал фашистов огоньком», помогая отцу у боевого орудия. Однажды ночью, доставляя пакет в штаб, Юнбат(Виктор) Иванов, как называли его в батарее отца, наткнулся в лесу на разведывательную группу фашистов. Мальчишка пустился «со всех ног в штаб» с донесением, и вражеский десант захватили врасплох.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0"/>
            <a:ext cx="2382838" cy="2895600"/>
          </a:xfrm>
          <a:prstGeom prst="rect">
            <a:avLst/>
          </a:prstGeom>
          <a:noFill/>
        </p:spPr>
      </p:pic>
      <p:pic>
        <p:nvPicPr>
          <p:cNvPr id="3" name="Прямоугольник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47875" y="1000125"/>
            <a:ext cx="3627438" cy="8096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Прямоугольник 2"/>
          <p:cNvSpPr>
            <a:spLocks noChangeArrowheads="1"/>
          </p:cNvSpPr>
          <p:nvPr/>
        </p:nvSpPr>
        <p:spPr bwMode="auto">
          <a:xfrm>
            <a:off x="971550" y="1628775"/>
            <a:ext cx="4608513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400">
                <a:latin typeface="Calibri" pitchFamily="34" charset="0"/>
              </a:rPr>
              <a:t>Лейтенант Вашурин приехал на ее похороны своей семьи.  Дочь оставил у родственников, а сына, учащегося третьего класса, взял с собой, чтобы устроить в Московское суворовское училище. Когда же пришел на вокзал, чтобы отправиться на фронт, снова увидел своего сына, который в категоричной форме заявил ему, что он хочет идти с отцом на фронт, Отец разрешил. В полку  десятилетний солдат Юрий Вашурин примерил свою первую солдатскую форму, сапоги, которые искали ему всем полком. А потом был бой, первый в его жизни — за город Лида. Мальчика отправили в штаб, но он  ушел из штаба . Ушел к солдатам на передовую. </a:t>
            </a:r>
          </a:p>
          <a:p>
            <a:pPr algn="just"/>
            <a:r>
              <a:rPr lang="ru-RU" sz="1400">
                <a:latin typeface="Calibri" pitchFamily="34" charset="0"/>
              </a:rPr>
              <a:t> В саперной роте его учили перекусывать кусачками провода, ведущие к фугасам, и таким образом спасать мосты. Юра Вашурин стал сыном танкового полка и даже не задумался над тем, какое сотворил горе для отца, без спроса укатив с танкистами. А у старшего Вашурина не было возможности заняться его поисками. Юный -солдат второй мировой, преодолев все трудности, стал высококлассным специалистом компьютерных систем, кстати, первым в Ульяновске — лауреатом Государственной премии.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53075" y="1908175"/>
            <a:ext cx="3487738" cy="4479925"/>
          </a:xfrm>
          <a:prstGeom prst="rect">
            <a:avLst/>
          </a:prstGeom>
          <a:noFill/>
        </p:spPr>
      </p:pic>
      <p:pic>
        <p:nvPicPr>
          <p:cNvPr id="5" name="Прямоугольник 4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32175" y="585788"/>
            <a:ext cx="3413125" cy="72548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00650" y="1262063"/>
            <a:ext cx="3810000" cy="4876800"/>
          </a:xfrm>
          <a:prstGeom prst="rect">
            <a:avLst/>
          </a:prstGeom>
          <a:noFill/>
        </p:spPr>
      </p:pic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755650" y="795338"/>
            <a:ext cx="4537075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16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Аркадий выполнял боевые задания: из штаба авиакорпуса летал в штабы дивизий, на командные пункты авиаполков. В числе прочих заданий выполнил полёт через линию фронта к партизанам для передачи элементов питания для радиостанции. Мотористом на самолете Аркадия служил его ровесник — еще один воспитанник эскадрильи связи Владимир Мухин (1927 года рождения), потерявший во время войны родителей.</a:t>
            </a:r>
          </a:p>
          <a:p>
            <a:pPr algn="just" eaLnBrk="0" hangingPunct="0"/>
            <a:r>
              <a:rPr lang="ru-RU" sz="16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15 лет Аркадий был удостоен своей первой боевой награды - ордена Красной Звезды за спасение пилота разбившегося на нейтральной полосе штурмовика Ил-2. Позднее был награжден вторым орденом Красной Звезды, а затем и орденом Красного Знамени. К концу апреля 1945 года он "совершил более 650 вылетов на связь с частями корпуса и с ВПУ[3] и налетал 283 часа. В октябре 1946 года старшина А. Н. Каманин был зачислен слушателем подготовительного курса Военно-Воздушной Академии имени Н. Е. Жуковского. </a:t>
            </a:r>
          </a:p>
        </p:txBody>
      </p:sp>
      <p:pic>
        <p:nvPicPr>
          <p:cNvPr id="5" name="Прямоугольник 4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95875" y="585788"/>
            <a:ext cx="3925888" cy="72548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764704"/>
            <a:ext cx="2547937" cy="2457450"/>
          </a:xfrm>
          <a:prstGeom prst="rect">
            <a:avLst/>
          </a:prstGeom>
          <a:noFill/>
        </p:spPr>
      </p:pic>
      <p:pic>
        <p:nvPicPr>
          <p:cNvPr id="3" name="Прямоугольник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2613" y="1597025"/>
            <a:ext cx="3573462" cy="725488"/>
          </a:xfrm>
          <a:prstGeom prst="rect">
            <a:avLst/>
          </a:prstGeom>
          <a:noFill/>
        </p:spPr>
      </p:pic>
      <p:sp>
        <p:nvSpPr>
          <p:cNvPr id="26628" name="Rectangle 1"/>
          <p:cNvSpPr>
            <a:spLocks noChangeArrowheads="1"/>
          </p:cNvSpPr>
          <p:nvPr/>
        </p:nvSpPr>
        <p:spPr bwMode="auto">
          <a:xfrm>
            <a:off x="1042988" y="3413125"/>
            <a:ext cx="7058025" cy="258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Один из участников партизанского движения, действующего в Севастополе. После смерти отца, убитого фашистами, в 13 лет (по другим данным в 14) становится </a:t>
            </a:r>
            <a:r>
              <a:rPr lang="ru-RU">
                <a:latin typeface="Calibri" pitchFamily="34" charset="0"/>
                <a:ea typeface="Calibri" pitchFamily="34" charset="0"/>
                <a:cs typeface="Times New Roman" pitchFamily="18" charset="0"/>
              </a:rPr>
              <a:t>“</a:t>
            </a:r>
            <a:r>
              <a:rPr 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сыном полка</a:t>
            </a:r>
            <a:r>
              <a:rPr lang="ru-RU">
                <a:latin typeface="Calibri" pitchFamily="34" charset="0"/>
                <a:ea typeface="Calibri" pitchFamily="34" charset="0"/>
                <a:cs typeface="Times New Roman" pitchFamily="18" charset="0"/>
              </a:rPr>
              <a:t>”</a:t>
            </a:r>
            <a:r>
              <a:rPr 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7-ой бригады морской пехоты. Наравне со взрослыми участвует в боевых действиях. Подносит патроны, добывает разведывательные данные, с оружием в руках сдерживает атаки врага. По воспоминаниям однополчан, любил стихи и часто читал боевым товарищам Маяковского. В июле 1942 года, отражая атаку противника, героически погибает, бросив связку гранат под наступающий танк.</a:t>
            </a:r>
            <a:endParaRPr lang="ru-RU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Прямоугольник 1"/>
          <p:cNvSpPr>
            <a:spLocks noChangeArrowheads="1"/>
          </p:cNvSpPr>
          <p:nvPr/>
        </p:nvSpPr>
        <p:spPr bwMode="auto">
          <a:xfrm>
            <a:off x="755650" y="1341438"/>
            <a:ext cx="5957888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400">
              <a:latin typeface="Calibri" pitchFamily="34" charset="0"/>
            </a:endParaRPr>
          </a:p>
          <a:p>
            <a:pPr algn="just"/>
            <a:r>
              <a:rPr lang="ru-RU" sz="1400">
                <a:latin typeface="Calibri" pitchFamily="34" charset="0"/>
              </a:rPr>
              <a:t>     </a:t>
            </a:r>
          </a:p>
        </p:txBody>
      </p:sp>
      <p:pic>
        <p:nvPicPr>
          <p:cNvPr id="3" name="Прямоугольник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9950" y="444500"/>
            <a:ext cx="3748088" cy="725488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81750" y="1457325"/>
            <a:ext cx="2420938" cy="3449638"/>
          </a:xfrm>
          <a:prstGeom prst="rect">
            <a:avLst/>
          </a:prstGeom>
          <a:noFill/>
        </p:spPr>
      </p:pic>
      <p:sp>
        <p:nvSpPr>
          <p:cNvPr id="27653" name="Прямоугольник 3"/>
          <p:cNvSpPr>
            <a:spLocks noChangeArrowheads="1"/>
          </p:cNvSpPr>
          <p:nvPr/>
        </p:nvSpPr>
        <p:spPr bwMode="auto">
          <a:xfrm>
            <a:off x="1143000" y="1135063"/>
            <a:ext cx="5184775" cy="526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600">
                <a:latin typeface="Calibri" pitchFamily="34" charset="0"/>
              </a:rPr>
              <a:t>В довоенное время семья Дубининых состояла из четырёх человек. Володе было всего 14 лет. Вместе со взрослыми он ушел в Старокарантинские каменоломни. Володя был связным и разведчиком в этой подземной крепости. Оккупанты вели борьбу с отрядом каменоломен и замуровывали выходы из неё. Поскольку Володя был самым маленьким, то ему удавалось выбираться на поверхность по очень узким лазам не замеченным врагами. Со своими товарищами Ваней Гриценко и Толей Ковалевым Володя Дубинин часто ходил в разведку. Юные разведчики приносили в отряд ценные сведения о расположении вражеских частей, о количестве гитлеровских войск. Опираясь на эти данные, партизаны планировали свои боевые операции. Именно разведка помогла отряду в декабре 1941 г. дать достойный отпор карателям. Во время боя в штольнях Володя Дубинин подносил партизанам боеприпасы, а потом и сам встал на место тяжелораненого бойца. 2 января юный герой погиб, подорвавшись на мине. Приказом командующего Крымским фронтом посмертно он был награжден орденом Красного Знамени.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Rectangle 2"/>
          <p:cNvPicPr>
            <a:picLocks noGrp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725" y="274638"/>
            <a:ext cx="8480425" cy="1152525"/>
          </a:xfrm>
        </p:spPr>
      </p:pic>
      <p:sp>
        <p:nvSpPr>
          <p:cNvPr id="16389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lnSpcReduction="10000"/>
          </a:bodyPr>
          <a:lstStyle/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800"/>
              <a:t> </a:t>
            </a:r>
            <a:r>
              <a:rPr lang="ru-RU" sz="1200" b="1"/>
              <a:t>Бригадный разведчик 67 отряда четвёртой ленинградской партизанской бригады, действовавшей на территории Новгородской и Псковской областей. Участвовал в 27 боевых операциях. Особенно отличился при разгроме немецких гарнизонов в деревнях Апросово, Сосницы, Север.</a:t>
            </a:r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ru-RU" sz="1200" b="1"/>
              <a:t>Всего им уничтожено: 78 немцев, два железнодорожных и 12 шоссейных мостов, два продовольственно-фуражных склада и 10 автомашин с боеприпасами. Сопровождал обоз с продовольствием (250 подвод) в блокадный Ленинград. За доблесть и отвагу награждён орденом Ленина, орденом Боевого Красного Знамени и медалью «За отвагу».</a:t>
            </a:r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ru-RU" sz="1200" b="1"/>
              <a:t>13 августа 1942 года, возвращаясь из разведки от шоссе Луга — Псков неподалёку от деревни Варницы гранатой подорвал легковую машину, в которой находился немецкий генерал-майор инженерных войск Рихард фон Виртц. Голиков в перестрелке застрелил из автомата генерала, сопровождавшего его офицера и шофёра. В штаб бригады разведчик доставил портфель с документами. В их числе были чертежи и описание новых образцов немецких мин, инспекционные донесения вышестоящему командованию и другие важные бумаги военного характера. Представлен к званию Герой Советского Союза.</a:t>
            </a:r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ru-RU" sz="1200" b="1"/>
              <a:t> </a:t>
            </a:r>
          </a:p>
        </p:txBody>
      </p:sp>
      <p:pic>
        <p:nvPicPr>
          <p:cNvPr id="18436" name="Picture 9" descr="00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932040" y="1268760"/>
            <a:ext cx="3649663" cy="48958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3883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		</a:t>
            </a:r>
            <a:r>
              <a:rPr lang="ru-RU" i="1" dirty="0" smtClean="0"/>
              <a:t>«Наше отечество, наша родина – матушка Россия. Отечеством мы зовём Россию потому, что в ней жили испокон веку отцы и деды наши. Родиной мы зовём её потому, что в ней мы родились, в ней говорят родным нам языком, и всё в ней для нас родное; а матерью – потому, что она вскормила нас своим хлебом, вспоила своими водами, выучила своему языку; как мать она защищает и бережёт нас от всяких врагов…</a:t>
            </a:r>
            <a:br>
              <a:rPr lang="ru-RU" i="1" dirty="0" smtClean="0"/>
            </a:br>
            <a:r>
              <a:rPr lang="ru-RU" i="1" dirty="0" smtClean="0"/>
              <a:t>	Много есть на свете и кроме России всяких хороших государств и земель, но одна у человека родная мать – одна у него и родина.»</a:t>
            </a:r>
          </a:p>
          <a:p>
            <a:pPr algn="r">
              <a:buNone/>
            </a:pPr>
            <a:r>
              <a:rPr lang="ru-RU" i="1" dirty="0" smtClean="0"/>
              <a:t>К. Ушинский 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Rectangle 4"/>
          <p:cNvPicPr>
            <a:picLocks noGrp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8288" y="146050"/>
            <a:ext cx="8424862" cy="725488"/>
          </a:xfrm>
        </p:spPr>
      </p:pic>
      <p:sp>
        <p:nvSpPr>
          <p:cNvPr id="2048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07950" y="908050"/>
            <a:ext cx="4751388" cy="5222875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200" b="1" smtClean="0"/>
              <a:t>Родился 11 февраля 1930 года в селе Хмелёвка Шепетовского района, Каменец-Подольской (с 1954 года и поныне — Хмельницкой) области Украины в крестьянской семье. На начало войны он только перешёл в шестой класс, но с первых дней начал бороться с оккупантами.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200" b="1" smtClean="0"/>
              <a:t>Осенью 1941 года вместе с товарищами убил главу полевой жандармерии близ г. Шепетовки, швырнув гранату в машину, в которой тот ехал. С 1942 года принимал активное участие в партизанском движении на Украине. Сначала был связным шепетовской подпольной организации, затем участвовал в боях.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200" b="1" smtClean="0"/>
              <a:t>С августа 1943 года в партизанском отряде имени Кармелюка под командованием И. А. Музалёва, был дважды ранен. В октябре 1943 года он обнаружил подземный телефонный кабель, который вскоре был подорван. Связь захватчиков со ставкой Гитлера в Варшаве прекратилась. Внёс он также свой вклад в подрыв шести железнодорожных эшелонов и склада.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200" b="1" smtClean="0"/>
              <a:t>29 октября 1943 года, будучи в дозоре, заметил карателей, собиравшихся устроить облаву на отряд. Убив офицера, он поднял тревогу, и, благодаря его действиям, партизаны успели дать отпор врагу.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200" b="1" smtClean="0"/>
              <a:t> В бою за город Изяслав в Хмельницкой области 16 февраля 1944 года был смертельно ранен и на следующий день скончался. Похоронен в центре парка города Шепетовка.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200" b="1" smtClean="0"/>
              <a:t>В 1958 году Вале посмертно присвоено звание Героя Советского Союза.</a:t>
            </a:r>
          </a:p>
        </p:txBody>
      </p:sp>
      <p:pic>
        <p:nvPicPr>
          <p:cNvPr id="20484" name="Picture 7" descr="валя Котик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011863" y="1484313"/>
            <a:ext cx="2447925" cy="32400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400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«… Нам в сорок третьем выдали медали,</a:t>
            </a:r>
          </a:p>
          <a:p>
            <a:pPr>
              <a:buNone/>
            </a:pPr>
            <a:r>
              <a:rPr lang="ru-RU" sz="2400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И только в сорок пятом паспорта…»</a:t>
            </a:r>
          </a:p>
          <a:p>
            <a:pPr algn="r">
              <a:buNone/>
            </a:pPr>
            <a:r>
              <a:rPr lang="ru-RU" sz="2400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Ю. Воронов</a:t>
            </a:r>
          </a:p>
          <a:p>
            <a:pPr>
              <a:buNone/>
            </a:pPr>
            <a:endParaRPr lang="ru-RU" sz="2400" i="1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endParaRPr lang="ru-RU" sz="2400" i="1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endParaRPr lang="ru-RU" sz="2400" i="1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endParaRPr lang="ru-RU" sz="2400" i="1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r>
              <a:rPr lang="ru-RU" sz="2400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«Нет героев от рожденья,</a:t>
            </a:r>
          </a:p>
          <a:p>
            <a:pPr>
              <a:buNone/>
            </a:pPr>
            <a:r>
              <a:rPr lang="ru-RU" sz="2400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Они рождаются в боях.»</a:t>
            </a:r>
          </a:p>
          <a:p>
            <a:pPr algn="r">
              <a:buNone/>
            </a:pPr>
            <a:r>
              <a:rPr lang="ru-RU" sz="2400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А. Твардовский</a:t>
            </a:r>
          </a:p>
          <a:p>
            <a:pPr>
              <a:buNone/>
            </a:pPr>
            <a:endParaRPr lang="ru-RU" i="1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endParaRPr lang="ru-RU" i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Эпиграф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Рисунок 3" descr="112791339_pobed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8794" y="2304862"/>
            <a:ext cx="4429156" cy="24235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23876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b="1" dirty="0" smtClean="0">
                <a:solidFill>
                  <a:srgbClr val="FF0000"/>
                </a:solidFill>
              </a:rPr>
              <a:t>День юного героя-антифашиста</a:t>
            </a:r>
          </a:p>
          <a:p>
            <a:pPr algn="just">
              <a:buNone/>
            </a:pPr>
            <a:r>
              <a:rPr lang="ru-RU" sz="2000" b="1" dirty="0" smtClean="0">
                <a:solidFill>
                  <a:schemeClr val="bg1"/>
                </a:solidFill>
              </a:rPr>
              <a:t>		Памяти юных – мальчиков и девочек всех стран, тех, кто боролся и умирал за свободу, равенство и счастье людей, посвящается день 8 февраля.</a:t>
            </a:r>
          </a:p>
          <a:p>
            <a:pPr algn="just">
              <a:buNone/>
            </a:pPr>
            <a:r>
              <a:rPr lang="ru-RU" sz="2000" b="1" dirty="0" smtClean="0">
                <a:solidFill>
                  <a:schemeClr val="bg1"/>
                </a:solidFill>
              </a:rPr>
              <a:t>		Их много погибло в борьбе. Многие остались живы, и встретили Победную весну 1945 года. Имена у них разные, но их судьбы похожи – всё, что они делали, они делали ради освобождения своей страны от фашистских захватчиков.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914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8 ФЕВРАЛЯ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3571875"/>
            <a:ext cx="2180288" cy="30281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0010-013-Zina-Portnov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57422" y="3643314"/>
            <a:ext cx="2428892" cy="28885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0018-016-Valja-Koti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3438" y="3571876"/>
            <a:ext cx="2143140" cy="3031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91054_html_m4cadc867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43702" y="3571876"/>
            <a:ext cx="2214578" cy="29704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588171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2800" i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ru-RU" sz="2800" i="1" dirty="0" smtClean="0">
                <a:solidFill>
                  <a:srgbClr val="C00000"/>
                </a:solidFill>
              </a:rPr>
              <a:t>Год за годом заря над землёю вставала,</a:t>
            </a:r>
          </a:p>
          <a:p>
            <a:pPr algn="ctr">
              <a:buNone/>
            </a:pPr>
            <a:r>
              <a:rPr lang="ru-RU" sz="2800" i="1" dirty="0" smtClean="0">
                <a:solidFill>
                  <a:srgbClr val="C00000"/>
                </a:solidFill>
              </a:rPr>
              <a:t>Поднималась Россия, забыв о былом,</a:t>
            </a:r>
          </a:p>
          <a:p>
            <a:pPr algn="ctr">
              <a:buNone/>
            </a:pPr>
            <a:r>
              <a:rPr lang="ru-RU" sz="2800" i="1" dirty="0" smtClean="0">
                <a:solidFill>
                  <a:srgbClr val="C00000"/>
                </a:solidFill>
              </a:rPr>
              <a:t>И любовью мальчишек своих баловала,</a:t>
            </a:r>
          </a:p>
          <a:p>
            <a:pPr algn="ctr">
              <a:buNone/>
            </a:pPr>
            <a:r>
              <a:rPr lang="ru-RU" sz="2800" i="1" dirty="0" smtClean="0">
                <a:solidFill>
                  <a:srgbClr val="C00000"/>
                </a:solidFill>
              </a:rPr>
              <a:t>Как могла, согревала в сердце своём…</a:t>
            </a:r>
          </a:p>
          <a:p>
            <a:pPr algn="ctr">
              <a:buNone/>
            </a:pPr>
            <a:r>
              <a:rPr lang="ru-RU" sz="2800" i="1" dirty="0" smtClean="0">
                <a:solidFill>
                  <a:srgbClr val="C00000"/>
                </a:solidFill>
              </a:rPr>
              <a:t>Только вдруг сорок первый…</a:t>
            </a:r>
          </a:p>
          <a:p>
            <a:pPr algn="ctr">
              <a:buNone/>
            </a:pPr>
            <a:endParaRPr lang="ru-RU" sz="2800" i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ru-RU" sz="2800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Это страшное слово: </a:t>
            </a:r>
          </a:p>
          <a:p>
            <a:pPr algn="ctr">
              <a:buNone/>
            </a:pPr>
            <a:endParaRPr lang="ru-RU" sz="1400" i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ctr">
              <a:buNone/>
            </a:pPr>
            <a:r>
              <a:rPr lang="ru-RU" sz="4800" b="1" i="1" u="sng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«ВОЙНА!»</a:t>
            </a:r>
            <a:endParaRPr lang="ru-RU" sz="4800" b="1" i="1" u="sng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just">
              <a:buNone/>
            </a:pPr>
            <a:r>
              <a:rPr lang="ru-RU" dirty="0" smtClean="0"/>
              <a:t>				        Когда началась Великая Отечественная война в боевой 		строй встали не только взрослые мужчины и женщины.</a:t>
            </a:r>
          </a:p>
          <a:p>
            <a:pPr algn="just">
              <a:buNone/>
            </a:pPr>
            <a:r>
              <a:rPr lang="ru-RU" dirty="0" smtClean="0"/>
              <a:t>				        На защиту России поднялись тысячи мальчиков и 			девочек, 	наших ровесников.</a:t>
            </a:r>
          </a:p>
          <a:p>
            <a:pPr algn="just">
              <a:buNone/>
            </a:pPr>
            <a:r>
              <a:rPr lang="ru-RU" dirty="0" smtClean="0"/>
              <a:t>				        В те суровые первые военные дни любимый писатель 		советских ребят  А.П. Гайдар обратился к ним со 				словами: 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«Страна о вас всегда заботилась, она вас 			воспитывала, учила, ласкала… Пришло время и вам – не 			словами, а делом показать, как вы её цените, бережёте и 		любите».</a:t>
            </a:r>
          </a:p>
          <a:p>
            <a:pPr algn="just">
              <a:buNone/>
            </a:pPr>
            <a:r>
              <a:rPr lang="ru-RU" dirty="0" smtClean="0"/>
              <a:t>				        В трудных условиях военного времени детские судьбы 		складывались по-разному.</a:t>
            </a:r>
          </a:p>
          <a:p>
            <a:pPr algn="just">
              <a:buNone/>
            </a:pPr>
            <a:r>
              <a:rPr lang="ru-RU" dirty="0" smtClean="0"/>
              <a:t>				        Не всех успели вывезти в глубокий тыл, жили ребята и в прифронтовой полосе, и на территории, временно оккупированной врагом.</a:t>
            </a:r>
          </a:p>
          <a:p>
            <a:pPr algn="just">
              <a:buNone/>
            </a:pPr>
            <a:r>
              <a:rPr lang="ru-RU" dirty="0" smtClean="0"/>
              <a:t>		Но где бы ни проходило военное детство наших ровесников, они оставались верны своему долгу. Дети тыла замещали старших в поле и на заводе, ухаживали за раненными. Большой радостью для солдат были детские письма и скромные подарки, которые отправляли на фронт ребята: тёплые носки, варежки, ватники, шапки-ушанки, кисеты.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928694"/>
          </a:xfrm>
        </p:spPr>
        <p:txBody>
          <a:bodyPr/>
          <a:lstStyle/>
          <a:p>
            <a:r>
              <a:rPr lang="ru-RU" i="1" dirty="0" smtClean="0">
                <a:solidFill>
                  <a:srgbClr val="FF0000"/>
                </a:solidFill>
              </a:rPr>
              <a:t>Всё для фронта, всё для </a:t>
            </a:r>
            <a:r>
              <a:rPr lang="ru-RU" i="1" cap="all" dirty="0" smtClean="0">
                <a:solidFill>
                  <a:srgbClr val="FF0000"/>
                </a:solidFill>
              </a:rPr>
              <a:t>победы!</a:t>
            </a:r>
            <a:endParaRPr lang="ru-RU" i="1" cap="all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1500174"/>
            <a:ext cx="2361412" cy="283369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42844" y="1071546"/>
            <a:ext cx="4043362" cy="2500330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ru-RU" dirty="0" smtClean="0"/>
              <a:t>	Отложив недочитанные книжки и школьные учебники, юные патриоты неутомимо работали в цехах заводов и на колхозных полях, вдохновляемые одной мыслью: «Всё – для фронта, всё – для победы».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914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ДЕТИ ВОЙНЫ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1335510883_mogilev-1942-igrushka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43372" y="3500438"/>
            <a:ext cx="4823581" cy="2852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13718808455955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71934" y="928670"/>
            <a:ext cx="4897276" cy="26932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attachmen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3" y="3143248"/>
            <a:ext cx="4000528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67330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	</a:t>
            </a:r>
            <a:r>
              <a:rPr lang="ru-RU" sz="2000" dirty="0" smtClean="0"/>
              <a:t>	Грозный сорок первый… Как он изменил судьбы! Обагрил кровью и слезами детство. Сделал короткими жизни многих мальчишек и девчонок. Разрушил светлые мечты…</a:t>
            </a:r>
          </a:p>
          <a:p>
            <a:pPr algn="just">
              <a:buNone/>
            </a:pPr>
            <a:endParaRPr lang="ru-RU" sz="2000" dirty="0" smtClean="0"/>
          </a:p>
          <a:p>
            <a:pPr algn="just">
              <a:buNone/>
            </a:pPr>
            <a:r>
              <a:rPr lang="ru-RU" sz="1800" b="1" i="1" dirty="0" err="1" smtClean="0">
                <a:solidFill>
                  <a:srgbClr val="002060"/>
                </a:solidFill>
              </a:rPr>
              <a:t>Горнили</a:t>
            </a:r>
            <a:r>
              <a:rPr lang="ru-RU" sz="1800" b="1" i="1" dirty="0" smtClean="0">
                <a:solidFill>
                  <a:srgbClr val="002060"/>
                </a:solidFill>
              </a:rPr>
              <a:t> к бою трубы полковые,</a:t>
            </a:r>
          </a:p>
          <a:p>
            <a:pPr algn="just">
              <a:buNone/>
            </a:pPr>
            <a:r>
              <a:rPr lang="ru-RU" sz="1800" b="1" i="1" dirty="0" smtClean="0">
                <a:solidFill>
                  <a:srgbClr val="002060"/>
                </a:solidFill>
              </a:rPr>
              <a:t>Военный гром катился над страной.</a:t>
            </a:r>
          </a:p>
          <a:p>
            <a:pPr algn="just">
              <a:buNone/>
            </a:pPr>
            <a:r>
              <a:rPr lang="ru-RU" sz="1800" b="1" i="1" dirty="0" smtClean="0">
                <a:solidFill>
                  <a:srgbClr val="002060"/>
                </a:solidFill>
              </a:rPr>
              <a:t>Вставали в строй мальчишки боевые</a:t>
            </a:r>
          </a:p>
          <a:p>
            <a:pPr algn="just">
              <a:buNone/>
            </a:pPr>
            <a:r>
              <a:rPr lang="ru-RU" sz="1800" b="1" i="1" dirty="0" smtClean="0">
                <a:solidFill>
                  <a:srgbClr val="002060"/>
                </a:solidFill>
              </a:rPr>
              <a:t>На левый фланг, в солдатский строй.</a:t>
            </a:r>
          </a:p>
          <a:p>
            <a:pPr algn="just">
              <a:buNone/>
            </a:pPr>
            <a:r>
              <a:rPr lang="ru-RU" sz="1800" b="1" i="1" dirty="0" smtClean="0">
                <a:solidFill>
                  <a:srgbClr val="002060"/>
                </a:solidFill>
              </a:rPr>
              <a:t>Великоваты были им шинели,</a:t>
            </a:r>
          </a:p>
          <a:p>
            <a:pPr algn="just">
              <a:buNone/>
            </a:pPr>
            <a:r>
              <a:rPr lang="ru-RU" sz="1800" b="1" i="1" dirty="0" smtClean="0">
                <a:solidFill>
                  <a:srgbClr val="002060"/>
                </a:solidFill>
              </a:rPr>
              <a:t>Во всём полку сапог не подобрать</a:t>
            </a:r>
          </a:p>
          <a:p>
            <a:pPr algn="just">
              <a:buNone/>
            </a:pPr>
            <a:r>
              <a:rPr lang="ru-RU" sz="1800" b="1" i="1" dirty="0" smtClean="0">
                <a:solidFill>
                  <a:srgbClr val="002060"/>
                </a:solidFill>
              </a:rPr>
              <a:t>Но всё равно, в боях они умели</a:t>
            </a:r>
          </a:p>
          <a:p>
            <a:pPr algn="just">
              <a:buNone/>
            </a:pPr>
            <a:r>
              <a:rPr lang="ru-RU" sz="1800" b="1" i="1" dirty="0" smtClean="0">
                <a:solidFill>
                  <a:srgbClr val="002060"/>
                </a:solidFill>
              </a:rPr>
              <a:t>Не отступать и побеждать!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7627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ДЕТИ ВОЙНЫ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i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14942" y="1928802"/>
            <a:ext cx="3429024" cy="45518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595958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	</a:t>
            </a:r>
            <a:r>
              <a:rPr lang="ru-RU" sz="2400" dirty="0" smtClean="0"/>
              <a:t>	Сыны полка… Голодных и промёрзших, их привозили в штабные землянки. Командиры и солдаты кормили их горячей похлёбкой и часами терпеливо убеждали вернуться домой. Чаще всего мальчишки молчали. Их всё-таки отправляли. Но через неделю-другую они снова появлялись в соседнем подразделении. Многим из них некуда было вернуться – война отняла у них дом, родных. И суровые командиры сами или по настоянию бывалых солдат сдавались, нарушая инструкции.</a:t>
            </a:r>
            <a:endParaRPr lang="ru-RU" dirty="0"/>
          </a:p>
        </p:txBody>
      </p:sp>
      <p:pic>
        <p:nvPicPr>
          <p:cNvPr id="4" name="Рисунок 3" descr="0_8a210_1a66938e_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728" y="4286256"/>
            <a:ext cx="6858048" cy="22889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153</TotalTime>
  <Words>1519</Words>
  <Application>Microsoft Office PowerPoint</Application>
  <PresentationFormat>Экран (4:3)</PresentationFormat>
  <Paragraphs>98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Бумажная</vt:lpstr>
      <vt:lpstr>Дети войны</vt:lpstr>
      <vt:lpstr>Слайд 2</vt:lpstr>
      <vt:lpstr>Эпиграф</vt:lpstr>
      <vt:lpstr>8 ФЕВРАЛЯ</vt:lpstr>
      <vt:lpstr>Слайд 5</vt:lpstr>
      <vt:lpstr>Всё для фронта, всё для победы!</vt:lpstr>
      <vt:lpstr>ДЕТИ ВОЙНЫ</vt:lpstr>
      <vt:lpstr>ДЕТИ ВОЙНЫ</vt:lpstr>
      <vt:lpstr>Слайд 9</vt:lpstr>
      <vt:lpstr>Знаем! Помним! Гордимся!</vt:lpstr>
      <vt:lpstr>ЦИФРЫ И ФАКТЫ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Дети войны</dc:title>
  <dc:creator>User</dc:creator>
  <cp:lastModifiedBy>1</cp:lastModifiedBy>
  <cp:revision>19</cp:revision>
  <cp:lastPrinted>2015-02-10T10:32:26Z</cp:lastPrinted>
  <dcterms:created xsi:type="dcterms:W3CDTF">2015-01-29T20:57:35Z</dcterms:created>
  <dcterms:modified xsi:type="dcterms:W3CDTF">2015-09-07T15:05:29Z</dcterms:modified>
</cp:coreProperties>
</file>