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449FC4-6607-4EEC-845F-253351B7FC32}" type="datetimeFigureOut">
              <a:rPr lang="ru-RU" smtClean="0"/>
              <a:t>07.09.2015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F272DE-4EAD-4EFA-A359-01226F7EEE9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088" y="8685103"/>
            <a:ext cx="2972472" cy="45753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28" tIns="45715" rIns="91428" bIns="45715"/>
          <a:lstStyle/>
          <a:p>
            <a:fld id="{A415AC8C-B740-43CF-8965-498E7E1C6B7C}" type="slidenum">
              <a:rPr lang="ru-RU"/>
              <a:pPr/>
              <a:t>3</a:t>
            </a:fld>
            <a:endParaRPr lang="ru-RU"/>
          </a:p>
        </p:txBody>
      </p:sp>
      <p:sp>
        <p:nvSpPr>
          <p:cNvPr id="66563" name="Rectangle 7"/>
          <p:cNvSpPr txBox="1">
            <a:spLocks noGrp="1" noChangeArrowheads="1"/>
          </p:cNvSpPr>
          <p:nvPr/>
        </p:nvSpPr>
        <p:spPr bwMode="auto">
          <a:xfrm>
            <a:off x="3884088" y="8685103"/>
            <a:ext cx="2972472" cy="457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8" tIns="45715" rIns="91428" bIns="45715" anchor="b"/>
          <a:lstStyle/>
          <a:p>
            <a:pPr algn="r"/>
            <a:fld id="{3AFDA2C4-644B-496B-BBC7-7701169084BA}" type="slidenum">
              <a:rPr lang="ru-RU" sz="1200"/>
              <a:pPr algn="r"/>
              <a:t>3</a:t>
            </a:fld>
            <a:endParaRPr lang="ru-RU" sz="1200" dirty="0"/>
          </a:p>
        </p:txBody>
      </p:sp>
      <p:sp>
        <p:nvSpPr>
          <p:cNvPr id="665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6200438" y="-3700463"/>
            <a:ext cx="32400876" cy="24299863"/>
          </a:xfrm>
        </p:spPr>
      </p:sp>
      <p:sp>
        <p:nvSpPr>
          <p:cNvPr id="6656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>
                <a:latin typeface="Times New Roman" pitchFamily="18" charset="0"/>
              </a:rPr>
              <a:t>Одним из удачных примеров проектной деятельности в ходе обучения русскому языку (клавиатурному письму, алфавиту) является  проект «Моя первая записная книжка».</a:t>
            </a:r>
          </a:p>
          <a:p>
            <a:pPr eaLnBrk="1" hangingPunct="1"/>
            <a:r>
              <a:rPr lang="ru-RU" smtClean="0">
                <a:latin typeface="Times New Roman" pitchFamily="18" charset="0"/>
              </a:rPr>
              <a:t>Подготовка различных плакатов, памяток, моделей, организация и проведение выставок, викторин, конкурсов, спектаклей, проведение мини-исследований, предусматривающих обязательную презентацию полученных результатов – вот далеко не полный список примеров проектной деятельности в начальной школе.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AD45607-66F6-444D-B573-5E6589CF597B}" type="slidenum">
              <a:rPr lang="ru-RU" smtClean="0"/>
              <a:pPr/>
              <a:t>7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4294967295"/>
          </p:nvPr>
        </p:nvSpPr>
        <p:spPr>
          <a:xfrm>
            <a:off x="499680" y="357158"/>
            <a:ext cx="8229600" cy="5786528"/>
          </a:xfrm>
        </p:spPr>
        <p:txBody>
          <a:bodyPr lIns="82945" tIns="41473" rIns="82945" bIns="41473">
            <a:normAutofit/>
          </a:bodyPr>
          <a:lstStyle/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ru-RU" sz="26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МЕТОД ПРОЕКТОВ КАК ПЕДАГОГИЧЕСКАЯ ТЕХНОЛОГИЯ ОБУЧЕНИЯ СОТРУДНИЧЕСТВУ: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endParaRPr lang="ru-RU" sz="2600" b="1" i="1" dirty="0" smtClean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ru-RU" sz="2600" dirty="0" smtClean="0">
                <a:solidFill>
                  <a:srgbClr val="000066"/>
                </a:solidFill>
              </a:rPr>
              <a:t>Программно </a:t>
            </a:r>
            <a:r>
              <a:rPr lang="ru-RU" sz="2600" b="1" i="1" u="sng" dirty="0" smtClean="0">
                <a:solidFill>
                  <a:srgbClr val="000066"/>
                </a:solidFill>
              </a:rPr>
              <a:t>формируется</a:t>
            </a:r>
            <a:r>
              <a:rPr lang="ru-RU" sz="2600" dirty="0" smtClean="0">
                <a:solidFill>
                  <a:srgbClr val="000066"/>
                </a:solidFill>
              </a:rPr>
              <a:t> умение детей работать в группе, принимать  помощь  от одноклассников  и оказывать помощь, вести урок (фрагмент урока), формулировать содержательную часть проекта, оформлять результат (доклад, выпуск газеты, репортаж, презентация…)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600" dirty="0" smtClean="0">
                <a:solidFill>
                  <a:srgbClr val="000066"/>
                </a:solidFill>
              </a:rPr>
              <a:t>Особое внимание уделяется  обучению детей </a:t>
            </a:r>
            <a:r>
              <a:rPr lang="ru-RU" sz="2600" b="1" i="1" u="sng" dirty="0" smtClean="0">
                <a:solidFill>
                  <a:srgbClr val="000066"/>
                </a:solidFill>
              </a:rPr>
              <a:t>работе с источниками</a:t>
            </a:r>
            <a:r>
              <a:rPr lang="ru-RU" sz="2600" u="sng" dirty="0" smtClean="0">
                <a:solidFill>
                  <a:srgbClr val="000066"/>
                </a:solidFill>
              </a:rPr>
              <a:t> </a:t>
            </a:r>
            <a:r>
              <a:rPr lang="ru-RU" sz="2600" b="1" i="1" u="sng" dirty="0" smtClean="0">
                <a:solidFill>
                  <a:srgbClr val="000066"/>
                </a:solidFill>
              </a:rPr>
              <a:t>информации </a:t>
            </a:r>
            <a:r>
              <a:rPr lang="ru-RU" sz="2600" b="1" i="1" dirty="0" smtClean="0">
                <a:solidFill>
                  <a:srgbClr val="000066"/>
                </a:solidFill>
              </a:rPr>
              <a:t/>
            </a:r>
            <a:br>
              <a:rPr lang="ru-RU" sz="2600" b="1" i="1" dirty="0" smtClean="0">
                <a:solidFill>
                  <a:srgbClr val="000066"/>
                </a:solidFill>
              </a:rPr>
            </a:br>
            <a:r>
              <a:rPr lang="ru-RU" sz="2600" dirty="0" smtClean="0">
                <a:solidFill>
                  <a:srgbClr val="000066"/>
                </a:solidFill>
              </a:rPr>
              <a:t>(оглавление учебника  как  программа ученика; таблицы, диаграммы, иллюстрации учебников, </a:t>
            </a:r>
            <a:br>
              <a:rPr lang="ru-RU" sz="2600" dirty="0" smtClean="0">
                <a:solidFill>
                  <a:srgbClr val="000066"/>
                </a:solidFill>
              </a:rPr>
            </a:br>
            <a:r>
              <a:rPr lang="ru-RU" sz="2600" dirty="0" smtClean="0">
                <a:solidFill>
                  <a:srgbClr val="000066"/>
                </a:solidFill>
              </a:rPr>
              <a:t>их справочники и словари).</a:t>
            </a:r>
            <a:endParaRPr lang="ru-RU" sz="1000" dirty="0" smtClean="0">
              <a:solidFill>
                <a:srgbClr val="000066"/>
              </a:solidFill>
            </a:endParaRPr>
          </a:p>
          <a:p>
            <a:pPr eaLnBrk="1" hangingPunct="1">
              <a:lnSpc>
                <a:spcPct val="70000"/>
              </a:lnSpc>
              <a:defRPr/>
            </a:pPr>
            <a:endParaRPr lang="ru-RU" sz="1000" dirty="0" smtClean="0">
              <a:solidFill>
                <a:srgbClr val="000066"/>
              </a:solidFill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428750" y="1428750"/>
            <a:ext cx="547938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</a:rPr>
              <a:t>Спасибо за внимание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57250" y="2143125"/>
            <a:ext cx="7377113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dirty="0"/>
          </a:p>
          <a:p>
            <a:endParaRPr lang="ru-RU" dirty="0"/>
          </a:p>
          <a:p>
            <a:pPr algn="ctr"/>
            <a:r>
              <a:rPr lang="ru-RU" sz="4400" b="1" dirty="0">
                <a:solidFill>
                  <a:srgbClr val="00B050"/>
                </a:solidFill>
              </a:rPr>
              <a:t>Всем </a:t>
            </a:r>
          </a:p>
          <a:p>
            <a:pPr algn="ctr"/>
            <a:r>
              <a:rPr lang="ru-RU" sz="4400" b="1" dirty="0">
                <a:solidFill>
                  <a:srgbClr val="00B050"/>
                </a:solidFill>
              </a:rPr>
              <a:t>творческих успехов</a:t>
            </a:r>
          </a:p>
        </p:txBody>
      </p:sp>
      <p:pic>
        <p:nvPicPr>
          <p:cNvPr id="26628" name="Picture 7" descr="G:\разные картинки\школа\school10-0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4500563"/>
            <a:ext cx="1463675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2961" y="0"/>
            <a:ext cx="8004960" cy="1363824"/>
          </a:xfrm>
        </p:spPr>
        <p:txBody>
          <a:bodyPr lIns="91430" tIns="45715" rIns="91430" bIns="45715"/>
          <a:lstStyle/>
          <a:p>
            <a:pPr eaLnBrk="1" hangingPunct="1"/>
            <a:r>
              <a:rPr lang="ru-RU" dirty="0" smtClean="0"/>
              <a:t>Проектная деятельность</a:t>
            </a:r>
          </a:p>
        </p:txBody>
      </p:sp>
      <p:sp>
        <p:nvSpPr>
          <p:cNvPr id="158724" name="Oval 4"/>
          <p:cNvSpPr>
            <a:spLocks noChangeArrowheads="1"/>
          </p:cNvSpPr>
          <p:nvPr/>
        </p:nvSpPr>
        <p:spPr bwMode="auto">
          <a:xfrm>
            <a:off x="383040" y="1435831"/>
            <a:ext cx="2664000" cy="1438711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30" tIns="45715" rIns="91430" bIns="45715" anchor="ctr"/>
          <a:lstStyle/>
          <a:p>
            <a:pPr algn="ctr" defTabSz="914414">
              <a:defRPr/>
            </a:pPr>
            <a:r>
              <a:rPr lang="ru-RU" b="1" dirty="0"/>
              <a:t>Планирование</a:t>
            </a:r>
          </a:p>
          <a:p>
            <a:pPr algn="ctr" defTabSz="914414">
              <a:defRPr/>
            </a:pPr>
            <a:r>
              <a:rPr lang="ru-RU" b="1" dirty="0"/>
              <a:t>учебного</a:t>
            </a:r>
          </a:p>
          <a:p>
            <a:pPr algn="ctr" defTabSz="914414">
              <a:defRPr/>
            </a:pPr>
            <a:r>
              <a:rPr lang="ru-RU" b="1" dirty="0"/>
              <a:t>сотрудничества</a:t>
            </a:r>
          </a:p>
          <a:p>
            <a:pPr algn="ctr" defTabSz="914414">
              <a:defRPr/>
            </a:pPr>
            <a:endParaRPr lang="ru-RU" b="1" dirty="0"/>
          </a:p>
        </p:txBody>
      </p:sp>
      <p:sp>
        <p:nvSpPr>
          <p:cNvPr id="158725" name="Oval 5"/>
          <p:cNvSpPr>
            <a:spLocks noChangeArrowheads="1"/>
          </p:cNvSpPr>
          <p:nvPr/>
        </p:nvSpPr>
        <p:spPr bwMode="auto">
          <a:xfrm>
            <a:off x="6193440" y="1696499"/>
            <a:ext cx="2232001" cy="1296137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30" tIns="45715" rIns="91430" bIns="45715" anchor="ctr"/>
          <a:lstStyle/>
          <a:p>
            <a:pPr algn="ctr" defTabSz="914414">
              <a:defRPr/>
            </a:pPr>
            <a:r>
              <a:rPr lang="ru-RU" b="1" dirty="0"/>
              <a:t>Постановка </a:t>
            </a:r>
          </a:p>
          <a:p>
            <a:pPr algn="ctr" defTabSz="914414">
              <a:defRPr/>
            </a:pPr>
            <a:r>
              <a:rPr lang="ru-RU" b="1" dirty="0"/>
              <a:t>вопросов</a:t>
            </a:r>
          </a:p>
        </p:txBody>
      </p:sp>
      <p:sp>
        <p:nvSpPr>
          <p:cNvPr id="158726" name="Oval 6"/>
          <p:cNvSpPr>
            <a:spLocks noChangeArrowheads="1"/>
          </p:cNvSpPr>
          <p:nvPr/>
        </p:nvSpPr>
        <p:spPr bwMode="auto">
          <a:xfrm>
            <a:off x="260641" y="4735217"/>
            <a:ext cx="2520000" cy="129613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30" tIns="45715" rIns="91430" bIns="45715" anchor="ctr"/>
          <a:lstStyle/>
          <a:p>
            <a:pPr algn="ctr" defTabSz="914414">
              <a:defRPr/>
            </a:pPr>
            <a:endParaRPr lang="ru-RU" dirty="0"/>
          </a:p>
          <a:p>
            <a:pPr algn="ctr" defTabSz="914414">
              <a:defRPr/>
            </a:pPr>
            <a:r>
              <a:rPr lang="ru-RU" b="1" dirty="0"/>
              <a:t>Построение</a:t>
            </a:r>
          </a:p>
          <a:p>
            <a:pPr algn="ctr" defTabSz="914414">
              <a:defRPr/>
            </a:pPr>
            <a:r>
              <a:rPr lang="ru-RU" b="1" dirty="0"/>
              <a:t>речевых</a:t>
            </a:r>
          </a:p>
          <a:p>
            <a:pPr algn="ctr" defTabSz="914414">
              <a:defRPr/>
            </a:pPr>
            <a:r>
              <a:rPr lang="ru-RU" b="1" dirty="0"/>
              <a:t>высказываний</a:t>
            </a:r>
          </a:p>
          <a:p>
            <a:pPr algn="ctr" defTabSz="914414">
              <a:defRPr/>
            </a:pPr>
            <a:endParaRPr lang="ru-RU" dirty="0"/>
          </a:p>
        </p:txBody>
      </p:sp>
      <p:sp>
        <p:nvSpPr>
          <p:cNvPr id="158727" name="Oval 7"/>
          <p:cNvSpPr>
            <a:spLocks noChangeArrowheads="1"/>
          </p:cNvSpPr>
          <p:nvPr/>
        </p:nvSpPr>
        <p:spPr bwMode="auto">
          <a:xfrm>
            <a:off x="5617440" y="4866272"/>
            <a:ext cx="2734560" cy="127453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30" tIns="45715" rIns="91430" bIns="45715" anchor="ctr"/>
          <a:lstStyle/>
          <a:p>
            <a:pPr algn="ctr" defTabSz="914414">
              <a:defRPr/>
            </a:pPr>
            <a:r>
              <a:rPr lang="ru-RU" b="1" dirty="0"/>
              <a:t>Лидерство и</a:t>
            </a:r>
          </a:p>
          <a:p>
            <a:pPr algn="ctr" defTabSz="914414">
              <a:defRPr/>
            </a:pPr>
            <a:r>
              <a:rPr lang="ru-RU" b="1" dirty="0"/>
              <a:t>согласование</a:t>
            </a:r>
          </a:p>
          <a:p>
            <a:pPr algn="ctr" defTabSz="914414">
              <a:defRPr/>
            </a:pPr>
            <a:r>
              <a:rPr lang="ru-RU" b="1" dirty="0"/>
              <a:t>действий с</a:t>
            </a:r>
          </a:p>
          <a:p>
            <a:pPr algn="ctr" defTabSz="914414">
              <a:defRPr/>
            </a:pPr>
            <a:r>
              <a:rPr lang="ru-RU" b="1" dirty="0"/>
              <a:t>партнером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 rot="21017761">
            <a:off x="507840" y="2749620"/>
            <a:ext cx="2808000" cy="1224128"/>
            <a:chOff x="1109" y="1171"/>
            <a:chExt cx="1645" cy="924"/>
          </a:xfrm>
          <a:solidFill>
            <a:schemeClr val="accent6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0504" name="Freeform 9"/>
            <p:cNvSpPr>
              <a:spLocks/>
            </p:cNvSpPr>
            <p:nvPr/>
          </p:nvSpPr>
          <p:spPr bwMode="auto">
            <a:xfrm>
              <a:off x="1110" y="1174"/>
              <a:ext cx="952" cy="607"/>
            </a:xfrm>
            <a:custGeom>
              <a:avLst/>
              <a:gdLst>
                <a:gd name="T0" fmla="*/ 0 w 952"/>
                <a:gd name="T1" fmla="*/ 0 h 607"/>
                <a:gd name="T2" fmla="*/ 0 w 952"/>
                <a:gd name="T3" fmla="*/ 45 h 607"/>
                <a:gd name="T4" fmla="*/ 69 w 952"/>
                <a:gd name="T5" fmla="*/ 57 h 607"/>
                <a:gd name="T6" fmla="*/ 132 w 952"/>
                <a:gd name="T7" fmla="*/ 72 h 607"/>
                <a:gd name="T8" fmla="*/ 189 w 952"/>
                <a:gd name="T9" fmla="*/ 90 h 607"/>
                <a:gd name="T10" fmla="*/ 248 w 952"/>
                <a:gd name="T11" fmla="*/ 108 h 607"/>
                <a:gd name="T12" fmla="*/ 298 w 952"/>
                <a:gd name="T13" fmla="*/ 126 h 607"/>
                <a:gd name="T14" fmla="*/ 340 w 952"/>
                <a:gd name="T15" fmla="*/ 144 h 607"/>
                <a:gd name="T16" fmla="*/ 379 w 952"/>
                <a:gd name="T17" fmla="*/ 160 h 607"/>
                <a:gd name="T18" fmla="*/ 424 w 952"/>
                <a:gd name="T19" fmla="*/ 181 h 607"/>
                <a:gd name="T20" fmla="*/ 463 w 952"/>
                <a:gd name="T21" fmla="*/ 205 h 607"/>
                <a:gd name="T22" fmla="*/ 508 w 952"/>
                <a:gd name="T23" fmla="*/ 235 h 607"/>
                <a:gd name="T24" fmla="*/ 544 w 952"/>
                <a:gd name="T25" fmla="*/ 262 h 607"/>
                <a:gd name="T26" fmla="*/ 580 w 952"/>
                <a:gd name="T27" fmla="*/ 289 h 607"/>
                <a:gd name="T28" fmla="*/ 613 w 952"/>
                <a:gd name="T29" fmla="*/ 319 h 607"/>
                <a:gd name="T30" fmla="*/ 655 w 952"/>
                <a:gd name="T31" fmla="*/ 355 h 607"/>
                <a:gd name="T32" fmla="*/ 700 w 952"/>
                <a:gd name="T33" fmla="*/ 397 h 607"/>
                <a:gd name="T34" fmla="*/ 726 w 952"/>
                <a:gd name="T35" fmla="*/ 427 h 607"/>
                <a:gd name="T36" fmla="*/ 753 w 952"/>
                <a:gd name="T37" fmla="*/ 459 h 607"/>
                <a:gd name="T38" fmla="*/ 780 w 952"/>
                <a:gd name="T39" fmla="*/ 490 h 607"/>
                <a:gd name="T40" fmla="*/ 804 w 952"/>
                <a:gd name="T41" fmla="*/ 520 h 607"/>
                <a:gd name="T42" fmla="*/ 834 w 952"/>
                <a:gd name="T43" fmla="*/ 568 h 607"/>
                <a:gd name="T44" fmla="*/ 852 w 952"/>
                <a:gd name="T45" fmla="*/ 607 h 607"/>
                <a:gd name="T46" fmla="*/ 952 w 952"/>
                <a:gd name="T47" fmla="*/ 595 h 607"/>
                <a:gd name="T48" fmla="*/ 919 w 952"/>
                <a:gd name="T49" fmla="*/ 529 h 607"/>
                <a:gd name="T50" fmla="*/ 870 w 952"/>
                <a:gd name="T51" fmla="*/ 459 h 607"/>
                <a:gd name="T52" fmla="*/ 819 w 952"/>
                <a:gd name="T53" fmla="*/ 400 h 607"/>
                <a:gd name="T54" fmla="*/ 753 w 952"/>
                <a:gd name="T55" fmla="*/ 337 h 607"/>
                <a:gd name="T56" fmla="*/ 664 w 952"/>
                <a:gd name="T57" fmla="*/ 247 h 607"/>
                <a:gd name="T58" fmla="*/ 565 w 952"/>
                <a:gd name="T59" fmla="*/ 172 h 607"/>
                <a:gd name="T60" fmla="*/ 460 w 952"/>
                <a:gd name="T61" fmla="*/ 108 h 607"/>
                <a:gd name="T62" fmla="*/ 367 w 952"/>
                <a:gd name="T63" fmla="*/ 69 h 607"/>
                <a:gd name="T64" fmla="*/ 251 w 952"/>
                <a:gd name="T65" fmla="*/ 30 h 607"/>
                <a:gd name="T66" fmla="*/ 156 w 952"/>
                <a:gd name="T67" fmla="*/ 15 h 607"/>
                <a:gd name="T68" fmla="*/ 0 w 952"/>
                <a:gd name="T69" fmla="*/ 0 h 60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952"/>
                <a:gd name="T106" fmla="*/ 0 h 607"/>
                <a:gd name="T107" fmla="*/ 952 w 952"/>
                <a:gd name="T108" fmla="*/ 607 h 60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952" h="607">
                  <a:moveTo>
                    <a:pt x="0" y="0"/>
                  </a:moveTo>
                  <a:lnTo>
                    <a:pt x="0" y="45"/>
                  </a:lnTo>
                  <a:lnTo>
                    <a:pt x="69" y="57"/>
                  </a:lnTo>
                  <a:lnTo>
                    <a:pt x="132" y="72"/>
                  </a:lnTo>
                  <a:lnTo>
                    <a:pt x="189" y="90"/>
                  </a:lnTo>
                  <a:lnTo>
                    <a:pt x="248" y="108"/>
                  </a:lnTo>
                  <a:lnTo>
                    <a:pt x="298" y="126"/>
                  </a:lnTo>
                  <a:lnTo>
                    <a:pt x="340" y="144"/>
                  </a:lnTo>
                  <a:lnTo>
                    <a:pt x="379" y="160"/>
                  </a:lnTo>
                  <a:lnTo>
                    <a:pt x="424" y="181"/>
                  </a:lnTo>
                  <a:lnTo>
                    <a:pt x="463" y="205"/>
                  </a:lnTo>
                  <a:lnTo>
                    <a:pt x="508" y="235"/>
                  </a:lnTo>
                  <a:lnTo>
                    <a:pt x="544" y="262"/>
                  </a:lnTo>
                  <a:lnTo>
                    <a:pt x="580" y="289"/>
                  </a:lnTo>
                  <a:lnTo>
                    <a:pt x="613" y="319"/>
                  </a:lnTo>
                  <a:lnTo>
                    <a:pt x="655" y="355"/>
                  </a:lnTo>
                  <a:lnTo>
                    <a:pt x="700" y="397"/>
                  </a:lnTo>
                  <a:lnTo>
                    <a:pt x="726" y="427"/>
                  </a:lnTo>
                  <a:lnTo>
                    <a:pt x="753" y="459"/>
                  </a:lnTo>
                  <a:lnTo>
                    <a:pt x="780" y="490"/>
                  </a:lnTo>
                  <a:lnTo>
                    <a:pt x="804" y="520"/>
                  </a:lnTo>
                  <a:lnTo>
                    <a:pt x="834" y="568"/>
                  </a:lnTo>
                  <a:lnTo>
                    <a:pt x="852" y="607"/>
                  </a:lnTo>
                  <a:lnTo>
                    <a:pt x="952" y="595"/>
                  </a:lnTo>
                  <a:lnTo>
                    <a:pt x="919" y="529"/>
                  </a:lnTo>
                  <a:lnTo>
                    <a:pt x="870" y="459"/>
                  </a:lnTo>
                  <a:lnTo>
                    <a:pt x="819" y="400"/>
                  </a:lnTo>
                  <a:lnTo>
                    <a:pt x="753" y="337"/>
                  </a:lnTo>
                  <a:lnTo>
                    <a:pt x="664" y="247"/>
                  </a:lnTo>
                  <a:lnTo>
                    <a:pt x="565" y="172"/>
                  </a:lnTo>
                  <a:lnTo>
                    <a:pt x="460" y="108"/>
                  </a:lnTo>
                  <a:lnTo>
                    <a:pt x="367" y="69"/>
                  </a:lnTo>
                  <a:lnTo>
                    <a:pt x="251" y="30"/>
                  </a:lnTo>
                  <a:lnTo>
                    <a:pt x="156" y="1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lIns="100794" tIns="50397" rIns="100794" bIns="50397"/>
            <a:lstStyle/>
            <a:p>
              <a:pPr defTabSz="914414">
                <a:defRPr/>
              </a:pPr>
              <a:endParaRPr lang="ru-RU" dirty="0"/>
            </a:p>
          </p:txBody>
        </p:sp>
        <p:sp>
          <p:nvSpPr>
            <p:cNvPr id="20505" name="Freeform 10"/>
            <p:cNvSpPr>
              <a:spLocks/>
            </p:cNvSpPr>
            <p:nvPr/>
          </p:nvSpPr>
          <p:spPr bwMode="auto">
            <a:xfrm>
              <a:off x="2261" y="1661"/>
              <a:ext cx="493" cy="434"/>
            </a:xfrm>
            <a:custGeom>
              <a:avLst/>
              <a:gdLst>
                <a:gd name="T0" fmla="*/ 0 w 493"/>
                <a:gd name="T1" fmla="*/ 335 h 434"/>
                <a:gd name="T2" fmla="*/ 0 w 493"/>
                <a:gd name="T3" fmla="*/ 434 h 434"/>
                <a:gd name="T4" fmla="*/ 20 w 493"/>
                <a:gd name="T5" fmla="*/ 409 h 434"/>
                <a:gd name="T6" fmla="*/ 42 w 493"/>
                <a:gd name="T7" fmla="*/ 383 h 434"/>
                <a:gd name="T8" fmla="*/ 71 w 493"/>
                <a:gd name="T9" fmla="*/ 356 h 434"/>
                <a:gd name="T10" fmla="*/ 107 w 493"/>
                <a:gd name="T11" fmla="*/ 325 h 434"/>
                <a:gd name="T12" fmla="*/ 142 w 493"/>
                <a:gd name="T13" fmla="*/ 291 h 434"/>
                <a:gd name="T14" fmla="*/ 178 w 493"/>
                <a:gd name="T15" fmla="*/ 259 h 434"/>
                <a:gd name="T16" fmla="*/ 211 w 493"/>
                <a:gd name="T17" fmla="*/ 232 h 434"/>
                <a:gd name="T18" fmla="*/ 241 w 493"/>
                <a:gd name="T19" fmla="*/ 208 h 434"/>
                <a:gd name="T20" fmla="*/ 274 w 493"/>
                <a:gd name="T21" fmla="*/ 186 h 434"/>
                <a:gd name="T22" fmla="*/ 308 w 493"/>
                <a:gd name="T23" fmla="*/ 164 h 434"/>
                <a:gd name="T24" fmla="*/ 348 w 493"/>
                <a:gd name="T25" fmla="*/ 141 h 434"/>
                <a:gd name="T26" fmla="*/ 385 w 493"/>
                <a:gd name="T27" fmla="*/ 123 h 434"/>
                <a:gd name="T28" fmla="*/ 423 w 493"/>
                <a:gd name="T29" fmla="*/ 107 h 434"/>
                <a:gd name="T30" fmla="*/ 463 w 493"/>
                <a:gd name="T31" fmla="*/ 90 h 434"/>
                <a:gd name="T32" fmla="*/ 493 w 493"/>
                <a:gd name="T33" fmla="*/ 76 h 434"/>
                <a:gd name="T34" fmla="*/ 493 w 493"/>
                <a:gd name="T35" fmla="*/ 0 h 434"/>
                <a:gd name="T36" fmla="*/ 439 w 493"/>
                <a:gd name="T37" fmla="*/ 15 h 434"/>
                <a:gd name="T38" fmla="*/ 360 w 493"/>
                <a:gd name="T39" fmla="*/ 49 h 434"/>
                <a:gd name="T40" fmla="*/ 259 w 493"/>
                <a:gd name="T41" fmla="*/ 92 h 434"/>
                <a:gd name="T42" fmla="*/ 185 w 493"/>
                <a:gd name="T43" fmla="*/ 138 h 434"/>
                <a:gd name="T44" fmla="*/ 117 w 493"/>
                <a:gd name="T45" fmla="*/ 204 h 434"/>
                <a:gd name="T46" fmla="*/ 50 w 493"/>
                <a:gd name="T47" fmla="*/ 259 h 434"/>
                <a:gd name="T48" fmla="*/ 0 w 493"/>
                <a:gd name="T49" fmla="*/ 312 h 434"/>
                <a:gd name="T50" fmla="*/ 0 w 493"/>
                <a:gd name="T51" fmla="*/ 433 h 434"/>
                <a:gd name="T52" fmla="*/ 0 w 493"/>
                <a:gd name="T53" fmla="*/ 431 h 434"/>
                <a:gd name="T54" fmla="*/ 0 w 493"/>
                <a:gd name="T55" fmla="*/ 335 h 43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93"/>
                <a:gd name="T85" fmla="*/ 0 h 434"/>
                <a:gd name="T86" fmla="*/ 493 w 493"/>
                <a:gd name="T87" fmla="*/ 434 h 43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93" h="434">
                  <a:moveTo>
                    <a:pt x="0" y="335"/>
                  </a:moveTo>
                  <a:lnTo>
                    <a:pt x="0" y="434"/>
                  </a:lnTo>
                  <a:lnTo>
                    <a:pt x="20" y="409"/>
                  </a:lnTo>
                  <a:lnTo>
                    <a:pt x="42" y="383"/>
                  </a:lnTo>
                  <a:lnTo>
                    <a:pt x="71" y="356"/>
                  </a:lnTo>
                  <a:lnTo>
                    <a:pt x="107" y="325"/>
                  </a:lnTo>
                  <a:lnTo>
                    <a:pt x="142" y="291"/>
                  </a:lnTo>
                  <a:lnTo>
                    <a:pt x="178" y="259"/>
                  </a:lnTo>
                  <a:lnTo>
                    <a:pt x="211" y="232"/>
                  </a:lnTo>
                  <a:lnTo>
                    <a:pt x="241" y="208"/>
                  </a:lnTo>
                  <a:lnTo>
                    <a:pt x="274" y="186"/>
                  </a:lnTo>
                  <a:lnTo>
                    <a:pt x="308" y="164"/>
                  </a:lnTo>
                  <a:lnTo>
                    <a:pt x="348" y="141"/>
                  </a:lnTo>
                  <a:lnTo>
                    <a:pt x="385" y="123"/>
                  </a:lnTo>
                  <a:lnTo>
                    <a:pt x="423" y="107"/>
                  </a:lnTo>
                  <a:lnTo>
                    <a:pt x="463" y="90"/>
                  </a:lnTo>
                  <a:lnTo>
                    <a:pt x="493" y="76"/>
                  </a:lnTo>
                  <a:lnTo>
                    <a:pt x="493" y="0"/>
                  </a:lnTo>
                  <a:lnTo>
                    <a:pt x="439" y="15"/>
                  </a:lnTo>
                  <a:lnTo>
                    <a:pt x="360" y="49"/>
                  </a:lnTo>
                  <a:lnTo>
                    <a:pt x="259" y="92"/>
                  </a:lnTo>
                  <a:lnTo>
                    <a:pt x="185" y="138"/>
                  </a:lnTo>
                  <a:lnTo>
                    <a:pt x="117" y="204"/>
                  </a:lnTo>
                  <a:lnTo>
                    <a:pt x="50" y="259"/>
                  </a:lnTo>
                  <a:lnTo>
                    <a:pt x="0" y="312"/>
                  </a:lnTo>
                  <a:lnTo>
                    <a:pt x="0" y="433"/>
                  </a:lnTo>
                  <a:lnTo>
                    <a:pt x="0" y="431"/>
                  </a:lnTo>
                  <a:lnTo>
                    <a:pt x="0" y="33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lIns="100794" tIns="50397" rIns="100794" bIns="50397"/>
            <a:lstStyle/>
            <a:p>
              <a:pPr defTabSz="914414">
                <a:defRPr/>
              </a:pPr>
              <a:endParaRPr lang="ru-RU" dirty="0"/>
            </a:p>
          </p:txBody>
        </p:sp>
        <p:sp>
          <p:nvSpPr>
            <p:cNvPr id="20506" name="Freeform 11"/>
            <p:cNvSpPr>
              <a:spLocks/>
            </p:cNvSpPr>
            <p:nvPr/>
          </p:nvSpPr>
          <p:spPr bwMode="auto">
            <a:xfrm>
              <a:off x="1670" y="1824"/>
              <a:ext cx="589" cy="270"/>
            </a:xfrm>
            <a:custGeom>
              <a:avLst/>
              <a:gdLst>
                <a:gd name="T0" fmla="*/ 0 w 589"/>
                <a:gd name="T1" fmla="*/ 0 h 270"/>
                <a:gd name="T2" fmla="*/ 0 w 589"/>
                <a:gd name="T3" fmla="*/ 83 h 270"/>
                <a:gd name="T4" fmla="*/ 38 w 589"/>
                <a:gd name="T5" fmla="*/ 90 h 270"/>
                <a:gd name="T6" fmla="*/ 77 w 589"/>
                <a:gd name="T7" fmla="*/ 97 h 270"/>
                <a:gd name="T8" fmla="*/ 114 w 589"/>
                <a:gd name="T9" fmla="*/ 106 h 270"/>
                <a:gd name="T10" fmla="*/ 152 w 589"/>
                <a:gd name="T11" fmla="*/ 115 h 270"/>
                <a:gd name="T12" fmla="*/ 196 w 589"/>
                <a:gd name="T13" fmla="*/ 126 h 270"/>
                <a:gd name="T14" fmla="*/ 244 w 589"/>
                <a:gd name="T15" fmla="*/ 138 h 270"/>
                <a:gd name="T16" fmla="*/ 304 w 589"/>
                <a:gd name="T17" fmla="*/ 156 h 270"/>
                <a:gd name="T18" fmla="*/ 362 w 589"/>
                <a:gd name="T19" fmla="*/ 172 h 270"/>
                <a:gd name="T20" fmla="*/ 400 w 589"/>
                <a:gd name="T21" fmla="*/ 185 h 270"/>
                <a:gd name="T22" fmla="*/ 445 w 589"/>
                <a:gd name="T23" fmla="*/ 203 h 270"/>
                <a:gd name="T24" fmla="*/ 494 w 589"/>
                <a:gd name="T25" fmla="*/ 223 h 270"/>
                <a:gd name="T26" fmla="*/ 538 w 589"/>
                <a:gd name="T27" fmla="*/ 243 h 270"/>
                <a:gd name="T28" fmla="*/ 570 w 589"/>
                <a:gd name="T29" fmla="*/ 259 h 270"/>
                <a:gd name="T30" fmla="*/ 589 w 589"/>
                <a:gd name="T31" fmla="*/ 270 h 270"/>
                <a:gd name="T32" fmla="*/ 589 w 589"/>
                <a:gd name="T33" fmla="*/ 167 h 270"/>
                <a:gd name="T34" fmla="*/ 552 w 589"/>
                <a:gd name="T35" fmla="*/ 141 h 270"/>
                <a:gd name="T36" fmla="*/ 478 w 589"/>
                <a:gd name="T37" fmla="*/ 105 h 270"/>
                <a:gd name="T38" fmla="*/ 392 w 589"/>
                <a:gd name="T39" fmla="*/ 69 h 270"/>
                <a:gd name="T40" fmla="*/ 315 w 589"/>
                <a:gd name="T41" fmla="*/ 49 h 270"/>
                <a:gd name="T42" fmla="*/ 226 w 589"/>
                <a:gd name="T43" fmla="*/ 24 h 270"/>
                <a:gd name="T44" fmla="*/ 137 w 589"/>
                <a:gd name="T45" fmla="*/ 7 h 270"/>
                <a:gd name="T46" fmla="*/ 74 w 589"/>
                <a:gd name="T47" fmla="*/ 1 h 270"/>
                <a:gd name="T48" fmla="*/ 0 w 589"/>
                <a:gd name="T49" fmla="*/ 0 h 27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89"/>
                <a:gd name="T76" fmla="*/ 0 h 270"/>
                <a:gd name="T77" fmla="*/ 589 w 589"/>
                <a:gd name="T78" fmla="*/ 270 h 27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89" h="270">
                  <a:moveTo>
                    <a:pt x="0" y="0"/>
                  </a:moveTo>
                  <a:lnTo>
                    <a:pt x="0" y="83"/>
                  </a:lnTo>
                  <a:lnTo>
                    <a:pt x="38" y="90"/>
                  </a:lnTo>
                  <a:lnTo>
                    <a:pt x="77" y="97"/>
                  </a:lnTo>
                  <a:lnTo>
                    <a:pt x="114" y="106"/>
                  </a:lnTo>
                  <a:lnTo>
                    <a:pt x="152" y="115"/>
                  </a:lnTo>
                  <a:lnTo>
                    <a:pt x="196" y="126"/>
                  </a:lnTo>
                  <a:lnTo>
                    <a:pt x="244" y="138"/>
                  </a:lnTo>
                  <a:lnTo>
                    <a:pt x="304" y="156"/>
                  </a:lnTo>
                  <a:lnTo>
                    <a:pt x="362" y="172"/>
                  </a:lnTo>
                  <a:lnTo>
                    <a:pt x="400" y="185"/>
                  </a:lnTo>
                  <a:lnTo>
                    <a:pt x="445" y="203"/>
                  </a:lnTo>
                  <a:lnTo>
                    <a:pt x="494" y="223"/>
                  </a:lnTo>
                  <a:lnTo>
                    <a:pt x="538" y="243"/>
                  </a:lnTo>
                  <a:lnTo>
                    <a:pt x="570" y="259"/>
                  </a:lnTo>
                  <a:lnTo>
                    <a:pt x="589" y="270"/>
                  </a:lnTo>
                  <a:lnTo>
                    <a:pt x="589" y="167"/>
                  </a:lnTo>
                  <a:lnTo>
                    <a:pt x="552" y="141"/>
                  </a:lnTo>
                  <a:lnTo>
                    <a:pt x="478" y="105"/>
                  </a:lnTo>
                  <a:lnTo>
                    <a:pt x="392" y="69"/>
                  </a:lnTo>
                  <a:lnTo>
                    <a:pt x="315" y="49"/>
                  </a:lnTo>
                  <a:lnTo>
                    <a:pt x="226" y="24"/>
                  </a:lnTo>
                  <a:lnTo>
                    <a:pt x="137" y="7"/>
                  </a:lnTo>
                  <a:lnTo>
                    <a:pt x="74" y="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lIns="100794" tIns="50397" rIns="100794" bIns="50397"/>
            <a:lstStyle/>
            <a:p>
              <a:pPr defTabSz="914414">
                <a:defRPr/>
              </a:pPr>
              <a:endParaRPr lang="ru-RU" dirty="0"/>
            </a:p>
          </p:txBody>
        </p:sp>
        <p:sp>
          <p:nvSpPr>
            <p:cNvPr id="20507" name="Freeform 12"/>
            <p:cNvSpPr>
              <a:spLocks/>
            </p:cNvSpPr>
            <p:nvPr/>
          </p:nvSpPr>
          <p:spPr bwMode="auto">
            <a:xfrm>
              <a:off x="1109" y="1171"/>
              <a:ext cx="1645" cy="823"/>
            </a:xfrm>
            <a:custGeom>
              <a:avLst/>
              <a:gdLst>
                <a:gd name="T0" fmla="*/ 90 w 1645"/>
                <a:gd name="T1" fmla="*/ 0 h 823"/>
                <a:gd name="T2" fmla="*/ 189 w 1645"/>
                <a:gd name="T3" fmla="*/ 0 h 823"/>
                <a:gd name="T4" fmla="*/ 291 w 1645"/>
                <a:gd name="T5" fmla="*/ 6 h 823"/>
                <a:gd name="T6" fmla="*/ 386 w 1645"/>
                <a:gd name="T7" fmla="*/ 21 h 823"/>
                <a:gd name="T8" fmla="*/ 496 w 1645"/>
                <a:gd name="T9" fmla="*/ 45 h 823"/>
                <a:gd name="T10" fmla="*/ 601 w 1645"/>
                <a:gd name="T11" fmla="*/ 78 h 823"/>
                <a:gd name="T12" fmla="*/ 712 w 1645"/>
                <a:gd name="T13" fmla="*/ 123 h 823"/>
                <a:gd name="T14" fmla="*/ 811 w 1645"/>
                <a:gd name="T15" fmla="*/ 170 h 823"/>
                <a:gd name="T16" fmla="*/ 905 w 1645"/>
                <a:gd name="T17" fmla="*/ 217 h 823"/>
                <a:gd name="T18" fmla="*/ 1001 w 1645"/>
                <a:gd name="T19" fmla="*/ 271 h 823"/>
                <a:gd name="T20" fmla="*/ 1091 w 1645"/>
                <a:gd name="T21" fmla="*/ 331 h 823"/>
                <a:gd name="T22" fmla="*/ 1178 w 1645"/>
                <a:gd name="T23" fmla="*/ 400 h 823"/>
                <a:gd name="T24" fmla="*/ 1249 w 1645"/>
                <a:gd name="T25" fmla="*/ 469 h 823"/>
                <a:gd name="T26" fmla="*/ 1297 w 1645"/>
                <a:gd name="T27" fmla="*/ 533 h 823"/>
                <a:gd name="T28" fmla="*/ 1596 w 1645"/>
                <a:gd name="T29" fmla="*/ 512 h 823"/>
                <a:gd name="T30" fmla="*/ 1494 w 1645"/>
                <a:gd name="T31" fmla="*/ 557 h 823"/>
                <a:gd name="T32" fmla="*/ 1423 w 1645"/>
                <a:gd name="T33" fmla="*/ 593 h 823"/>
                <a:gd name="T34" fmla="*/ 1364 w 1645"/>
                <a:gd name="T35" fmla="*/ 630 h 823"/>
                <a:gd name="T36" fmla="*/ 1307 w 1645"/>
                <a:gd name="T37" fmla="*/ 676 h 823"/>
                <a:gd name="T38" fmla="*/ 1240 w 1645"/>
                <a:gd name="T39" fmla="*/ 736 h 823"/>
                <a:gd name="T40" fmla="*/ 1178 w 1645"/>
                <a:gd name="T41" fmla="*/ 796 h 823"/>
                <a:gd name="T42" fmla="*/ 1124 w 1645"/>
                <a:gd name="T43" fmla="*/ 811 h 823"/>
                <a:gd name="T44" fmla="*/ 1068 w 1645"/>
                <a:gd name="T45" fmla="*/ 783 h 823"/>
                <a:gd name="T46" fmla="*/ 999 w 1645"/>
                <a:gd name="T47" fmla="*/ 755 h 823"/>
                <a:gd name="T48" fmla="*/ 936 w 1645"/>
                <a:gd name="T49" fmla="*/ 735 h 823"/>
                <a:gd name="T50" fmla="*/ 864 w 1645"/>
                <a:gd name="T51" fmla="*/ 715 h 823"/>
                <a:gd name="T52" fmla="*/ 791 w 1645"/>
                <a:gd name="T53" fmla="*/ 696 h 823"/>
                <a:gd name="T54" fmla="*/ 720 w 1645"/>
                <a:gd name="T55" fmla="*/ 681 h 823"/>
                <a:gd name="T56" fmla="*/ 652 w 1645"/>
                <a:gd name="T57" fmla="*/ 666 h 823"/>
                <a:gd name="T58" fmla="*/ 560 w 1645"/>
                <a:gd name="T59" fmla="*/ 652 h 823"/>
                <a:gd name="T60" fmla="*/ 896 w 1645"/>
                <a:gd name="T61" fmla="*/ 542 h 823"/>
                <a:gd name="T62" fmla="*/ 817 w 1645"/>
                <a:gd name="T63" fmla="*/ 439 h 823"/>
                <a:gd name="T64" fmla="*/ 757 w 1645"/>
                <a:gd name="T65" fmla="*/ 379 h 823"/>
                <a:gd name="T66" fmla="*/ 670 w 1645"/>
                <a:gd name="T67" fmla="*/ 298 h 823"/>
                <a:gd name="T68" fmla="*/ 595 w 1645"/>
                <a:gd name="T69" fmla="*/ 235 h 823"/>
                <a:gd name="T70" fmla="*/ 535 w 1645"/>
                <a:gd name="T71" fmla="*/ 188 h 823"/>
                <a:gd name="T72" fmla="*/ 460 w 1645"/>
                <a:gd name="T73" fmla="*/ 141 h 823"/>
                <a:gd name="T74" fmla="*/ 383 w 1645"/>
                <a:gd name="T75" fmla="*/ 102 h 823"/>
                <a:gd name="T76" fmla="*/ 291 w 1645"/>
                <a:gd name="T77" fmla="*/ 69 h 823"/>
                <a:gd name="T78" fmla="*/ 192 w 1645"/>
                <a:gd name="T79" fmla="*/ 45 h 823"/>
                <a:gd name="T80" fmla="*/ 87 w 1645"/>
                <a:gd name="T81" fmla="*/ 24 h 82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645"/>
                <a:gd name="T124" fmla="*/ 0 h 823"/>
                <a:gd name="T125" fmla="*/ 1645 w 1645"/>
                <a:gd name="T126" fmla="*/ 823 h 82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645" h="823">
                  <a:moveTo>
                    <a:pt x="0" y="6"/>
                  </a:moveTo>
                  <a:lnTo>
                    <a:pt x="90" y="0"/>
                  </a:lnTo>
                  <a:lnTo>
                    <a:pt x="135" y="0"/>
                  </a:lnTo>
                  <a:lnTo>
                    <a:pt x="189" y="0"/>
                  </a:lnTo>
                  <a:lnTo>
                    <a:pt x="240" y="3"/>
                  </a:lnTo>
                  <a:lnTo>
                    <a:pt x="291" y="6"/>
                  </a:lnTo>
                  <a:lnTo>
                    <a:pt x="341" y="12"/>
                  </a:lnTo>
                  <a:lnTo>
                    <a:pt x="386" y="21"/>
                  </a:lnTo>
                  <a:lnTo>
                    <a:pt x="436" y="30"/>
                  </a:lnTo>
                  <a:lnTo>
                    <a:pt x="496" y="45"/>
                  </a:lnTo>
                  <a:lnTo>
                    <a:pt x="550" y="63"/>
                  </a:lnTo>
                  <a:lnTo>
                    <a:pt x="601" y="78"/>
                  </a:lnTo>
                  <a:lnTo>
                    <a:pt x="658" y="99"/>
                  </a:lnTo>
                  <a:lnTo>
                    <a:pt x="712" y="123"/>
                  </a:lnTo>
                  <a:lnTo>
                    <a:pt x="766" y="147"/>
                  </a:lnTo>
                  <a:lnTo>
                    <a:pt x="811" y="170"/>
                  </a:lnTo>
                  <a:lnTo>
                    <a:pt x="862" y="194"/>
                  </a:lnTo>
                  <a:lnTo>
                    <a:pt x="905" y="217"/>
                  </a:lnTo>
                  <a:lnTo>
                    <a:pt x="953" y="244"/>
                  </a:lnTo>
                  <a:lnTo>
                    <a:pt x="1001" y="271"/>
                  </a:lnTo>
                  <a:lnTo>
                    <a:pt x="1049" y="304"/>
                  </a:lnTo>
                  <a:lnTo>
                    <a:pt x="1091" y="331"/>
                  </a:lnTo>
                  <a:lnTo>
                    <a:pt x="1136" y="367"/>
                  </a:lnTo>
                  <a:lnTo>
                    <a:pt x="1178" y="400"/>
                  </a:lnTo>
                  <a:lnTo>
                    <a:pt x="1217" y="433"/>
                  </a:lnTo>
                  <a:lnTo>
                    <a:pt x="1249" y="469"/>
                  </a:lnTo>
                  <a:lnTo>
                    <a:pt x="1276" y="500"/>
                  </a:lnTo>
                  <a:lnTo>
                    <a:pt x="1297" y="533"/>
                  </a:lnTo>
                  <a:lnTo>
                    <a:pt x="1645" y="489"/>
                  </a:lnTo>
                  <a:lnTo>
                    <a:pt x="1596" y="512"/>
                  </a:lnTo>
                  <a:lnTo>
                    <a:pt x="1539" y="536"/>
                  </a:lnTo>
                  <a:lnTo>
                    <a:pt x="1494" y="557"/>
                  </a:lnTo>
                  <a:lnTo>
                    <a:pt x="1460" y="573"/>
                  </a:lnTo>
                  <a:lnTo>
                    <a:pt x="1423" y="593"/>
                  </a:lnTo>
                  <a:lnTo>
                    <a:pt x="1393" y="611"/>
                  </a:lnTo>
                  <a:lnTo>
                    <a:pt x="1364" y="630"/>
                  </a:lnTo>
                  <a:lnTo>
                    <a:pt x="1335" y="653"/>
                  </a:lnTo>
                  <a:lnTo>
                    <a:pt x="1307" y="676"/>
                  </a:lnTo>
                  <a:lnTo>
                    <a:pt x="1273" y="705"/>
                  </a:lnTo>
                  <a:lnTo>
                    <a:pt x="1240" y="736"/>
                  </a:lnTo>
                  <a:lnTo>
                    <a:pt x="1211" y="762"/>
                  </a:lnTo>
                  <a:lnTo>
                    <a:pt x="1178" y="796"/>
                  </a:lnTo>
                  <a:lnTo>
                    <a:pt x="1151" y="823"/>
                  </a:lnTo>
                  <a:lnTo>
                    <a:pt x="1124" y="811"/>
                  </a:lnTo>
                  <a:lnTo>
                    <a:pt x="1097" y="796"/>
                  </a:lnTo>
                  <a:lnTo>
                    <a:pt x="1068" y="783"/>
                  </a:lnTo>
                  <a:lnTo>
                    <a:pt x="1034" y="769"/>
                  </a:lnTo>
                  <a:lnTo>
                    <a:pt x="999" y="755"/>
                  </a:lnTo>
                  <a:lnTo>
                    <a:pt x="967" y="744"/>
                  </a:lnTo>
                  <a:lnTo>
                    <a:pt x="936" y="735"/>
                  </a:lnTo>
                  <a:lnTo>
                    <a:pt x="901" y="724"/>
                  </a:lnTo>
                  <a:lnTo>
                    <a:pt x="864" y="715"/>
                  </a:lnTo>
                  <a:lnTo>
                    <a:pt x="826" y="705"/>
                  </a:lnTo>
                  <a:lnTo>
                    <a:pt x="791" y="696"/>
                  </a:lnTo>
                  <a:lnTo>
                    <a:pt x="757" y="687"/>
                  </a:lnTo>
                  <a:lnTo>
                    <a:pt x="720" y="681"/>
                  </a:lnTo>
                  <a:lnTo>
                    <a:pt x="685" y="673"/>
                  </a:lnTo>
                  <a:lnTo>
                    <a:pt x="652" y="666"/>
                  </a:lnTo>
                  <a:lnTo>
                    <a:pt x="613" y="658"/>
                  </a:lnTo>
                  <a:lnTo>
                    <a:pt x="560" y="652"/>
                  </a:lnTo>
                  <a:lnTo>
                    <a:pt x="920" y="590"/>
                  </a:lnTo>
                  <a:lnTo>
                    <a:pt x="896" y="542"/>
                  </a:lnTo>
                  <a:lnTo>
                    <a:pt x="868" y="506"/>
                  </a:lnTo>
                  <a:lnTo>
                    <a:pt x="817" y="439"/>
                  </a:lnTo>
                  <a:lnTo>
                    <a:pt x="787" y="409"/>
                  </a:lnTo>
                  <a:lnTo>
                    <a:pt x="757" y="379"/>
                  </a:lnTo>
                  <a:lnTo>
                    <a:pt x="703" y="328"/>
                  </a:lnTo>
                  <a:lnTo>
                    <a:pt x="670" y="298"/>
                  </a:lnTo>
                  <a:lnTo>
                    <a:pt x="631" y="262"/>
                  </a:lnTo>
                  <a:lnTo>
                    <a:pt x="595" y="235"/>
                  </a:lnTo>
                  <a:lnTo>
                    <a:pt x="565" y="211"/>
                  </a:lnTo>
                  <a:lnTo>
                    <a:pt x="535" y="188"/>
                  </a:lnTo>
                  <a:lnTo>
                    <a:pt x="499" y="164"/>
                  </a:lnTo>
                  <a:lnTo>
                    <a:pt x="460" y="141"/>
                  </a:lnTo>
                  <a:lnTo>
                    <a:pt x="421" y="123"/>
                  </a:lnTo>
                  <a:lnTo>
                    <a:pt x="383" y="102"/>
                  </a:lnTo>
                  <a:lnTo>
                    <a:pt x="335" y="84"/>
                  </a:lnTo>
                  <a:lnTo>
                    <a:pt x="291" y="69"/>
                  </a:lnTo>
                  <a:lnTo>
                    <a:pt x="240" y="57"/>
                  </a:lnTo>
                  <a:lnTo>
                    <a:pt x="192" y="45"/>
                  </a:lnTo>
                  <a:lnTo>
                    <a:pt x="141" y="33"/>
                  </a:lnTo>
                  <a:lnTo>
                    <a:pt x="87" y="24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lIns="100794" tIns="50397" rIns="100794" bIns="50397"/>
            <a:lstStyle/>
            <a:p>
              <a:pPr defTabSz="914414">
                <a:defRPr/>
              </a:pPr>
              <a:endParaRPr lang="ru-RU" dirty="0"/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 rot="5786367">
            <a:off x="6412965" y="2303623"/>
            <a:ext cx="1438711" cy="1903679"/>
            <a:chOff x="1109" y="1171"/>
            <a:chExt cx="1645" cy="924"/>
          </a:xfrm>
          <a:solidFill>
            <a:schemeClr val="accent6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0500" name="Freeform 14"/>
            <p:cNvSpPr>
              <a:spLocks/>
            </p:cNvSpPr>
            <p:nvPr/>
          </p:nvSpPr>
          <p:spPr bwMode="auto">
            <a:xfrm>
              <a:off x="1110" y="1174"/>
              <a:ext cx="952" cy="607"/>
            </a:xfrm>
            <a:custGeom>
              <a:avLst/>
              <a:gdLst>
                <a:gd name="T0" fmla="*/ 0 w 952"/>
                <a:gd name="T1" fmla="*/ 0 h 607"/>
                <a:gd name="T2" fmla="*/ 0 w 952"/>
                <a:gd name="T3" fmla="*/ 45 h 607"/>
                <a:gd name="T4" fmla="*/ 69 w 952"/>
                <a:gd name="T5" fmla="*/ 57 h 607"/>
                <a:gd name="T6" fmla="*/ 132 w 952"/>
                <a:gd name="T7" fmla="*/ 72 h 607"/>
                <a:gd name="T8" fmla="*/ 189 w 952"/>
                <a:gd name="T9" fmla="*/ 90 h 607"/>
                <a:gd name="T10" fmla="*/ 248 w 952"/>
                <a:gd name="T11" fmla="*/ 108 h 607"/>
                <a:gd name="T12" fmla="*/ 298 w 952"/>
                <a:gd name="T13" fmla="*/ 126 h 607"/>
                <a:gd name="T14" fmla="*/ 340 w 952"/>
                <a:gd name="T15" fmla="*/ 144 h 607"/>
                <a:gd name="T16" fmla="*/ 379 w 952"/>
                <a:gd name="T17" fmla="*/ 160 h 607"/>
                <a:gd name="T18" fmla="*/ 424 w 952"/>
                <a:gd name="T19" fmla="*/ 181 h 607"/>
                <a:gd name="T20" fmla="*/ 463 w 952"/>
                <a:gd name="T21" fmla="*/ 205 h 607"/>
                <a:gd name="T22" fmla="*/ 508 w 952"/>
                <a:gd name="T23" fmla="*/ 235 h 607"/>
                <a:gd name="T24" fmla="*/ 544 w 952"/>
                <a:gd name="T25" fmla="*/ 262 h 607"/>
                <a:gd name="T26" fmla="*/ 580 w 952"/>
                <a:gd name="T27" fmla="*/ 289 h 607"/>
                <a:gd name="T28" fmla="*/ 613 w 952"/>
                <a:gd name="T29" fmla="*/ 319 h 607"/>
                <a:gd name="T30" fmla="*/ 655 w 952"/>
                <a:gd name="T31" fmla="*/ 355 h 607"/>
                <a:gd name="T32" fmla="*/ 700 w 952"/>
                <a:gd name="T33" fmla="*/ 397 h 607"/>
                <a:gd name="T34" fmla="*/ 726 w 952"/>
                <a:gd name="T35" fmla="*/ 427 h 607"/>
                <a:gd name="T36" fmla="*/ 753 w 952"/>
                <a:gd name="T37" fmla="*/ 459 h 607"/>
                <a:gd name="T38" fmla="*/ 780 w 952"/>
                <a:gd name="T39" fmla="*/ 490 h 607"/>
                <a:gd name="T40" fmla="*/ 804 w 952"/>
                <a:gd name="T41" fmla="*/ 520 h 607"/>
                <a:gd name="T42" fmla="*/ 834 w 952"/>
                <a:gd name="T43" fmla="*/ 568 h 607"/>
                <a:gd name="T44" fmla="*/ 852 w 952"/>
                <a:gd name="T45" fmla="*/ 607 h 607"/>
                <a:gd name="T46" fmla="*/ 952 w 952"/>
                <a:gd name="T47" fmla="*/ 595 h 607"/>
                <a:gd name="T48" fmla="*/ 919 w 952"/>
                <a:gd name="T49" fmla="*/ 529 h 607"/>
                <a:gd name="T50" fmla="*/ 870 w 952"/>
                <a:gd name="T51" fmla="*/ 459 h 607"/>
                <a:gd name="T52" fmla="*/ 819 w 952"/>
                <a:gd name="T53" fmla="*/ 400 h 607"/>
                <a:gd name="T54" fmla="*/ 753 w 952"/>
                <a:gd name="T55" fmla="*/ 337 h 607"/>
                <a:gd name="T56" fmla="*/ 664 w 952"/>
                <a:gd name="T57" fmla="*/ 247 h 607"/>
                <a:gd name="T58" fmla="*/ 565 w 952"/>
                <a:gd name="T59" fmla="*/ 172 h 607"/>
                <a:gd name="T60" fmla="*/ 460 w 952"/>
                <a:gd name="T61" fmla="*/ 108 h 607"/>
                <a:gd name="T62" fmla="*/ 367 w 952"/>
                <a:gd name="T63" fmla="*/ 69 h 607"/>
                <a:gd name="T64" fmla="*/ 251 w 952"/>
                <a:gd name="T65" fmla="*/ 30 h 607"/>
                <a:gd name="T66" fmla="*/ 156 w 952"/>
                <a:gd name="T67" fmla="*/ 15 h 607"/>
                <a:gd name="T68" fmla="*/ 0 w 952"/>
                <a:gd name="T69" fmla="*/ 0 h 60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952"/>
                <a:gd name="T106" fmla="*/ 0 h 607"/>
                <a:gd name="T107" fmla="*/ 952 w 952"/>
                <a:gd name="T108" fmla="*/ 607 h 60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952" h="607">
                  <a:moveTo>
                    <a:pt x="0" y="0"/>
                  </a:moveTo>
                  <a:lnTo>
                    <a:pt x="0" y="45"/>
                  </a:lnTo>
                  <a:lnTo>
                    <a:pt x="69" y="57"/>
                  </a:lnTo>
                  <a:lnTo>
                    <a:pt x="132" y="72"/>
                  </a:lnTo>
                  <a:lnTo>
                    <a:pt x="189" y="90"/>
                  </a:lnTo>
                  <a:lnTo>
                    <a:pt x="248" y="108"/>
                  </a:lnTo>
                  <a:lnTo>
                    <a:pt x="298" y="126"/>
                  </a:lnTo>
                  <a:lnTo>
                    <a:pt x="340" y="144"/>
                  </a:lnTo>
                  <a:lnTo>
                    <a:pt x="379" y="160"/>
                  </a:lnTo>
                  <a:lnTo>
                    <a:pt x="424" y="181"/>
                  </a:lnTo>
                  <a:lnTo>
                    <a:pt x="463" y="205"/>
                  </a:lnTo>
                  <a:lnTo>
                    <a:pt x="508" y="235"/>
                  </a:lnTo>
                  <a:lnTo>
                    <a:pt x="544" y="262"/>
                  </a:lnTo>
                  <a:lnTo>
                    <a:pt x="580" y="289"/>
                  </a:lnTo>
                  <a:lnTo>
                    <a:pt x="613" y="319"/>
                  </a:lnTo>
                  <a:lnTo>
                    <a:pt x="655" y="355"/>
                  </a:lnTo>
                  <a:lnTo>
                    <a:pt x="700" y="397"/>
                  </a:lnTo>
                  <a:lnTo>
                    <a:pt x="726" y="427"/>
                  </a:lnTo>
                  <a:lnTo>
                    <a:pt x="753" y="459"/>
                  </a:lnTo>
                  <a:lnTo>
                    <a:pt x="780" y="490"/>
                  </a:lnTo>
                  <a:lnTo>
                    <a:pt x="804" y="520"/>
                  </a:lnTo>
                  <a:lnTo>
                    <a:pt x="834" y="568"/>
                  </a:lnTo>
                  <a:lnTo>
                    <a:pt x="852" y="607"/>
                  </a:lnTo>
                  <a:lnTo>
                    <a:pt x="952" y="595"/>
                  </a:lnTo>
                  <a:lnTo>
                    <a:pt x="919" y="529"/>
                  </a:lnTo>
                  <a:lnTo>
                    <a:pt x="870" y="459"/>
                  </a:lnTo>
                  <a:lnTo>
                    <a:pt x="819" y="400"/>
                  </a:lnTo>
                  <a:lnTo>
                    <a:pt x="753" y="337"/>
                  </a:lnTo>
                  <a:lnTo>
                    <a:pt x="664" y="247"/>
                  </a:lnTo>
                  <a:lnTo>
                    <a:pt x="565" y="172"/>
                  </a:lnTo>
                  <a:lnTo>
                    <a:pt x="460" y="108"/>
                  </a:lnTo>
                  <a:lnTo>
                    <a:pt x="367" y="69"/>
                  </a:lnTo>
                  <a:lnTo>
                    <a:pt x="251" y="30"/>
                  </a:lnTo>
                  <a:lnTo>
                    <a:pt x="156" y="1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rot="10800000" vert="eaVert" lIns="100794" tIns="50397" rIns="100794" bIns="50397"/>
            <a:lstStyle/>
            <a:p>
              <a:pPr defTabSz="914414">
                <a:defRPr/>
              </a:pPr>
              <a:endParaRPr lang="ru-RU" dirty="0"/>
            </a:p>
          </p:txBody>
        </p:sp>
        <p:sp>
          <p:nvSpPr>
            <p:cNvPr id="20501" name="Freeform 15"/>
            <p:cNvSpPr>
              <a:spLocks/>
            </p:cNvSpPr>
            <p:nvPr/>
          </p:nvSpPr>
          <p:spPr bwMode="auto">
            <a:xfrm>
              <a:off x="2261" y="1661"/>
              <a:ext cx="493" cy="434"/>
            </a:xfrm>
            <a:custGeom>
              <a:avLst/>
              <a:gdLst>
                <a:gd name="T0" fmla="*/ 0 w 493"/>
                <a:gd name="T1" fmla="*/ 335 h 434"/>
                <a:gd name="T2" fmla="*/ 0 w 493"/>
                <a:gd name="T3" fmla="*/ 434 h 434"/>
                <a:gd name="T4" fmla="*/ 20 w 493"/>
                <a:gd name="T5" fmla="*/ 409 h 434"/>
                <a:gd name="T6" fmla="*/ 42 w 493"/>
                <a:gd name="T7" fmla="*/ 383 h 434"/>
                <a:gd name="T8" fmla="*/ 71 w 493"/>
                <a:gd name="T9" fmla="*/ 356 h 434"/>
                <a:gd name="T10" fmla="*/ 107 w 493"/>
                <a:gd name="T11" fmla="*/ 325 h 434"/>
                <a:gd name="T12" fmla="*/ 142 w 493"/>
                <a:gd name="T13" fmla="*/ 291 h 434"/>
                <a:gd name="T14" fmla="*/ 178 w 493"/>
                <a:gd name="T15" fmla="*/ 259 h 434"/>
                <a:gd name="T16" fmla="*/ 211 w 493"/>
                <a:gd name="T17" fmla="*/ 232 h 434"/>
                <a:gd name="T18" fmla="*/ 241 w 493"/>
                <a:gd name="T19" fmla="*/ 208 h 434"/>
                <a:gd name="T20" fmla="*/ 274 w 493"/>
                <a:gd name="T21" fmla="*/ 186 h 434"/>
                <a:gd name="T22" fmla="*/ 308 w 493"/>
                <a:gd name="T23" fmla="*/ 164 h 434"/>
                <a:gd name="T24" fmla="*/ 348 w 493"/>
                <a:gd name="T25" fmla="*/ 141 h 434"/>
                <a:gd name="T26" fmla="*/ 385 w 493"/>
                <a:gd name="T27" fmla="*/ 123 h 434"/>
                <a:gd name="T28" fmla="*/ 423 w 493"/>
                <a:gd name="T29" fmla="*/ 107 h 434"/>
                <a:gd name="T30" fmla="*/ 463 w 493"/>
                <a:gd name="T31" fmla="*/ 90 h 434"/>
                <a:gd name="T32" fmla="*/ 493 w 493"/>
                <a:gd name="T33" fmla="*/ 76 h 434"/>
                <a:gd name="T34" fmla="*/ 493 w 493"/>
                <a:gd name="T35" fmla="*/ 0 h 434"/>
                <a:gd name="T36" fmla="*/ 439 w 493"/>
                <a:gd name="T37" fmla="*/ 15 h 434"/>
                <a:gd name="T38" fmla="*/ 360 w 493"/>
                <a:gd name="T39" fmla="*/ 49 h 434"/>
                <a:gd name="T40" fmla="*/ 259 w 493"/>
                <a:gd name="T41" fmla="*/ 92 h 434"/>
                <a:gd name="T42" fmla="*/ 185 w 493"/>
                <a:gd name="T43" fmla="*/ 138 h 434"/>
                <a:gd name="T44" fmla="*/ 117 w 493"/>
                <a:gd name="T45" fmla="*/ 204 h 434"/>
                <a:gd name="T46" fmla="*/ 50 w 493"/>
                <a:gd name="T47" fmla="*/ 259 h 434"/>
                <a:gd name="T48" fmla="*/ 0 w 493"/>
                <a:gd name="T49" fmla="*/ 312 h 434"/>
                <a:gd name="T50" fmla="*/ 0 w 493"/>
                <a:gd name="T51" fmla="*/ 433 h 434"/>
                <a:gd name="T52" fmla="*/ 0 w 493"/>
                <a:gd name="T53" fmla="*/ 431 h 434"/>
                <a:gd name="T54" fmla="*/ 0 w 493"/>
                <a:gd name="T55" fmla="*/ 335 h 43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93"/>
                <a:gd name="T85" fmla="*/ 0 h 434"/>
                <a:gd name="T86" fmla="*/ 493 w 493"/>
                <a:gd name="T87" fmla="*/ 434 h 43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93" h="434">
                  <a:moveTo>
                    <a:pt x="0" y="335"/>
                  </a:moveTo>
                  <a:lnTo>
                    <a:pt x="0" y="434"/>
                  </a:lnTo>
                  <a:lnTo>
                    <a:pt x="20" y="409"/>
                  </a:lnTo>
                  <a:lnTo>
                    <a:pt x="42" y="383"/>
                  </a:lnTo>
                  <a:lnTo>
                    <a:pt x="71" y="356"/>
                  </a:lnTo>
                  <a:lnTo>
                    <a:pt x="107" y="325"/>
                  </a:lnTo>
                  <a:lnTo>
                    <a:pt x="142" y="291"/>
                  </a:lnTo>
                  <a:lnTo>
                    <a:pt x="178" y="259"/>
                  </a:lnTo>
                  <a:lnTo>
                    <a:pt x="211" y="232"/>
                  </a:lnTo>
                  <a:lnTo>
                    <a:pt x="241" y="208"/>
                  </a:lnTo>
                  <a:lnTo>
                    <a:pt x="274" y="186"/>
                  </a:lnTo>
                  <a:lnTo>
                    <a:pt x="308" y="164"/>
                  </a:lnTo>
                  <a:lnTo>
                    <a:pt x="348" y="141"/>
                  </a:lnTo>
                  <a:lnTo>
                    <a:pt x="385" y="123"/>
                  </a:lnTo>
                  <a:lnTo>
                    <a:pt x="423" y="107"/>
                  </a:lnTo>
                  <a:lnTo>
                    <a:pt x="463" y="90"/>
                  </a:lnTo>
                  <a:lnTo>
                    <a:pt x="493" y="76"/>
                  </a:lnTo>
                  <a:lnTo>
                    <a:pt x="493" y="0"/>
                  </a:lnTo>
                  <a:lnTo>
                    <a:pt x="439" y="15"/>
                  </a:lnTo>
                  <a:lnTo>
                    <a:pt x="360" y="49"/>
                  </a:lnTo>
                  <a:lnTo>
                    <a:pt x="259" y="92"/>
                  </a:lnTo>
                  <a:lnTo>
                    <a:pt x="185" y="138"/>
                  </a:lnTo>
                  <a:lnTo>
                    <a:pt x="117" y="204"/>
                  </a:lnTo>
                  <a:lnTo>
                    <a:pt x="50" y="259"/>
                  </a:lnTo>
                  <a:lnTo>
                    <a:pt x="0" y="312"/>
                  </a:lnTo>
                  <a:lnTo>
                    <a:pt x="0" y="433"/>
                  </a:lnTo>
                  <a:lnTo>
                    <a:pt x="0" y="431"/>
                  </a:lnTo>
                  <a:lnTo>
                    <a:pt x="0" y="33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rot="10800000" vert="eaVert" lIns="100794" tIns="50397" rIns="100794" bIns="50397"/>
            <a:lstStyle/>
            <a:p>
              <a:pPr defTabSz="914414">
                <a:defRPr/>
              </a:pPr>
              <a:endParaRPr lang="ru-RU" dirty="0"/>
            </a:p>
          </p:txBody>
        </p:sp>
        <p:sp>
          <p:nvSpPr>
            <p:cNvPr id="20502" name="Freeform 16"/>
            <p:cNvSpPr>
              <a:spLocks/>
            </p:cNvSpPr>
            <p:nvPr/>
          </p:nvSpPr>
          <p:spPr bwMode="auto">
            <a:xfrm>
              <a:off x="1670" y="1824"/>
              <a:ext cx="589" cy="270"/>
            </a:xfrm>
            <a:custGeom>
              <a:avLst/>
              <a:gdLst>
                <a:gd name="T0" fmla="*/ 0 w 589"/>
                <a:gd name="T1" fmla="*/ 0 h 270"/>
                <a:gd name="T2" fmla="*/ 0 w 589"/>
                <a:gd name="T3" fmla="*/ 83 h 270"/>
                <a:gd name="T4" fmla="*/ 38 w 589"/>
                <a:gd name="T5" fmla="*/ 90 h 270"/>
                <a:gd name="T6" fmla="*/ 77 w 589"/>
                <a:gd name="T7" fmla="*/ 97 h 270"/>
                <a:gd name="T8" fmla="*/ 114 w 589"/>
                <a:gd name="T9" fmla="*/ 106 h 270"/>
                <a:gd name="T10" fmla="*/ 152 w 589"/>
                <a:gd name="T11" fmla="*/ 115 h 270"/>
                <a:gd name="T12" fmla="*/ 196 w 589"/>
                <a:gd name="T13" fmla="*/ 126 h 270"/>
                <a:gd name="T14" fmla="*/ 244 w 589"/>
                <a:gd name="T15" fmla="*/ 138 h 270"/>
                <a:gd name="T16" fmla="*/ 304 w 589"/>
                <a:gd name="T17" fmla="*/ 156 h 270"/>
                <a:gd name="T18" fmla="*/ 362 w 589"/>
                <a:gd name="T19" fmla="*/ 172 h 270"/>
                <a:gd name="T20" fmla="*/ 400 w 589"/>
                <a:gd name="T21" fmla="*/ 185 h 270"/>
                <a:gd name="T22" fmla="*/ 445 w 589"/>
                <a:gd name="T23" fmla="*/ 203 h 270"/>
                <a:gd name="T24" fmla="*/ 494 w 589"/>
                <a:gd name="T25" fmla="*/ 223 h 270"/>
                <a:gd name="T26" fmla="*/ 538 w 589"/>
                <a:gd name="T27" fmla="*/ 243 h 270"/>
                <a:gd name="T28" fmla="*/ 570 w 589"/>
                <a:gd name="T29" fmla="*/ 259 h 270"/>
                <a:gd name="T30" fmla="*/ 589 w 589"/>
                <a:gd name="T31" fmla="*/ 270 h 270"/>
                <a:gd name="T32" fmla="*/ 589 w 589"/>
                <a:gd name="T33" fmla="*/ 167 h 270"/>
                <a:gd name="T34" fmla="*/ 552 w 589"/>
                <a:gd name="T35" fmla="*/ 141 h 270"/>
                <a:gd name="T36" fmla="*/ 478 w 589"/>
                <a:gd name="T37" fmla="*/ 105 h 270"/>
                <a:gd name="T38" fmla="*/ 392 w 589"/>
                <a:gd name="T39" fmla="*/ 69 h 270"/>
                <a:gd name="T40" fmla="*/ 315 w 589"/>
                <a:gd name="T41" fmla="*/ 49 h 270"/>
                <a:gd name="T42" fmla="*/ 226 w 589"/>
                <a:gd name="T43" fmla="*/ 24 h 270"/>
                <a:gd name="T44" fmla="*/ 137 w 589"/>
                <a:gd name="T45" fmla="*/ 7 h 270"/>
                <a:gd name="T46" fmla="*/ 74 w 589"/>
                <a:gd name="T47" fmla="*/ 1 h 270"/>
                <a:gd name="T48" fmla="*/ 0 w 589"/>
                <a:gd name="T49" fmla="*/ 0 h 27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89"/>
                <a:gd name="T76" fmla="*/ 0 h 270"/>
                <a:gd name="T77" fmla="*/ 589 w 589"/>
                <a:gd name="T78" fmla="*/ 270 h 27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89" h="270">
                  <a:moveTo>
                    <a:pt x="0" y="0"/>
                  </a:moveTo>
                  <a:lnTo>
                    <a:pt x="0" y="83"/>
                  </a:lnTo>
                  <a:lnTo>
                    <a:pt x="38" y="90"/>
                  </a:lnTo>
                  <a:lnTo>
                    <a:pt x="77" y="97"/>
                  </a:lnTo>
                  <a:lnTo>
                    <a:pt x="114" y="106"/>
                  </a:lnTo>
                  <a:lnTo>
                    <a:pt x="152" y="115"/>
                  </a:lnTo>
                  <a:lnTo>
                    <a:pt x="196" y="126"/>
                  </a:lnTo>
                  <a:lnTo>
                    <a:pt x="244" y="138"/>
                  </a:lnTo>
                  <a:lnTo>
                    <a:pt x="304" y="156"/>
                  </a:lnTo>
                  <a:lnTo>
                    <a:pt x="362" y="172"/>
                  </a:lnTo>
                  <a:lnTo>
                    <a:pt x="400" y="185"/>
                  </a:lnTo>
                  <a:lnTo>
                    <a:pt x="445" y="203"/>
                  </a:lnTo>
                  <a:lnTo>
                    <a:pt x="494" y="223"/>
                  </a:lnTo>
                  <a:lnTo>
                    <a:pt x="538" y="243"/>
                  </a:lnTo>
                  <a:lnTo>
                    <a:pt x="570" y="259"/>
                  </a:lnTo>
                  <a:lnTo>
                    <a:pt x="589" y="270"/>
                  </a:lnTo>
                  <a:lnTo>
                    <a:pt x="589" y="167"/>
                  </a:lnTo>
                  <a:lnTo>
                    <a:pt x="552" y="141"/>
                  </a:lnTo>
                  <a:lnTo>
                    <a:pt x="478" y="105"/>
                  </a:lnTo>
                  <a:lnTo>
                    <a:pt x="392" y="69"/>
                  </a:lnTo>
                  <a:lnTo>
                    <a:pt x="315" y="49"/>
                  </a:lnTo>
                  <a:lnTo>
                    <a:pt x="226" y="24"/>
                  </a:lnTo>
                  <a:lnTo>
                    <a:pt x="137" y="7"/>
                  </a:lnTo>
                  <a:lnTo>
                    <a:pt x="74" y="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rot="10800000" vert="eaVert" lIns="100794" tIns="50397" rIns="100794" bIns="50397"/>
            <a:lstStyle/>
            <a:p>
              <a:pPr defTabSz="914414">
                <a:defRPr/>
              </a:pPr>
              <a:endParaRPr lang="ru-RU" dirty="0"/>
            </a:p>
          </p:txBody>
        </p:sp>
        <p:sp>
          <p:nvSpPr>
            <p:cNvPr id="20503" name="Freeform 17"/>
            <p:cNvSpPr>
              <a:spLocks/>
            </p:cNvSpPr>
            <p:nvPr/>
          </p:nvSpPr>
          <p:spPr bwMode="auto">
            <a:xfrm>
              <a:off x="1109" y="1171"/>
              <a:ext cx="1645" cy="823"/>
            </a:xfrm>
            <a:custGeom>
              <a:avLst/>
              <a:gdLst>
                <a:gd name="T0" fmla="*/ 90 w 1645"/>
                <a:gd name="T1" fmla="*/ 0 h 823"/>
                <a:gd name="T2" fmla="*/ 189 w 1645"/>
                <a:gd name="T3" fmla="*/ 0 h 823"/>
                <a:gd name="T4" fmla="*/ 291 w 1645"/>
                <a:gd name="T5" fmla="*/ 6 h 823"/>
                <a:gd name="T6" fmla="*/ 386 w 1645"/>
                <a:gd name="T7" fmla="*/ 21 h 823"/>
                <a:gd name="T8" fmla="*/ 496 w 1645"/>
                <a:gd name="T9" fmla="*/ 45 h 823"/>
                <a:gd name="T10" fmla="*/ 601 w 1645"/>
                <a:gd name="T11" fmla="*/ 78 h 823"/>
                <a:gd name="T12" fmla="*/ 712 w 1645"/>
                <a:gd name="T13" fmla="*/ 123 h 823"/>
                <a:gd name="T14" fmla="*/ 811 w 1645"/>
                <a:gd name="T15" fmla="*/ 170 h 823"/>
                <a:gd name="T16" fmla="*/ 905 w 1645"/>
                <a:gd name="T17" fmla="*/ 217 h 823"/>
                <a:gd name="T18" fmla="*/ 1001 w 1645"/>
                <a:gd name="T19" fmla="*/ 271 h 823"/>
                <a:gd name="T20" fmla="*/ 1091 w 1645"/>
                <a:gd name="T21" fmla="*/ 331 h 823"/>
                <a:gd name="T22" fmla="*/ 1178 w 1645"/>
                <a:gd name="T23" fmla="*/ 400 h 823"/>
                <a:gd name="T24" fmla="*/ 1249 w 1645"/>
                <a:gd name="T25" fmla="*/ 469 h 823"/>
                <a:gd name="T26" fmla="*/ 1297 w 1645"/>
                <a:gd name="T27" fmla="*/ 533 h 823"/>
                <a:gd name="T28" fmla="*/ 1596 w 1645"/>
                <a:gd name="T29" fmla="*/ 512 h 823"/>
                <a:gd name="T30" fmla="*/ 1494 w 1645"/>
                <a:gd name="T31" fmla="*/ 557 h 823"/>
                <a:gd name="T32" fmla="*/ 1423 w 1645"/>
                <a:gd name="T33" fmla="*/ 593 h 823"/>
                <a:gd name="T34" fmla="*/ 1364 w 1645"/>
                <a:gd name="T35" fmla="*/ 630 h 823"/>
                <a:gd name="T36" fmla="*/ 1307 w 1645"/>
                <a:gd name="T37" fmla="*/ 676 h 823"/>
                <a:gd name="T38" fmla="*/ 1240 w 1645"/>
                <a:gd name="T39" fmla="*/ 736 h 823"/>
                <a:gd name="T40" fmla="*/ 1178 w 1645"/>
                <a:gd name="T41" fmla="*/ 796 h 823"/>
                <a:gd name="T42" fmla="*/ 1124 w 1645"/>
                <a:gd name="T43" fmla="*/ 811 h 823"/>
                <a:gd name="T44" fmla="*/ 1068 w 1645"/>
                <a:gd name="T45" fmla="*/ 783 h 823"/>
                <a:gd name="T46" fmla="*/ 999 w 1645"/>
                <a:gd name="T47" fmla="*/ 755 h 823"/>
                <a:gd name="T48" fmla="*/ 936 w 1645"/>
                <a:gd name="T49" fmla="*/ 735 h 823"/>
                <a:gd name="T50" fmla="*/ 864 w 1645"/>
                <a:gd name="T51" fmla="*/ 715 h 823"/>
                <a:gd name="T52" fmla="*/ 791 w 1645"/>
                <a:gd name="T53" fmla="*/ 696 h 823"/>
                <a:gd name="T54" fmla="*/ 720 w 1645"/>
                <a:gd name="T55" fmla="*/ 681 h 823"/>
                <a:gd name="T56" fmla="*/ 652 w 1645"/>
                <a:gd name="T57" fmla="*/ 666 h 823"/>
                <a:gd name="T58" fmla="*/ 560 w 1645"/>
                <a:gd name="T59" fmla="*/ 652 h 823"/>
                <a:gd name="T60" fmla="*/ 896 w 1645"/>
                <a:gd name="T61" fmla="*/ 542 h 823"/>
                <a:gd name="T62" fmla="*/ 817 w 1645"/>
                <a:gd name="T63" fmla="*/ 439 h 823"/>
                <a:gd name="T64" fmla="*/ 757 w 1645"/>
                <a:gd name="T65" fmla="*/ 379 h 823"/>
                <a:gd name="T66" fmla="*/ 670 w 1645"/>
                <a:gd name="T67" fmla="*/ 298 h 823"/>
                <a:gd name="T68" fmla="*/ 595 w 1645"/>
                <a:gd name="T69" fmla="*/ 235 h 823"/>
                <a:gd name="T70" fmla="*/ 535 w 1645"/>
                <a:gd name="T71" fmla="*/ 188 h 823"/>
                <a:gd name="T72" fmla="*/ 460 w 1645"/>
                <a:gd name="T73" fmla="*/ 141 h 823"/>
                <a:gd name="T74" fmla="*/ 383 w 1645"/>
                <a:gd name="T75" fmla="*/ 102 h 823"/>
                <a:gd name="T76" fmla="*/ 291 w 1645"/>
                <a:gd name="T77" fmla="*/ 69 h 823"/>
                <a:gd name="T78" fmla="*/ 192 w 1645"/>
                <a:gd name="T79" fmla="*/ 45 h 823"/>
                <a:gd name="T80" fmla="*/ 87 w 1645"/>
                <a:gd name="T81" fmla="*/ 24 h 82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645"/>
                <a:gd name="T124" fmla="*/ 0 h 823"/>
                <a:gd name="T125" fmla="*/ 1645 w 1645"/>
                <a:gd name="T126" fmla="*/ 823 h 82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645" h="823">
                  <a:moveTo>
                    <a:pt x="0" y="6"/>
                  </a:moveTo>
                  <a:lnTo>
                    <a:pt x="90" y="0"/>
                  </a:lnTo>
                  <a:lnTo>
                    <a:pt x="135" y="0"/>
                  </a:lnTo>
                  <a:lnTo>
                    <a:pt x="189" y="0"/>
                  </a:lnTo>
                  <a:lnTo>
                    <a:pt x="240" y="3"/>
                  </a:lnTo>
                  <a:lnTo>
                    <a:pt x="291" y="6"/>
                  </a:lnTo>
                  <a:lnTo>
                    <a:pt x="341" y="12"/>
                  </a:lnTo>
                  <a:lnTo>
                    <a:pt x="386" y="21"/>
                  </a:lnTo>
                  <a:lnTo>
                    <a:pt x="436" y="30"/>
                  </a:lnTo>
                  <a:lnTo>
                    <a:pt x="496" y="45"/>
                  </a:lnTo>
                  <a:lnTo>
                    <a:pt x="550" y="63"/>
                  </a:lnTo>
                  <a:lnTo>
                    <a:pt x="601" y="78"/>
                  </a:lnTo>
                  <a:lnTo>
                    <a:pt x="658" y="99"/>
                  </a:lnTo>
                  <a:lnTo>
                    <a:pt x="712" y="123"/>
                  </a:lnTo>
                  <a:lnTo>
                    <a:pt x="766" y="147"/>
                  </a:lnTo>
                  <a:lnTo>
                    <a:pt x="811" y="170"/>
                  </a:lnTo>
                  <a:lnTo>
                    <a:pt x="862" y="194"/>
                  </a:lnTo>
                  <a:lnTo>
                    <a:pt x="905" y="217"/>
                  </a:lnTo>
                  <a:lnTo>
                    <a:pt x="953" y="244"/>
                  </a:lnTo>
                  <a:lnTo>
                    <a:pt x="1001" y="271"/>
                  </a:lnTo>
                  <a:lnTo>
                    <a:pt x="1049" y="304"/>
                  </a:lnTo>
                  <a:lnTo>
                    <a:pt x="1091" y="331"/>
                  </a:lnTo>
                  <a:lnTo>
                    <a:pt x="1136" y="367"/>
                  </a:lnTo>
                  <a:lnTo>
                    <a:pt x="1178" y="400"/>
                  </a:lnTo>
                  <a:lnTo>
                    <a:pt x="1217" y="433"/>
                  </a:lnTo>
                  <a:lnTo>
                    <a:pt x="1249" y="469"/>
                  </a:lnTo>
                  <a:lnTo>
                    <a:pt x="1276" y="500"/>
                  </a:lnTo>
                  <a:lnTo>
                    <a:pt x="1297" y="533"/>
                  </a:lnTo>
                  <a:lnTo>
                    <a:pt x="1645" y="489"/>
                  </a:lnTo>
                  <a:lnTo>
                    <a:pt x="1596" y="512"/>
                  </a:lnTo>
                  <a:lnTo>
                    <a:pt x="1539" y="536"/>
                  </a:lnTo>
                  <a:lnTo>
                    <a:pt x="1494" y="557"/>
                  </a:lnTo>
                  <a:lnTo>
                    <a:pt x="1460" y="573"/>
                  </a:lnTo>
                  <a:lnTo>
                    <a:pt x="1423" y="593"/>
                  </a:lnTo>
                  <a:lnTo>
                    <a:pt x="1393" y="611"/>
                  </a:lnTo>
                  <a:lnTo>
                    <a:pt x="1364" y="630"/>
                  </a:lnTo>
                  <a:lnTo>
                    <a:pt x="1335" y="653"/>
                  </a:lnTo>
                  <a:lnTo>
                    <a:pt x="1307" y="676"/>
                  </a:lnTo>
                  <a:lnTo>
                    <a:pt x="1273" y="705"/>
                  </a:lnTo>
                  <a:lnTo>
                    <a:pt x="1240" y="736"/>
                  </a:lnTo>
                  <a:lnTo>
                    <a:pt x="1211" y="762"/>
                  </a:lnTo>
                  <a:lnTo>
                    <a:pt x="1178" y="796"/>
                  </a:lnTo>
                  <a:lnTo>
                    <a:pt x="1151" y="823"/>
                  </a:lnTo>
                  <a:lnTo>
                    <a:pt x="1124" y="811"/>
                  </a:lnTo>
                  <a:lnTo>
                    <a:pt x="1097" y="796"/>
                  </a:lnTo>
                  <a:lnTo>
                    <a:pt x="1068" y="783"/>
                  </a:lnTo>
                  <a:lnTo>
                    <a:pt x="1034" y="769"/>
                  </a:lnTo>
                  <a:lnTo>
                    <a:pt x="999" y="755"/>
                  </a:lnTo>
                  <a:lnTo>
                    <a:pt x="967" y="744"/>
                  </a:lnTo>
                  <a:lnTo>
                    <a:pt x="936" y="735"/>
                  </a:lnTo>
                  <a:lnTo>
                    <a:pt x="901" y="724"/>
                  </a:lnTo>
                  <a:lnTo>
                    <a:pt x="864" y="715"/>
                  </a:lnTo>
                  <a:lnTo>
                    <a:pt x="826" y="705"/>
                  </a:lnTo>
                  <a:lnTo>
                    <a:pt x="791" y="696"/>
                  </a:lnTo>
                  <a:lnTo>
                    <a:pt x="757" y="687"/>
                  </a:lnTo>
                  <a:lnTo>
                    <a:pt x="720" y="681"/>
                  </a:lnTo>
                  <a:lnTo>
                    <a:pt x="685" y="673"/>
                  </a:lnTo>
                  <a:lnTo>
                    <a:pt x="652" y="666"/>
                  </a:lnTo>
                  <a:lnTo>
                    <a:pt x="613" y="658"/>
                  </a:lnTo>
                  <a:lnTo>
                    <a:pt x="560" y="652"/>
                  </a:lnTo>
                  <a:lnTo>
                    <a:pt x="920" y="590"/>
                  </a:lnTo>
                  <a:lnTo>
                    <a:pt x="896" y="542"/>
                  </a:lnTo>
                  <a:lnTo>
                    <a:pt x="868" y="506"/>
                  </a:lnTo>
                  <a:lnTo>
                    <a:pt x="817" y="439"/>
                  </a:lnTo>
                  <a:lnTo>
                    <a:pt x="787" y="409"/>
                  </a:lnTo>
                  <a:lnTo>
                    <a:pt x="757" y="379"/>
                  </a:lnTo>
                  <a:lnTo>
                    <a:pt x="703" y="328"/>
                  </a:lnTo>
                  <a:lnTo>
                    <a:pt x="670" y="298"/>
                  </a:lnTo>
                  <a:lnTo>
                    <a:pt x="631" y="262"/>
                  </a:lnTo>
                  <a:lnTo>
                    <a:pt x="595" y="235"/>
                  </a:lnTo>
                  <a:lnTo>
                    <a:pt x="565" y="211"/>
                  </a:lnTo>
                  <a:lnTo>
                    <a:pt x="535" y="188"/>
                  </a:lnTo>
                  <a:lnTo>
                    <a:pt x="499" y="164"/>
                  </a:lnTo>
                  <a:lnTo>
                    <a:pt x="460" y="141"/>
                  </a:lnTo>
                  <a:lnTo>
                    <a:pt x="421" y="123"/>
                  </a:lnTo>
                  <a:lnTo>
                    <a:pt x="383" y="102"/>
                  </a:lnTo>
                  <a:lnTo>
                    <a:pt x="335" y="84"/>
                  </a:lnTo>
                  <a:lnTo>
                    <a:pt x="291" y="69"/>
                  </a:lnTo>
                  <a:lnTo>
                    <a:pt x="240" y="57"/>
                  </a:lnTo>
                  <a:lnTo>
                    <a:pt x="192" y="45"/>
                  </a:lnTo>
                  <a:lnTo>
                    <a:pt x="141" y="33"/>
                  </a:lnTo>
                  <a:lnTo>
                    <a:pt x="87" y="24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rot="10800000" vert="eaVert" lIns="100794" tIns="50397" rIns="100794" bIns="50397"/>
            <a:lstStyle/>
            <a:p>
              <a:pPr defTabSz="914414">
                <a:defRPr/>
              </a:pPr>
              <a:endParaRPr lang="ru-RU" dirty="0"/>
            </a:p>
          </p:txBody>
        </p:sp>
      </p:grpSp>
      <p:grpSp>
        <p:nvGrpSpPr>
          <p:cNvPr id="4" name="Group 18"/>
          <p:cNvGrpSpPr>
            <a:grpSpLocks/>
          </p:cNvGrpSpPr>
          <p:nvPr/>
        </p:nvGrpSpPr>
        <p:grpSpPr bwMode="auto">
          <a:xfrm rot="9519034">
            <a:off x="3903840" y="4396781"/>
            <a:ext cx="2348640" cy="1602889"/>
            <a:chOff x="1109" y="1171"/>
            <a:chExt cx="1645" cy="924"/>
          </a:xfrm>
          <a:solidFill>
            <a:schemeClr val="accent6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0496" name="Freeform 19"/>
            <p:cNvSpPr>
              <a:spLocks/>
            </p:cNvSpPr>
            <p:nvPr/>
          </p:nvSpPr>
          <p:spPr bwMode="auto">
            <a:xfrm>
              <a:off x="1110" y="1174"/>
              <a:ext cx="952" cy="607"/>
            </a:xfrm>
            <a:custGeom>
              <a:avLst/>
              <a:gdLst>
                <a:gd name="T0" fmla="*/ 0 w 952"/>
                <a:gd name="T1" fmla="*/ 0 h 607"/>
                <a:gd name="T2" fmla="*/ 0 w 952"/>
                <a:gd name="T3" fmla="*/ 45 h 607"/>
                <a:gd name="T4" fmla="*/ 69 w 952"/>
                <a:gd name="T5" fmla="*/ 57 h 607"/>
                <a:gd name="T6" fmla="*/ 132 w 952"/>
                <a:gd name="T7" fmla="*/ 72 h 607"/>
                <a:gd name="T8" fmla="*/ 189 w 952"/>
                <a:gd name="T9" fmla="*/ 90 h 607"/>
                <a:gd name="T10" fmla="*/ 248 w 952"/>
                <a:gd name="T11" fmla="*/ 108 h 607"/>
                <a:gd name="T12" fmla="*/ 298 w 952"/>
                <a:gd name="T13" fmla="*/ 126 h 607"/>
                <a:gd name="T14" fmla="*/ 340 w 952"/>
                <a:gd name="T15" fmla="*/ 144 h 607"/>
                <a:gd name="T16" fmla="*/ 379 w 952"/>
                <a:gd name="T17" fmla="*/ 160 h 607"/>
                <a:gd name="T18" fmla="*/ 424 w 952"/>
                <a:gd name="T19" fmla="*/ 181 h 607"/>
                <a:gd name="T20" fmla="*/ 463 w 952"/>
                <a:gd name="T21" fmla="*/ 205 h 607"/>
                <a:gd name="T22" fmla="*/ 508 w 952"/>
                <a:gd name="T23" fmla="*/ 235 h 607"/>
                <a:gd name="T24" fmla="*/ 544 w 952"/>
                <a:gd name="T25" fmla="*/ 262 h 607"/>
                <a:gd name="T26" fmla="*/ 580 w 952"/>
                <a:gd name="T27" fmla="*/ 289 h 607"/>
                <a:gd name="T28" fmla="*/ 613 w 952"/>
                <a:gd name="T29" fmla="*/ 319 h 607"/>
                <a:gd name="T30" fmla="*/ 655 w 952"/>
                <a:gd name="T31" fmla="*/ 355 h 607"/>
                <a:gd name="T32" fmla="*/ 700 w 952"/>
                <a:gd name="T33" fmla="*/ 397 h 607"/>
                <a:gd name="T34" fmla="*/ 726 w 952"/>
                <a:gd name="T35" fmla="*/ 427 h 607"/>
                <a:gd name="T36" fmla="*/ 753 w 952"/>
                <a:gd name="T37" fmla="*/ 459 h 607"/>
                <a:gd name="T38" fmla="*/ 780 w 952"/>
                <a:gd name="T39" fmla="*/ 490 h 607"/>
                <a:gd name="T40" fmla="*/ 804 w 952"/>
                <a:gd name="T41" fmla="*/ 520 h 607"/>
                <a:gd name="T42" fmla="*/ 834 w 952"/>
                <a:gd name="T43" fmla="*/ 568 h 607"/>
                <a:gd name="T44" fmla="*/ 852 w 952"/>
                <a:gd name="T45" fmla="*/ 607 h 607"/>
                <a:gd name="T46" fmla="*/ 952 w 952"/>
                <a:gd name="T47" fmla="*/ 595 h 607"/>
                <a:gd name="T48" fmla="*/ 919 w 952"/>
                <a:gd name="T49" fmla="*/ 529 h 607"/>
                <a:gd name="T50" fmla="*/ 870 w 952"/>
                <a:gd name="T51" fmla="*/ 459 h 607"/>
                <a:gd name="T52" fmla="*/ 819 w 952"/>
                <a:gd name="T53" fmla="*/ 400 h 607"/>
                <a:gd name="T54" fmla="*/ 753 w 952"/>
                <a:gd name="T55" fmla="*/ 337 h 607"/>
                <a:gd name="T56" fmla="*/ 664 w 952"/>
                <a:gd name="T57" fmla="*/ 247 h 607"/>
                <a:gd name="T58" fmla="*/ 565 w 952"/>
                <a:gd name="T59" fmla="*/ 172 h 607"/>
                <a:gd name="T60" fmla="*/ 460 w 952"/>
                <a:gd name="T61" fmla="*/ 108 h 607"/>
                <a:gd name="T62" fmla="*/ 367 w 952"/>
                <a:gd name="T63" fmla="*/ 69 h 607"/>
                <a:gd name="T64" fmla="*/ 251 w 952"/>
                <a:gd name="T65" fmla="*/ 30 h 607"/>
                <a:gd name="T66" fmla="*/ 156 w 952"/>
                <a:gd name="T67" fmla="*/ 15 h 607"/>
                <a:gd name="T68" fmla="*/ 0 w 952"/>
                <a:gd name="T69" fmla="*/ 0 h 60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952"/>
                <a:gd name="T106" fmla="*/ 0 h 607"/>
                <a:gd name="T107" fmla="*/ 952 w 952"/>
                <a:gd name="T108" fmla="*/ 607 h 60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952" h="607">
                  <a:moveTo>
                    <a:pt x="0" y="0"/>
                  </a:moveTo>
                  <a:lnTo>
                    <a:pt x="0" y="45"/>
                  </a:lnTo>
                  <a:lnTo>
                    <a:pt x="69" y="57"/>
                  </a:lnTo>
                  <a:lnTo>
                    <a:pt x="132" y="72"/>
                  </a:lnTo>
                  <a:lnTo>
                    <a:pt x="189" y="90"/>
                  </a:lnTo>
                  <a:lnTo>
                    <a:pt x="248" y="108"/>
                  </a:lnTo>
                  <a:lnTo>
                    <a:pt x="298" y="126"/>
                  </a:lnTo>
                  <a:lnTo>
                    <a:pt x="340" y="144"/>
                  </a:lnTo>
                  <a:lnTo>
                    <a:pt x="379" y="160"/>
                  </a:lnTo>
                  <a:lnTo>
                    <a:pt x="424" y="181"/>
                  </a:lnTo>
                  <a:lnTo>
                    <a:pt x="463" y="205"/>
                  </a:lnTo>
                  <a:lnTo>
                    <a:pt x="508" y="235"/>
                  </a:lnTo>
                  <a:lnTo>
                    <a:pt x="544" y="262"/>
                  </a:lnTo>
                  <a:lnTo>
                    <a:pt x="580" y="289"/>
                  </a:lnTo>
                  <a:lnTo>
                    <a:pt x="613" y="319"/>
                  </a:lnTo>
                  <a:lnTo>
                    <a:pt x="655" y="355"/>
                  </a:lnTo>
                  <a:lnTo>
                    <a:pt x="700" y="397"/>
                  </a:lnTo>
                  <a:lnTo>
                    <a:pt x="726" y="427"/>
                  </a:lnTo>
                  <a:lnTo>
                    <a:pt x="753" y="459"/>
                  </a:lnTo>
                  <a:lnTo>
                    <a:pt x="780" y="490"/>
                  </a:lnTo>
                  <a:lnTo>
                    <a:pt x="804" y="520"/>
                  </a:lnTo>
                  <a:lnTo>
                    <a:pt x="834" y="568"/>
                  </a:lnTo>
                  <a:lnTo>
                    <a:pt x="852" y="607"/>
                  </a:lnTo>
                  <a:lnTo>
                    <a:pt x="952" y="595"/>
                  </a:lnTo>
                  <a:lnTo>
                    <a:pt x="919" y="529"/>
                  </a:lnTo>
                  <a:lnTo>
                    <a:pt x="870" y="459"/>
                  </a:lnTo>
                  <a:lnTo>
                    <a:pt x="819" y="400"/>
                  </a:lnTo>
                  <a:lnTo>
                    <a:pt x="753" y="337"/>
                  </a:lnTo>
                  <a:lnTo>
                    <a:pt x="664" y="247"/>
                  </a:lnTo>
                  <a:lnTo>
                    <a:pt x="565" y="172"/>
                  </a:lnTo>
                  <a:lnTo>
                    <a:pt x="460" y="108"/>
                  </a:lnTo>
                  <a:lnTo>
                    <a:pt x="367" y="69"/>
                  </a:lnTo>
                  <a:lnTo>
                    <a:pt x="251" y="30"/>
                  </a:lnTo>
                  <a:lnTo>
                    <a:pt x="156" y="1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rot="10800000" lIns="100794" tIns="50397" rIns="100794" bIns="50397"/>
            <a:lstStyle/>
            <a:p>
              <a:pPr defTabSz="914414">
                <a:defRPr/>
              </a:pPr>
              <a:endParaRPr lang="ru-RU" dirty="0"/>
            </a:p>
          </p:txBody>
        </p:sp>
        <p:sp>
          <p:nvSpPr>
            <p:cNvPr id="20497" name="Freeform 20"/>
            <p:cNvSpPr>
              <a:spLocks/>
            </p:cNvSpPr>
            <p:nvPr/>
          </p:nvSpPr>
          <p:spPr bwMode="auto">
            <a:xfrm>
              <a:off x="2261" y="1661"/>
              <a:ext cx="493" cy="434"/>
            </a:xfrm>
            <a:custGeom>
              <a:avLst/>
              <a:gdLst>
                <a:gd name="T0" fmla="*/ 0 w 493"/>
                <a:gd name="T1" fmla="*/ 335 h 434"/>
                <a:gd name="T2" fmla="*/ 0 w 493"/>
                <a:gd name="T3" fmla="*/ 434 h 434"/>
                <a:gd name="T4" fmla="*/ 20 w 493"/>
                <a:gd name="T5" fmla="*/ 409 h 434"/>
                <a:gd name="T6" fmla="*/ 42 w 493"/>
                <a:gd name="T7" fmla="*/ 383 h 434"/>
                <a:gd name="T8" fmla="*/ 71 w 493"/>
                <a:gd name="T9" fmla="*/ 356 h 434"/>
                <a:gd name="T10" fmla="*/ 107 w 493"/>
                <a:gd name="T11" fmla="*/ 325 h 434"/>
                <a:gd name="T12" fmla="*/ 142 w 493"/>
                <a:gd name="T13" fmla="*/ 291 h 434"/>
                <a:gd name="T14" fmla="*/ 178 w 493"/>
                <a:gd name="T15" fmla="*/ 259 h 434"/>
                <a:gd name="T16" fmla="*/ 211 w 493"/>
                <a:gd name="T17" fmla="*/ 232 h 434"/>
                <a:gd name="T18" fmla="*/ 241 w 493"/>
                <a:gd name="T19" fmla="*/ 208 h 434"/>
                <a:gd name="T20" fmla="*/ 274 w 493"/>
                <a:gd name="T21" fmla="*/ 186 h 434"/>
                <a:gd name="T22" fmla="*/ 308 w 493"/>
                <a:gd name="T23" fmla="*/ 164 h 434"/>
                <a:gd name="T24" fmla="*/ 348 w 493"/>
                <a:gd name="T25" fmla="*/ 141 h 434"/>
                <a:gd name="T26" fmla="*/ 385 w 493"/>
                <a:gd name="T27" fmla="*/ 123 h 434"/>
                <a:gd name="T28" fmla="*/ 423 w 493"/>
                <a:gd name="T29" fmla="*/ 107 h 434"/>
                <a:gd name="T30" fmla="*/ 463 w 493"/>
                <a:gd name="T31" fmla="*/ 90 h 434"/>
                <a:gd name="T32" fmla="*/ 493 w 493"/>
                <a:gd name="T33" fmla="*/ 76 h 434"/>
                <a:gd name="T34" fmla="*/ 493 w 493"/>
                <a:gd name="T35" fmla="*/ 0 h 434"/>
                <a:gd name="T36" fmla="*/ 439 w 493"/>
                <a:gd name="T37" fmla="*/ 15 h 434"/>
                <a:gd name="T38" fmla="*/ 360 w 493"/>
                <a:gd name="T39" fmla="*/ 49 h 434"/>
                <a:gd name="T40" fmla="*/ 259 w 493"/>
                <a:gd name="T41" fmla="*/ 92 h 434"/>
                <a:gd name="T42" fmla="*/ 185 w 493"/>
                <a:gd name="T43" fmla="*/ 138 h 434"/>
                <a:gd name="T44" fmla="*/ 117 w 493"/>
                <a:gd name="T45" fmla="*/ 204 h 434"/>
                <a:gd name="T46" fmla="*/ 50 w 493"/>
                <a:gd name="T47" fmla="*/ 259 h 434"/>
                <a:gd name="T48" fmla="*/ 0 w 493"/>
                <a:gd name="T49" fmla="*/ 312 h 434"/>
                <a:gd name="T50" fmla="*/ 0 w 493"/>
                <a:gd name="T51" fmla="*/ 433 h 434"/>
                <a:gd name="T52" fmla="*/ 0 w 493"/>
                <a:gd name="T53" fmla="*/ 431 h 434"/>
                <a:gd name="T54" fmla="*/ 0 w 493"/>
                <a:gd name="T55" fmla="*/ 335 h 43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93"/>
                <a:gd name="T85" fmla="*/ 0 h 434"/>
                <a:gd name="T86" fmla="*/ 493 w 493"/>
                <a:gd name="T87" fmla="*/ 434 h 43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93" h="434">
                  <a:moveTo>
                    <a:pt x="0" y="335"/>
                  </a:moveTo>
                  <a:lnTo>
                    <a:pt x="0" y="434"/>
                  </a:lnTo>
                  <a:lnTo>
                    <a:pt x="20" y="409"/>
                  </a:lnTo>
                  <a:lnTo>
                    <a:pt x="42" y="383"/>
                  </a:lnTo>
                  <a:lnTo>
                    <a:pt x="71" y="356"/>
                  </a:lnTo>
                  <a:lnTo>
                    <a:pt x="107" y="325"/>
                  </a:lnTo>
                  <a:lnTo>
                    <a:pt x="142" y="291"/>
                  </a:lnTo>
                  <a:lnTo>
                    <a:pt x="178" y="259"/>
                  </a:lnTo>
                  <a:lnTo>
                    <a:pt x="211" y="232"/>
                  </a:lnTo>
                  <a:lnTo>
                    <a:pt x="241" y="208"/>
                  </a:lnTo>
                  <a:lnTo>
                    <a:pt x="274" y="186"/>
                  </a:lnTo>
                  <a:lnTo>
                    <a:pt x="308" y="164"/>
                  </a:lnTo>
                  <a:lnTo>
                    <a:pt x="348" y="141"/>
                  </a:lnTo>
                  <a:lnTo>
                    <a:pt x="385" y="123"/>
                  </a:lnTo>
                  <a:lnTo>
                    <a:pt x="423" y="107"/>
                  </a:lnTo>
                  <a:lnTo>
                    <a:pt x="463" y="90"/>
                  </a:lnTo>
                  <a:lnTo>
                    <a:pt x="493" y="76"/>
                  </a:lnTo>
                  <a:lnTo>
                    <a:pt x="493" y="0"/>
                  </a:lnTo>
                  <a:lnTo>
                    <a:pt x="439" y="15"/>
                  </a:lnTo>
                  <a:lnTo>
                    <a:pt x="360" y="49"/>
                  </a:lnTo>
                  <a:lnTo>
                    <a:pt x="259" y="92"/>
                  </a:lnTo>
                  <a:lnTo>
                    <a:pt x="185" y="138"/>
                  </a:lnTo>
                  <a:lnTo>
                    <a:pt x="117" y="204"/>
                  </a:lnTo>
                  <a:lnTo>
                    <a:pt x="50" y="259"/>
                  </a:lnTo>
                  <a:lnTo>
                    <a:pt x="0" y="312"/>
                  </a:lnTo>
                  <a:lnTo>
                    <a:pt x="0" y="433"/>
                  </a:lnTo>
                  <a:lnTo>
                    <a:pt x="0" y="431"/>
                  </a:lnTo>
                  <a:lnTo>
                    <a:pt x="0" y="33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rot="10800000" lIns="100794" tIns="50397" rIns="100794" bIns="50397"/>
            <a:lstStyle/>
            <a:p>
              <a:pPr defTabSz="914414">
                <a:defRPr/>
              </a:pPr>
              <a:endParaRPr lang="ru-RU" dirty="0"/>
            </a:p>
          </p:txBody>
        </p:sp>
        <p:sp>
          <p:nvSpPr>
            <p:cNvPr id="20498" name="Freeform 21"/>
            <p:cNvSpPr>
              <a:spLocks/>
            </p:cNvSpPr>
            <p:nvPr/>
          </p:nvSpPr>
          <p:spPr bwMode="auto">
            <a:xfrm>
              <a:off x="1670" y="1824"/>
              <a:ext cx="589" cy="270"/>
            </a:xfrm>
            <a:custGeom>
              <a:avLst/>
              <a:gdLst>
                <a:gd name="T0" fmla="*/ 0 w 589"/>
                <a:gd name="T1" fmla="*/ 0 h 270"/>
                <a:gd name="T2" fmla="*/ 0 w 589"/>
                <a:gd name="T3" fmla="*/ 83 h 270"/>
                <a:gd name="T4" fmla="*/ 38 w 589"/>
                <a:gd name="T5" fmla="*/ 90 h 270"/>
                <a:gd name="T6" fmla="*/ 77 w 589"/>
                <a:gd name="T7" fmla="*/ 97 h 270"/>
                <a:gd name="T8" fmla="*/ 114 w 589"/>
                <a:gd name="T9" fmla="*/ 106 h 270"/>
                <a:gd name="T10" fmla="*/ 152 w 589"/>
                <a:gd name="T11" fmla="*/ 115 h 270"/>
                <a:gd name="T12" fmla="*/ 196 w 589"/>
                <a:gd name="T13" fmla="*/ 126 h 270"/>
                <a:gd name="T14" fmla="*/ 244 w 589"/>
                <a:gd name="T15" fmla="*/ 138 h 270"/>
                <a:gd name="T16" fmla="*/ 304 w 589"/>
                <a:gd name="T17" fmla="*/ 156 h 270"/>
                <a:gd name="T18" fmla="*/ 362 w 589"/>
                <a:gd name="T19" fmla="*/ 172 h 270"/>
                <a:gd name="T20" fmla="*/ 400 w 589"/>
                <a:gd name="T21" fmla="*/ 185 h 270"/>
                <a:gd name="T22" fmla="*/ 445 w 589"/>
                <a:gd name="T23" fmla="*/ 203 h 270"/>
                <a:gd name="T24" fmla="*/ 494 w 589"/>
                <a:gd name="T25" fmla="*/ 223 h 270"/>
                <a:gd name="T26" fmla="*/ 538 w 589"/>
                <a:gd name="T27" fmla="*/ 243 h 270"/>
                <a:gd name="T28" fmla="*/ 570 w 589"/>
                <a:gd name="T29" fmla="*/ 259 h 270"/>
                <a:gd name="T30" fmla="*/ 589 w 589"/>
                <a:gd name="T31" fmla="*/ 270 h 270"/>
                <a:gd name="T32" fmla="*/ 589 w 589"/>
                <a:gd name="T33" fmla="*/ 167 h 270"/>
                <a:gd name="T34" fmla="*/ 552 w 589"/>
                <a:gd name="T35" fmla="*/ 141 h 270"/>
                <a:gd name="T36" fmla="*/ 478 w 589"/>
                <a:gd name="T37" fmla="*/ 105 h 270"/>
                <a:gd name="T38" fmla="*/ 392 w 589"/>
                <a:gd name="T39" fmla="*/ 69 h 270"/>
                <a:gd name="T40" fmla="*/ 315 w 589"/>
                <a:gd name="T41" fmla="*/ 49 h 270"/>
                <a:gd name="T42" fmla="*/ 226 w 589"/>
                <a:gd name="T43" fmla="*/ 24 h 270"/>
                <a:gd name="T44" fmla="*/ 137 w 589"/>
                <a:gd name="T45" fmla="*/ 7 h 270"/>
                <a:gd name="T46" fmla="*/ 74 w 589"/>
                <a:gd name="T47" fmla="*/ 1 h 270"/>
                <a:gd name="T48" fmla="*/ 0 w 589"/>
                <a:gd name="T49" fmla="*/ 0 h 27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89"/>
                <a:gd name="T76" fmla="*/ 0 h 270"/>
                <a:gd name="T77" fmla="*/ 589 w 589"/>
                <a:gd name="T78" fmla="*/ 270 h 27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89" h="270">
                  <a:moveTo>
                    <a:pt x="0" y="0"/>
                  </a:moveTo>
                  <a:lnTo>
                    <a:pt x="0" y="83"/>
                  </a:lnTo>
                  <a:lnTo>
                    <a:pt x="38" y="90"/>
                  </a:lnTo>
                  <a:lnTo>
                    <a:pt x="77" y="97"/>
                  </a:lnTo>
                  <a:lnTo>
                    <a:pt x="114" y="106"/>
                  </a:lnTo>
                  <a:lnTo>
                    <a:pt x="152" y="115"/>
                  </a:lnTo>
                  <a:lnTo>
                    <a:pt x="196" y="126"/>
                  </a:lnTo>
                  <a:lnTo>
                    <a:pt x="244" y="138"/>
                  </a:lnTo>
                  <a:lnTo>
                    <a:pt x="304" y="156"/>
                  </a:lnTo>
                  <a:lnTo>
                    <a:pt x="362" y="172"/>
                  </a:lnTo>
                  <a:lnTo>
                    <a:pt x="400" y="185"/>
                  </a:lnTo>
                  <a:lnTo>
                    <a:pt x="445" y="203"/>
                  </a:lnTo>
                  <a:lnTo>
                    <a:pt x="494" y="223"/>
                  </a:lnTo>
                  <a:lnTo>
                    <a:pt x="538" y="243"/>
                  </a:lnTo>
                  <a:lnTo>
                    <a:pt x="570" y="259"/>
                  </a:lnTo>
                  <a:lnTo>
                    <a:pt x="589" y="270"/>
                  </a:lnTo>
                  <a:lnTo>
                    <a:pt x="589" y="167"/>
                  </a:lnTo>
                  <a:lnTo>
                    <a:pt x="552" y="141"/>
                  </a:lnTo>
                  <a:lnTo>
                    <a:pt x="478" y="105"/>
                  </a:lnTo>
                  <a:lnTo>
                    <a:pt x="392" y="69"/>
                  </a:lnTo>
                  <a:lnTo>
                    <a:pt x="315" y="49"/>
                  </a:lnTo>
                  <a:lnTo>
                    <a:pt x="226" y="24"/>
                  </a:lnTo>
                  <a:lnTo>
                    <a:pt x="137" y="7"/>
                  </a:lnTo>
                  <a:lnTo>
                    <a:pt x="74" y="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rot="10800000" lIns="100794" tIns="50397" rIns="100794" bIns="50397"/>
            <a:lstStyle/>
            <a:p>
              <a:pPr defTabSz="914414">
                <a:defRPr/>
              </a:pPr>
              <a:endParaRPr lang="ru-RU" dirty="0"/>
            </a:p>
          </p:txBody>
        </p:sp>
        <p:sp>
          <p:nvSpPr>
            <p:cNvPr id="20499" name="Freeform 22"/>
            <p:cNvSpPr>
              <a:spLocks/>
            </p:cNvSpPr>
            <p:nvPr/>
          </p:nvSpPr>
          <p:spPr bwMode="auto">
            <a:xfrm>
              <a:off x="1109" y="1171"/>
              <a:ext cx="1645" cy="823"/>
            </a:xfrm>
            <a:custGeom>
              <a:avLst/>
              <a:gdLst>
                <a:gd name="T0" fmla="*/ 90 w 1645"/>
                <a:gd name="T1" fmla="*/ 0 h 823"/>
                <a:gd name="T2" fmla="*/ 189 w 1645"/>
                <a:gd name="T3" fmla="*/ 0 h 823"/>
                <a:gd name="T4" fmla="*/ 291 w 1645"/>
                <a:gd name="T5" fmla="*/ 6 h 823"/>
                <a:gd name="T6" fmla="*/ 386 w 1645"/>
                <a:gd name="T7" fmla="*/ 21 h 823"/>
                <a:gd name="T8" fmla="*/ 496 w 1645"/>
                <a:gd name="T9" fmla="*/ 45 h 823"/>
                <a:gd name="T10" fmla="*/ 601 w 1645"/>
                <a:gd name="T11" fmla="*/ 78 h 823"/>
                <a:gd name="T12" fmla="*/ 712 w 1645"/>
                <a:gd name="T13" fmla="*/ 123 h 823"/>
                <a:gd name="T14" fmla="*/ 811 w 1645"/>
                <a:gd name="T15" fmla="*/ 170 h 823"/>
                <a:gd name="T16" fmla="*/ 905 w 1645"/>
                <a:gd name="T17" fmla="*/ 217 h 823"/>
                <a:gd name="T18" fmla="*/ 1001 w 1645"/>
                <a:gd name="T19" fmla="*/ 271 h 823"/>
                <a:gd name="T20" fmla="*/ 1091 w 1645"/>
                <a:gd name="T21" fmla="*/ 331 h 823"/>
                <a:gd name="T22" fmla="*/ 1178 w 1645"/>
                <a:gd name="T23" fmla="*/ 400 h 823"/>
                <a:gd name="T24" fmla="*/ 1249 w 1645"/>
                <a:gd name="T25" fmla="*/ 469 h 823"/>
                <a:gd name="T26" fmla="*/ 1297 w 1645"/>
                <a:gd name="T27" fmla="*/ 533 h 823"/>
                <a:gd name="T28" fmla="*/ 1596 w 1645"/>
                <a:gd name="T29" fmla="*/ 512 h 823"/>
                <a:gd name="T30" fmla="*/ 1494 w 1645"/>
                <a:gd name="T31" fmla="*/ 557 h 823"/>
                <a:gd name="T32" fmla="*/ 1423 w 1645"/>
                <a:gd name="T33" fmla="*/ 593 h 823"/>
                <a:gd name="T34" fmla="*/ 1364 w 1645"/>
                <a:gd name="T35" fmla="*/ 630 h 823"/>
                <a:gd name="T36" fmla="*/ 1307 w 1645"/>
                <a:gd name="T37" fmla="*/ 676 h 823"/>
                <a:gd name="T38" fmla="*/ 1240 w 1645"/>
                <a:gd name="T39" fmla="*/ 736 h 823"/>
                <a:gd name="T40" fmla="*/ 1178 w 1645"/>
                <a:gd name="T41" fmla="*/ 796 h 823"/>
                <a:gd name="T42" fmla="*/ 1124 w 1645"/>
                <a:gd name="T43" fmla="*/ 811 h 823"/>
                <a:gd name="T44" fmla="*/ 1068 w 1645"/>
                <a:gd name="T45" fmla="*/ 783 h 823"/>
                <a:gd name="T46" fmla="*/ 999 w 1645"/>
                <a:gd name="T47" fmla="*/ 755 h 823"/>
                <a:gd name="T48" fmla="*/ 936 w 1645"/>
                <a:gd name="T49" fmla="*/ 735 h 823"/>
                <a:gd name="T50" fmla="*/ 864 w 1645"/>
                <a:gd name="T51" fmla="*/ 715 h 823"/>
                <a:gd name="T52" fmla="*/ 791 w 1645"/>
                <a:gd name="T53" fmla="*/ 696 h 823"/>
                <a:gd name="T54" fmla="*/ 720 w 1645"/>
                <a:gd name="T55" fmla="*/ 681 h 823"/>
                <a:gd name="T56" fmla="*/ 652 w 1645"/>
                <a:gd name="T57" fmla="*/ 666 h 823"/>
                <a:gd name="T58" fmla="*/ 560 w 1645"/>
                <a:gd name="T59" fmla="*/ 652 h 823"/>
                <a:gd name="T60" fmla="*/ 896 w 1645"/>
                <a:gd name="T61" fmla="*/ 542 h 823"/>
                <a:gd name="T62" fmla="*/ 817 w 1645"/>
                <a:gd name="T63" fmla="*/ 439 h 823"/>
                <a:gd name="T64" fmla="*/ 757 w 1645"/>
                <a:gd name="T65" fmla="*/ 379 h 823"/>
                <a:gd name="T66" fmla="*/ 670 w 1645"/>
                <a:gd name="T67" fmla="*/ 298 h 823"/>
                <a:gd name="T68" fmla="*/ 595 w 1645"/>
                <a:gd name="T69" fmla="*/ 235 h 823"/>
                <a:gd name="T70" fmla="*/ 535 w 1645"/>
                <a:gd name="T71" fmla="*/ 188 h 823"/>
                <a:gd name="T72" fmla="*/ 460 w 1645"/>
                <a:gd name="T73" fmla="*/ 141 h 823"/>
                <a:gd name="T74" fmla="*/ 383 w 1645"/>
                <a:gd name="T75" fmla="*/ 102 h 823"/>
                <a:gd name="T76" fmla="*/ 291 w 1645"/>
                <a:gd name="T77" fmla="*/ 69 h 823"/>
                <a:gd name="T78" fmla="*/ 192 w 1645"/>
                <a:gd name="T79" fmla="*/ 45 h 823"/>
                <a:gd name="T80" fmla="*/ 87 w 1645"/>
                <a:gd name="T81" fmla="*/ 24 h 82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645"/>
                <a:gd name="T124" fmla="*/ 0 h 823"/>
                <a:gd name="T125" fmla="*/ 1645 w 1645"/>
                <a:gd name="T126" fmla="*/ 823 h 82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645" h="823">
                  <a:moveTo>
                    <a:pt x="0" y="6"/>
                  </a:moveTo>
                  <a:lnTo>
                    <a:pt x="90" y="0"/>
                  </a:lnTo>
                  <a:lnTo>
                    <a:pt x="135" y="0"/>
                  </a:lnTo>
                  <a:lnTo>
                    <a:pt x="189" y="0"/>
                  </a:lnTo>
                  <a:lnTo>
                    <a:pt x="240" y="3"/>
                  </a:lnTo>
                  <a:lnTo>
                    <a:pt x="291" y="6"/>
                  </a:lnTo>
                  <a:lnTo>
                    <a:pt x="341" y="12"/>
                  </a:lnTo>
                  <a:lnTo>
                    <a:pt x="386" y="21"/>
                  </a:lnTo>
                  <a:lnTo>
                    <a:pt x="436" y="30"/>
                  </a:lnTo>
                  <a:lnTo>
                    <a:pt x="496" y="45"/>
                  </a:lnTo>
                  <a:lnTo>
                    <a:pt x="550" y="63"/>
                  </a:lnTo>
                  <a:lnTo>
                    <a:pt x="601" y="78"/>
                  </a:lnTo>
                  <a:lnTo>
                    <a:pt x="658" y="99"/>
                  </a:lnTo>
                  <a:lnTo>
                    <a:pt x="712" y="123"/>
                  </a:lnTo>
                  <a:lnTo>
                    <a:pt x="766" y="147"/>
                  </a:lnTo>
                  <a:lnTo>
                    <a:pt x="811" y="170"/>
                  </a:lnTo>
                  <a:lnTo>
                    <a:pt x="862" y="194"/>
                  </a:lnTo>
                  <a:lnTo>
                    <a:pt x="905" y="217"/>
                  </a:lnTo>
                  <a:lnTo>
                    <a:pt x="953" y="244"/>
                  </a:lnTo>
                  <a:lnTo>
                    <a:pt x="1001" y="271"/>
                  </a:lnTo>
                  <a:lnTo>
                    <a:pt x="1049" y="304"/>
                  </a:lnTo>
                  <a:lnTo>
                    <a:pt x="1091" y="331"/>
                  </a:lnTo>
                  <a:lnTo>
                    <a:pt x="1136" y="367"/>
                  </a:lnTo>
                  <a:lnTo>
                    <a:pt x="1178" y="400"/>
                  </a:lnTo>
                  <a:lnTo>
                    <a:pt x="1217" y="433"/>
                  </a:lnTo>
                  <a:lnTo>
                    <a:pt x="1249" y="469"/>
                  </a:lnTo>
                  <a:lnTo>
                    <a:pt x="1276" y="500"/>
                  </a:lnTo>
                  <a:lnTo>
                    <a:pt x="1297" y="533"/>
                  </a:lnTo>
                  <a:lnTo>
                    <a:pt x="1645" y="489"/>
                  </a:lnTo>
                  <a:lnTo>
                    <a:pt x="1596" y="512"/>
                  </a:lnTo>
                  <a:lnTo>
                    <a:pt x="1539" y="536"/>
                  </a:lnTo>
                  <a:lnTo>
                    <a:pt x="1494" y="557"/>
                  </a:lnTo>
                  <a:lnTo>
                    <a:pt x="1460" y="573"/>
                  </a:lnTo>
                  <a:lnTo>
                    <a:pt x="1423" y="593"/>
                  </a:lnTo>
                  <a:lnTo>
                    <a:pt x="1393" y="611"/>
                  </a:lnTo>
                  <a:lnTo>
                    <a:pt x="1364" y="630"/>
                  </a:lnTo>
                  <a:lnTo>
                    <a:pt x="1335" y="653"/>
                  </a:lnTo>
                  <a:lnTo>
                    <a:pt x="1307" y="676"/>
                  </a:lnTo>
                  <a:lnTo>
                    <a:pt x="1273" y="705"/>
                  </a:lnTo>
                  <a:lnTo>
                    <a:pt x="1240" y="736"/>
                  </a:lnTo>
                  <a:lnTo>
                    <a:pt x="1211" y="762"/>
                  </a:lnTo>
                  <a:lnTo>
                    <a:pt x="1178" y="796"/>
                  </a:lnTo>
                  <a:lnTo>
                    <a:pt x="1151" y="823"/>
                  </a:lnTo>
                  <a:lnTo>
                    <a:pt x="1124" y="811"/>
                  </a:lnTo>
                  <a:lnTo>
                    <a:pt x="1097" y="796"/>
                  </a:lnTo>
                  <a:lnTo>
                    <a:pt x="1068" y="783"/>
                  </a:lnTo>
                  <a:lnTo>
                    <a:pt x="1034" y="769"/>
                  </a:lnTo>
                  <a:lnTo>
                    <a:pt x="999" y="755"/>
                  </a:lnTo>
                  <a:lnTo>
                    <a:pt x="967" y="744"/>
                  </a:lnTo>
                  <a:lnTo>
                    <a:pt x="936" y="735"/>
                  </a:lnTo>
                  <a:lnTo>
                    <a:pt x="901" y="724"/>
                  </a:lnTo>
                  <a:lnTo>
                    <a:pt x="864" y="715"/>
                  </a:lnTo>
                  <a:lnTo>
                    <a:pt x="826" y="705"/>
                  </a:lnTo>
                  <a:lnTo>
                    <a:pt x="791" y="696"/>
                  </a:lnTo>
                  <a:lnTo>
                    <a:pt x="757" y="687"/>
                  </a:lnTo>
                  <a:lnTo>
                    <a:pt x="720" y="681"/>
                  </a:lnTo>
                  <a:lnTo>
                    <a:pt x="685" y="673"/>
                  </a:lnTo>
                  <a:lnTo>
                    <a:pt x="652" y="666"/>
                  </a:lnTo>
                  <a:lnTo>
                    <a:pt x="613" y="658"/>
                  </a:lnTo>
                  <a:lnTo>
                    <a:pt x="560" y="652"/>
                  </a:lnTo>
                  <a:lnTo>
                    <a:pt x="920" y="590"/>
                  </a:lnTo>
                  <a:lnTo>
                    <a:pt x="896" y="542"/>
                  </a:lnTo>
                  <a:lnTo>
                    <a:pt x="868" y="506"/>
                  </a:lnTo>
                  <a:lnTo>
                    <a:pt x="817" y="439"/>
                  </a:lnTo>
                  <a:lnTo>
                    <a:pt x="787" y="409"/>
                  </a:lnTo>
                  <a:lnTo>
                    <a:pt x="757" y="379"/>
                  </a:lnTo>
                  <a:lnTo>
                    <a:pt x="703" y="328"/>
                  </a:lnTo>
                  <a:lnTo>
                    <a:pt x="670" y="298"/>
                  </a:lnTo>
                  <a:lnTo>
                    <a:pt x="631" y="262"/>
                  </a:lnTo>
                  <a:lnTo>
                    <a:pt x="595" y="235"/>
                  </a:lnTo>
                  <a:lnTo>
                    <a:pt x="565" y="211"/>
                  </a:lnTo>
                  <a:lnTo>
                    <a:pt x="535" y="188"/>
                  </a:lnTo>
                  <a:lnTo>
                    <a:pt x="499" y="164"/>
                  </a:lnTo>
                  <a:lnTo>
                    <a:pt x="460" y="141"/>
                  </a:lnTo>
                  <a:lnTo>
                    <a:pt x="421" y="123"/>
                  </a:lnTo>
                  <a:lnTo>
                    <a:pt x="383" y="102"/>
                  </a:lnTo>
                  <a:lnTo>
                    <a:pt x="335" y="84"/>
                  </a:lnTo>
                  <a:lnTo>
                    <a:pt x="291" y="69"/>
                  </a:lnTo>
                  <a:lnTo>
                    <a:pt x="240" y="57"/>
                  </a:lnTo>
                  <a:lnTo>
                    <a:pt x="192" y="45"/>
                  </a:lnTo>
                  <a:lnTo>
                    <a:pt x="141" y="33"/>
                  </a:lnTo>
                  <a:lnTo>
                    <a:pt x="87" y="24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rot="10800000" lIns="100794" tIns="50397" rIns="100794" bIns="50397"/>
            <a:lstStyle/>
            <a:p>
              <a:pPr defTabSz="914414">
                <a:defRPr/>
              </a:pPr>
              <a:endParaRPr lang="ru-RU" dirty="0"/>
            </a:p>
          </p:txBody>
        </p:sp>
      </p:grpSp>
      <p:pic>
        <p:nvPicPr>
          <p:cNvPr id="5" name="Group 24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3592651">
            <a:off x="1546494" y="3711362"/>
            <a:ext cx="1271654" cy="1752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C:\Users\user\Desktop\проекты 3 б\проект фото\DSCN64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1928802"/>
            <a:ext cx="3286148" cy="271464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8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8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8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8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8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8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8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8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5"/>
          <p:cNvSpPr txBox="1">
            <a:spLocks noGrp="1"/>
          </p:cNvSpPr>
          <p:nvPr/>
        </p:nvSpPr>
        <p:spPr>
          <a:xfrm>
            <a:off x="6553441" y="6356827"/>
            <a:ext cx="2134080" cy="364359"/>
          </a:xfrm>
          <a:prstGeom prst="rect">
            <a:avLst/>
          </a:prstGeom>
          <a:noFill/>
        </p:spPr>
        <p:txBody>
          <a:bodyPr lIns="91430" tIns="45715" rIns="91430" bIns="45715" anchor="ctr"/>
          <a:lstStyle/>
          <a:p>
            <a:pPr algn="r">
              <a:defRPr/>
            </a:pPr>
            <a:fld id="{D765EC5A-0AF7-4E76-AA41-6EB1FF2F54DD}" type="slidenum">
              <a:rPr lang="ru-RU" sz="1200">
                <a:solidFill>
                  <a:schemeClr val="tx1">
                    <a:tint val="75000"/>
                  </a:schemeClr>
                </a:solidFill>
              </a:rPr>
              <a:pPr algn="r">
                <a:defRPr/>
              </a:pPr>
              <a:t>3</a:t>
            </a:fld>
            <a:endParaRPr lang="ru-RU" sz="1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137220" name="Rectangle 4"/>
          <p:cNvSpPr>
            <a:spLocks noChangeArrowheads="1"/>
          </p:cNvSpPr>
          <p:nvPr/>
        </p:nvSpPr>
        <p:spPr bwMode="auto">
          <a:xfrm>
            <a:off x="3786182" y="1500174"/>
            <a:ext cx="3205440" cy="1114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/>
          <a:lstStyle/>
          <a:p>
            <a:pPr marL="609537" indent="-609537" algn="ctr">
              <a:spcBef>
                <a:spcPct val="20000"/>
              </a:spcBef>
              <a:spcAft>
                <a:spcPct val="20000"/>
              </a:spcAft>
              <a:defRPr/>
            </a:pPr>
            <a:r>
              <a:rPr lang="ru-RU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ПРОЕКТНАЯ</a:t>
            </a:r>
          </a:p>
          <a:p>
            <a:pPr marL="609537" indent="-609537" algn="ctr">
              <a:spcBef>
                <a:spcPct val="20000"/>
              </a:spcBef>
              <a:spcAft>
                <a:spcPct val="20000"/>
              </a:spcAft>
              <a:defRPr/>
            </a:pPr>
            <a:r>
              <a:rPr lang="ru-RU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ДЕЯТЕЛЬНОСТЬ</a:t>
            </a:r>
          </a:p>
        </p:txBody>
      </p:sp>
      <p:sp>
        <p:nvSpPr>
          <p:cNvPr id="33797" name="AutoShape 6"/>
          <p:cNvSpPr>
            <a:spLocks noChangeArrowheads="1"/>
          </p:cNvSpPr>
          <p:nvPr/>
        </p:nvSpPr>
        <p:spPr bwMode="auto">
          <a:xfrm>
            <a:off x="6858016" y="428604"/>
            <a:ext cx="2016000" cy="2907665"/>
          </a:xfrm>
          <a:prstGeom prst="verticalScroll">
            <a:avLst>
              <a:gd name="adj" fmla="val 12500"/>
            </a:avLst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9991" tIns="46795" rIns="89991" bIns="46795" anchor="ctr"/>
          <a:lstStyle/>
          <a:p>
            <a:pPr algn="ctr">
              <a:defRPr/>
            </a:pPr>
            <a:r>
              <a:rPr lang="ru-RU" sz="2400" b="1" u="sng" dirty="0">
                <a:solidFill>
                  <a:schemeClr val="accent6">
                    <a:lumMod val="75000"/>
                  </a:schemeClr>
                </a:solidFill>
              </a:rPr>
              <a:t>Триада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:</a:t>
            </a:r>
          </a:p>
          <a:p>
            <a:pPr algn="ctr">
              <a:defRPr/>
            </a:pPr>
            <a:r>
              <a:rPr lang="ru-RU" sz="2400" b="1" i="1" dirty="0">
                <a:solidFill>
                  <a:schemeClr val="accent6">
                    <a:lumMod val="75000"/>
                  </a:schemeClr>
                </a:solidFill>
              </a:rPr>
              <a:t>замысел-</a:t>
            </a:r>
          </a:p>
          <a:p>
            <a:pPr algn="ctr">
              <a:defRPr/>
            </a:pPr>
            <a:r>
              <a:rPr lang="ru-RU" sz="2400" b="1" i="1" dirty="0">
                <a:solidFill>
                  <a:schemeClr val="accent6">
                    <a:lumMod val="75000"/>
                  </a:schemeClr>
                </a:solidFill>
              </a:rPr>
              <a:t>-реализация-</a:t>
            </a:r>
          </a:p>
          <a:p>
            <a:pPr algn="ctr">
              <a:defRPr/>
            </a:pPr>
            <a:r>
              <a:rPr lang="ru-RU" sz="2400" b="1" i="1" dirty="0">
                <a:solidFill>
                  <a:schemeClr val="accent6">
                    <a:lumMod val="75000"/>
                  </a:schemeClr>
                </a:solidFill>
              </a:rPr>
              <a:t>-продукт</a:t>
            </a:r>
          </a:p>
        </p:txBody>
      </p:sp>
      <p:pic>
        <p:nvPicPr>
          <p:cNvPr id="5122" name="Picture 2" descr="C:\Users\user\Desktop\проекты 3 б\проект фото\DSCN64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071810"/>
            <a:ext cx="3786182" cy="3571900"/>
          </a:xfrm>
          <a:prstGeom prst="rect">
            <a:avLst/>
          </a:prstGeom>
          <a:noFill/>
        </p:spPr>
      </p:pic>
      <p:pic>
        <p:nvPicPr>
          <p:cNvPr id="5123" name="Picture 3" descr="C:\Users\user\Desktop\проекты 3 б\проект фото\DSCN647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214290"/>
            <a:ext cx="3357586" cy="2428892"/>
          </a:xfrm>
          <a:prstGeom prst="rect">
            <a:avLst/>
          </a:prstGeom>
          <a:noFill/>
        </p:spPr>
      </p:pic>
      <p:pic>
        <p:nvPicPr>
          <p:cNvPr id="5124" name="Picture 4" descr="C:\Users\user\Desktop\проекты 3 б\проект фото\DSCN644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2" y="3429000"/>
            <a:ext cx="4022704" cy="321471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7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20" grpId="0"/>
      <p:bldP spid="3379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214313"/>
            <a:ext cx="7793037" cy="1198562"/>
          </a:xfrm>
        </p:spPr>
        <p:txBody>
          <a:bodyPr/>
          <a:lstStyle/>
          <a:p>
            <a:pPr algn="ctr" eaLnBrk="1" hangingPunct="1"/>
            <a:r>
              <a:rPr lang="ru-RU" sz="2400" dirty="0" smtClean="0"/>
              <a:t>Планируемые результаты по формированию коммуникативных  УУД на ступени начального общего образования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2400" dirty="0" smtClean="0"/>
              <a:t>   Выпускник научится:</a:t>
            </a:r>
          </a:p>
          <a:p>
            <a:pPr eaLnBrk="1" hangingPunct="1"/>
            <a:r>
              <a:rPr lang="ru-RU" sz="2400" dirty="0" smtClean="0"/>
              <a:t>допускать возможность существования у людей различных точек зрения, в т. ч. и не совпадающих с его собственной, и учитывать их в работе;</a:t>
            </a:r>
          </a:p>
          <a:p>
            <a:pPr eaLnBrk="1" hangingPunct="1"/>
            <a:r>
              <a:rPr lang="ru-RU" sz="2400" dirty="0" smtClean="0"/>
              <a:t>формировать собственное мнение и позицию, договариваться и приходить к общему решению;</a:t>
            </a:r>
          </a:p>
          <a:p>
            <a:pPr eaLnBrk="1" hangingPunct="1"/>
            <a:r>
              <a:rPr lang="ru-RU" sz="2400" dirty="0" smtClean="0"/>
              <a:t>строить понятные высказывания, задавать вопросы, контролировать действия партнера.</a:t>
            </a:r>
          </a:p>
          <a:p>
            <a:pPr eaLnBrk="1" hangingPunct="1"/>
            <a:endParaRPr lang="ru-RU" sz="2400" dirty="0" smtClean="0"/>
          </a:p>
          <a:p>
            <a:pPr eaLnBrk="1" hangingPunct="1"/>
            <a:endParaRPr lang="ru-RU" sz="2400" dirty="0" smtClean="0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4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  <p:bldP spid="2969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33375"/>
            <a:ext cx="8229600" cy="619125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Результаты выполненных проектов должны быть </a:t>
            </a:r>
            <a:r>
              <a:rPr lang="ru-RU" sz="2800" b="1" i="1" dirty="0" smtClean="0">
                <a:solidFill>
                  <a:srgbClr val="FF0000"/>
                </a:solidFill>
              </a:rPr>
              <a:t>осязаемыми: </a:t>
            </a:r>
          </a:p>
          <a:p>
            <a:pPr eaLnBrk="1" hangingPunct="1"/>
            <a:r>
              <a:rPr lang="ru-RU" sz="2800" b="1" dirty="0" smtClean="0">
                <a:solidFill>
                  <a:srgbClr val="00B050"/>
                </a:solidFill>
              </a:rPr>
              <a:t>поделки</a:t>
            </a:r>
          </a:p>
          <a:p>
            <a:pPr eaLnBrk="1" hangingPunct="1"/>
            <a:r>
              <a:rPr lang="ru-RU" sz="2800" b="1" dirty="0" smtClean="0">
                <a:solidFill>
                  <a:srgbClr val="00B050"/>
                </a:solidFill>
              </a:rPr>
              <a:t>рисунки</a:t>
            </a:r>
          </a:p>
          <a:p>
            <a:pPr eaLnBrk="1" hangingPunct="1"/>
            <a:r>
              <a:rPr lang="ru-RU" sz="2800" b="1" dirty="0" smtClean="0">
                <a:solidFill>
                  <a:srgbClr val="00B050"/>
                </a:solidFill>
              </a:rPr>
              <a:t>макеты</a:t>
            </a:r>
          </a:p>
          <a:p>
            <a:pPr eaLnBrk="1" hangingPunct="1"/>
            <a:r>
              <a:rPr lang="ru-RU" sz="2800" b="1" dirty="0" smtClean="0">
                <a:solidFill>
                  <a:srgbClr val="00B050"/>
                </a:solidFill>
              </a:rPr>
              <a:t>творческие работы</a:t>
            </a:r>
          </a:p>
          <a:p>
            <a:pPr eaLnBrk="1" hangingPunct="1"/>
            <a:r>
              <a:rPr lang="ru-RU" sz="2800" b="1" dirty="0" smtClean="0">
                <a:solidFill>
                  <a:srgbClr val="00B050"/>
                </a:solidFill>
              </a:rPr>
              <a:t>модели</a:t>
            </a:r>
          </a:p>
          <a:p>
            <a:pPr eaLnBrk="1" hangingPunct="1"/>
            <a:r>
              <a:rPr lang="ru-RU" sz="2800" b="1" dirty="0" smtClean="0">
                <a:solidFill>
                  <a:srgbClr val="00B050"/>
                </a:solidFill>
              </a:rPr>
              <a:t>газеты</a:t>
            </a:r>
          </a:p>
          <a:p>
            <a:pPr eaLnBrk="1" hangingPunct="1"/>
            <a:r>
              <a:rPr lang="ru-RU" sz="2800" b="1" dirty="0" smtClean="0">
                <a:solidFill>
                  <a:srgbClr val="00B050"/>
                </a:solidFill>
              </a:rPr>
              <a:t>игры</a:t>
            </a:r>
          </a:p>
          <a:p>
            <a:pPr eaLnBrk="1" hangingPunct="1"/>
            <a:r>
              <a:rPr lang="ru-RU" sz="2800" b="1" dirty="0" smtClean="0">
                <a:solidFill>
                  <a:srgbClr val="00B050"/>
                </a:solidFill>
              </a:rPr>
              <a:t>викторины</a:t>
            </a:r>
          </a:p>
          <a:p>
            <a:pPr eaLnBrk="1" hangingPunct="1"/>
            <a:r>
              <a:rPr lang="ru-RU" sz="2800" b="1" dirty="0" smtClean="0">
                <a:solidFill>
                  <a:srgbClr val="00B050"/>
                </a:solidFill>
              </a:rPr>
              <a:t>спектакли</a:t>
            </a:r>
          </a:p>
          <a:p>
            <a:pPr eaLnBrk="1" hangingPunct="1"/>
            <a:r>
              <a:rPr lang="ru-RU" sz="2800" b="1" dirty="0" smtClean="0">
                <a:solidFill>
                  <a:srgbClr val="00B050"/>
                </a:solidFill>
              </a:rPr>
              <a:t>танцы…</a:t>
            </a:r>
          </a:p>
        </p:txBody>
      </p:sp>
      <p:pic>
        <p:nvPicPr>
          <p:cNvPr id="11267" name="Picture 5" descr="C:\Users\user\Desktop\проекты 3 б\проект фото\DSCN647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5" y="1214438"/>
            <a:ext cx="3071813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6" descr="C:\Users\user\Desktop\проекты 3 б\проект фото\DSCN645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0" y="3857625"/>
            <a:ext cx="3571875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i="1" dirty="0" smtClean="0">
                <a:solidFill>
                  <a:srgbClr val="00B050"/>
                </a:solidFill>
              </a:rPr>
              <a:t>Этапы выполнения проекта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91513" cy="50688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3600" i="1" dirty="0" smtClean="0">
                <a:solidFill>
                  <a:srgbClr val="C00000"/>
                </a:solidFill>
              </a:rPr>
              <a:t>выбор темы и задачи</a:t>
            </a:r>
          </a:p>
          <a:p>
            <a:pPr eaLnBrk="1" hangingPunct="1">
              <a:lnSpc>
                <a:spcPct val="90000"/>
              </a:lnSpc>
            </a:pPr>
            <a:r>
              <a:rPr lang="ru-RU" sz="3600" i="1" dirty="0" smtClean="0">
                <a:solidFill>
                  <a:srgbClr val="C00000"/>
                </a:solidFill>
              </a:rPr>
              <a:t>выдвижение первоначальных идей</a:t>
            </a:r>
          </a:p>
          <a:p>
            <a:pPr eaLnBrk="1" hangingPunct="1">
              <a:lnSpc>
                <a:spcPct val="90000"/>
              </a:lnSpc>
            </a:pPr>
            <a:r>
              <a:rPr lang="ru-RU" sz="3600" i="1" dirty="0" smtClean="0">
                <a:solidFill>
                  <a:srgbClr val="C00000"/>
                </a:solidFill>
              </a:rPr>
              <a:t>выбор лучшей идеи</a:t>
            </a:r>
          </a:p>
          <a:p>
            <a:pPr eaLnBrk="1" hangingPunct="1">
              <a:lnSpc>
                <a:spcPct val="90000"/>
              </a:lnSpc>
            </a:pPr>
            <a:r>
              <a:rPr lang="ru-RU" sz="3600" i="1" dirty="0" smtClean="0">
                <a:solidFill>
                  <a:srgbClr val="C00000"/>
                </a:solidFill>
              </a:rPr>
              <a:t>планирование проектной деятельности</a:t>
            </a:r>
          </a:p>
          <a:p>
            <a:pPr eaLnBrk="1" hangingPunct="1">
              <a:lnSpc>
                <a:spcPct val="90000"/>
              </a:lnSpc>
            </a:pPr>
            <a:r>
              <a:rPr lang="ru-RU" sz="3600" i="1" dirty="0" smtClean="0">
                <a:solidFill>
                  <a:srgbClr val="C00000"/>
                </a:solidFill>
              </a:rPr>
              <a:t>реализация проекта</a:t>
            </a:r>
          </a:p>
          <a:p>
            <a:pPr eaLnBrk="1" hangingPunct="1">
              <a:lnSpc>
                <a:spcPct val="90000"/>
              </a:lnSpc>
            </a:pPr>
            <a:r>
              <a:rPr lang="ru-RU" sz="3600" i="1" dirty="0" smtClean="0">
                <a:solidFill>
                  <a:srgbClr val="C00000"/>
                </a:solidFill>
              </a:rPr>
              <a:t>оценка и самооценка</a:t>
            </a:r>
          </a:p>
          <a:p>
            <a:pPr eaLnBrk="1" hangingPunct="1">
              <a:lnSpc>
                <a:spcPct val="90000"/>
              </a:lnSpc>
            </a:pPr>
            <a:r>
              <a:rPr lang="ru-RU" sz="3600" i="1" dirty="0" smtClean="0">
                <a:solidFill>
                  <a:srgbClr val="C00000"/>
                </a:solidFill>
              </a:rPr>
              <a:t>презентация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1"/>
          <p:cNvSpPr txBox="1">
            <a:spLocks noChangeArrowheads="1"/>
          </p:cNvSpPr>
          <p:nvPr/>
        </p:nvSpPr>
        <p:spPr bwMode="auto">
          <a:xfrm>
            <a:off x="2571750" y="571500"/>
            <a:ext cx="40005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</a:rPr>
              <a:t>Методический паспорт</a:t>
            </a:r>
          </a:p>
          <a:p>
            <a:pPr algn="ctr"/>
            <a:r>
              <a:rPr lang="ru-RU" sz="2000" b="1" dirty="0">
                <a:solidFill>
                  <a:srgbClr val="FF0000"/>
                </a:solidFill>
              </a:rPr>
              <a:t> проекта</a:t>
            </a:r>
          </a:p>
        </p:txBody>
      </p:sp>
      <p:sp>
        <p:nvSpPr>
          <p:cNvPr id="20483" name="Rectangle 1"/>
          <p:cNvSpPr>
            <a:spLocks noChangeArrowheads="1"/>
          </p:cNvSpPr>
          <p:nvPr/>
        </p:nvSpPr>
        <p:spPr bwMode="auto">
          <a:xfrm>
            <a:off x="285750" y="1428750"/>
            <a:ext cx="5429250" cy="461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eaLnBrk="0" hangingPunct="0"/>
            <a:r>
              <a:rPr lang="ru-RU" sz="1400" b="1">
                <a:latin typeface="Calibri" pitchFamily="34" charset="0"/>
                <a:cs typeface="Times New Roman" pitchFamily="18" charset="0"/>
              </a:rPr>
              <a:t>Цели проекта</a:t>
            </a:r>
            <a:r>
              <a:rPr lang="ru-RU" sz="1400">
                <a:latin typeface="Calibri" pitchFamily="34" charset="0"/>
                <a:cs typeface="Times New Roman" pitchFamily="18" charset="0"/>
              </a:rPr>
              <a:t>: 1.Расширять круг читательских интересов, приобщая младших школьников к домашнему чтению; </a:t>
            </a:r>
            <a:endParaRPr lang="ru-RU" sz="1400"/>
          </a:p>
          <a:p>
            <a:pPr indent="450850" eaLnBrk="0" hangingPunct="0"/>
            <a:r>
              <a:rPr lang="ru-RU" sz="1400">
                <a:latin typeface="Calibri" pitchFamily="34" charset="0"/>
                <a:cs typeface="Times New Roman" pitchFamily="18" charset="0"/>
              </a:rPr>
              <a:t>2.Активизировать  семейное чтение.</a:t>
            </a:r>
            <a:endParaRPr lang="ru-RU" sz="1400"/>
          </a:p>
          <a:p>
            <a:pPr indent="450850" eaLnBrk="0" hangingPunct="0"/>
            <a:r>
              <a:rPr lang="ru-RU" sz="1400" b="1">
                <a:latin typeface="Calibri" pitchFamily="34" charset="0"/>
                <a:cs typeface="Times New Roman" pitchFamily="18" charset="0"/>
              </a:rPr>
              <a:t>Задачи проекта</a:t>
            </a:r>
            <a:r>
              <a:rPr lang="ru-RU" sz="1400">
                <a:latin typeface="Calibri" pitchFamily="34" charset="0"/>
                <a:cs typeface="Times New Roman" pitchFamily="18" charset="0"/>
              </a:rPr>
              <a:t>: </a:t>
            </a:r>
            <a:endParaRPr lang="ru-RU" sz="1400"/>
          </a:p>
          <a:p>
            <a:pPr indent="450850" eaLnBrk="0" hangingPunct="0">
              <a:buFontTx/>
              <a:buChar char="•"/>
            </a:pPr>
            <a:r>
              <a:rPr lang="ru-RU" sz="1400">
                <a:latin typeface="Times New Roman" pitchFamily="18" charset="0"/>
                <a:cs typeface="Calibri" pitchFamily="34" charset="0"/>
              </a:rPr>
              <a:t>познакомиться со сказками северного писателя;</a:t>
            </a:r>
            <a:endParaRPr lang="ru-RU" sz="1400"/>
          </a:p>
          <a:p>
            <a:pPr indent="450850" eaLnBrk="0" hangingPunct="0">
              <a:buFontTx/>
              <a:buChar char="•"/>
            </a:pPr>
            <a:r>
              <a:rPr lang="ru-RU" sz="1400">
                <a:latin typeface="Times New Roman" pitchFamily="18" charset="0"/>
                <a:cs typeface="Calibri" pitchFamily="34" charset="0"/>
              </a:rPr>
              <a:t>работая в группах, составить мини-проект;</a:t>
            </a:r>
            <a:endParaRPr lang="ru-RU" sz="1400"/>
          </a:p>
          <a:p>
            <a:pPr indent="450850" eaLnBrk="0" hangingPunct="0">
              <a:buFontTx/>
              <a:buChar char="•"/>
            </a:pPr>
            <a:r>
              <a:rPr lang="ru-RU" sz="1400">
                <a:latin typeface="Times New Roman" pitchFamily="18" charset="0"/>
                <a:cs typeface="Calibri" pitchFamily="34" charset="0"/>
              </a:rPr>
              <a:t>рассмотреть фото- и видеоматериалы, найденные в Интернете и библиотеке  по творчеству С. Писахова;</a:t>
            </a:r>
            <a:endParaRPr lang="ru-RU" sz="1400"/>
          </a:p>
          <a:p>
            <a:pPr indent="450850" eaLnBrk="0" hangingPunct="0">
              <a:buFontTx/>
              <a:buChar char="•"/>
            </a:pPr>
            <a:r>
              <a:rPr lang="ru-RU" sz="1400">
                <a:latin typeface="Times New Roman" pitchFamily="18" charset="0"/>
                <a:cs typeface="Calibri" pitchFamily="34" charset="0"/>
              </a:rPr>
              <a:t>отразить результаты работы над проектом в презентации;</a:t>
            </a:r>
            <a:endParaRPr lang="ru-RU" sz="1400"/>
          </a:p>
          <a:p>
            <a:pPr indent="450850" eaLnBrk="0" hangingPunct="0">
              <a:buFontTx/>
              <a:buChar char="•"/>
            </a:pPr>
            <a:r>
              <a:rPr lang="ru-RU" sz="1400">
                <a:latin typeface="Times New Roman" pitchFamily="18" charset="0"/>
                <a:cs typeface="Calibri" pitchFamily="34" charset="0"/>
              </a:rPr>
              <a:t>представить результат проектной работы на классном часе, школьной декаде литературного чтения, на родительском собрании.</a:t>
            </a:r>
            <a:endParaRPr lang="ru-RU" sz="1400"/>
          </a:p>
          <a:p>
            <a:pPr indent="450850" eaLnBrk="0" hangingPunct="0"/>
            <a:r>
              <a:rPr lang="ru-RU" sz="1400">
                <a:latin typeface="Calibri" pitchFamily="34" charset="0"/>
                <a:cs typeface="Times New Roman" pitchFamily="18" charset="0"/>
              </a:rPr>
              <a:t>Работая над проектом, мы получили знания и умения по таким предметам, как литературное чтение, окружающий мир, история, краеведение, изобразительное искусство, информационные технологии. Работая в группах, мы учились слушать и слышать товарищей, доказывать свою точку зрения и принимать правильные решения.</a:t>
            </a:r>
            <a:endParaRPr lang="ru-RU" sz="1400"/>
          </a:p>
          <a:p>
            <a:pPr indent="450850" eaLnBrk="0" hangingPunct="0"/>
            <a:r>
              <a:rPr lang="ru-RU" sz="1400" b="1">
                <a:latin typeface="Calibri" pitchFamily="34" charset="0"/>
                <a:cs typeface="Times New Roman" pitchFamily="18" charset="0"/>
              </a:rPr>
              <a:t>Гипотеза</a:t>
            </a:r>
            <a:r>
              <a:rPr lang="ru-RU" sz="1400">
                <a:latin typeface="Calibri" pitchFamily="34" charset="0"/>
                <a:cs typeface="Times New Roman" pitchFamily="18" charset="0"/>
              </a:rPr>
              <a:t>: мы предполагаем, что сможем создать мини-проект по творчеству С. Писахова, который будет интересен всем и заинтересует его творчеством.</a:t>
            </a:r>
            <a:endParaRPr lang="ru-RU" sz="1400"/>
          </a:p>
          <a:p>
            <a:pPr indent="450850" eaLnBrk="0" hangingPunct="0"/>
            <a:r>
              <a:rPr lang="ru-RU" sz="1400" b="1">
                <a:latin typeface="Calibri" pitchFamily="34" charset="0"/>
                <a:cs typeface="Times New Roman" pitchFamily="18" charset="0"/>
              </a:rPr>
              <a:t>Сроки работы над проектом</a:t>
            </a:r>
            <a:r>
              <a:rPr lang="ru-RU" sz="1400">
                <a:latin typeface="Calibri" pitchFamily="34" charset="0"/>
                <a:cs typeface="Times New Roman" pitchFamily="18" charset="0"/>
              </a:rPr>
              <a:t>: 10 дней </a:t>
            </a:r>
            <a:endParaRPr lang="ru-RU" sz="1400"/>
          </a:p>
        </p:txBody>
      </p:sp>
      <p:pic>
        <p:nvPicPr>
          <p:cNvPr id="20484" name="Picture 2" descr="C:\Users\user\Desktop\проекты 3 б\проект фото\DSCN645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88" y="1357313"/>
            <a:ext cx="3500437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28625" y="2500313"/>
          <a:ext cx="8501063" cy="4125913"/>
        </p:xfrm>
        <a:graphic>
          <a:graphicData uri="http://schemas.openxmlformats.org/drawingml/2006/table">
            <a:tbl>
              <a:tblPr/>
              <a:tblGrid>
                <a:gridCol w="850900"/>
                <a:gridCol w="7650163"/>
              </a:tblGrid>
              <a:tr h="16827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СОДЕРЖАНИЕ РАБОТЫ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9053" marR="390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20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день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9053" marR="390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1.Погружение в проблему. Знакомства с произведениями С.Г. Писахова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2.Посещение городской библиотеки. Знакомство с книжной выставкой, биографией (Приложение ), произведениями С.Г. Писахова.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3.Семейное чтение сказок.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9053" marR="390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2день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9053" marR="390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1.Семейное чтение сказок.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Домашнее иллюстрирование сказки.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9053" marR="390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3день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9053" marR="390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Просмотр видеофильма по творчеству С. Г. Писахова.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2.Домашний просмотр мультфильмов по произведениям С.Г. Писахова.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9053" marR="390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6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4день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9053" marR="390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1.Семейное чтение сказок.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2.Домашнее иллюстрирование сказки.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Домашнее задание: решить вместе с родителями кроссворд. (Приложение )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9053" marR="390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6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день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9053" marR="390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1.Выбор материала для мини- проекта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2.Домашнее иллюстрирование сказки.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Семейное чтение сказок.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9053" marR="390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6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день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9053" marR="390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1.Выбор материала для мини- проекта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2.Домашнее иллюстрирование сказки.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Семейное чтение сказок.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9053" marR="390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6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7день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9053" marR="390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Организация и осуществление деятельности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Выбор материала для мини-проекта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Отбор материала для презентации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9053" marR="390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6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8-10 день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9053" marR="390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Организация и осуществление деятельности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Создание проекта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Представление продукта проекта на выставку проектных работ, посвященных декаде литературного чтения в школе.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9053" marR="390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537" name="Rectangle 1"/>
          <p:cNvSpPr>
            <a:spLocks noChangeArrowheads="1"/>
          </p:cNvSpPr>
          <p:nvPr/>
        </p:nvSpPr>
        <p:spPr bwMode="auto">
          <a:xfrm>
            <a:off x="500063" y="285750"/>
            <a:ext cx="7643812" cy="257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1100" b="1">
                <a:latin typeface="Calibri" pitchFamily="34" charset="0"/>
                <a:cs typeface="Times New Roman" pitchFamily="18" charset="0"/>
              </a:rPr>
              <a:t>Этапы реализации проекта:</a:t>
            </a:r>
            <a:endParaRPr lang="ru-RU" sz="1100"/>
          </a:p>
          <a:p>
            <a:pPr eaLnBrk="0" hangingPunct="0">
              <a:buFontTx/>
              <a:buChar char="•"/>
            </a:pPr>
            <a:r>
              <a:rPr lang="ru-RU" sz="1100">
                <a:latin typeface="Times New Roman" pitchFamily="18" charset="0"/>
                <a:cs typeface="Calibri" pitchFamily="34" charset="0"/>
              </a:rPr>
              <a:t>определение цели и задач проектной работы;</a:t>
            </a:r>
            <a:endParaRPr lang="ru-RU" sz="1100"/>
          </a:p>
          <a:p>
            <a:pPr eaLnBrk="0" hangingPunct="0">
              <a:buFontTx/>
              <a:buChar char="•"/>
            </a:pPr>
            <a:r>
              <a:rPr lang="ru-RU" sz="1100">
                <a:latin typeface="Times New Roman" pitchFamily="18" charset="0"/>
                <a:cs typeface="Calibri" pitchFamily="34" charset="0"/>
              </a:rPr>
              <a:t>составление плана работы;</a:t>
            </a:r>
            <a:endParaRPr lang="ru-RU" sz="1100"/>
          </a:p>
          <a:p>
            <a:pPr eaLnBrk="0" hangingPunct="0">
              <a:buFontTx/>
              <a:buChar char="•"/>
            </a:pPr>
            <a:r>
              <a:rPr lang="ru-RU" sz="1100">
                <a:latin typeface="Times New Roman" pitchFamily="18" charset="0"/>
                <a:cs typeface="Calibri" pitchFamily="34" charset="0"/>
              </a:rPr>
              <a:t>распределение заданий между собой;</a:t>
            </a:r>
            <a:endParaRPr lang="ru-RU" sz="1100"/>
          </a:p>
          <a:p>
            <a:pPr eaLnBrk="0" hangingPunct="0">
              <a:buFontTx/>
              <a:buChar char="•"/>
            </a:pPr>
            <a:r>
              <a:rPr lang="ru-RU" sz="1100">
                <a:latin typeface="Times New Roman" pitchFamily="18" charset="0"/>
                <a:cs typeface="Calibri" pitchFamily="34" charset="0"/>
              </a:rPr>
              <a:t>изучение литературы по теме;</a:t>
            </a:r>
            <a:endParaRPr lang="ru-RU" sz="1100"/>
          </a:p>
          <a:p>
            <a:pPr eaLnBrk="0" hangingPunct="0">
              <a:buFontTx/>
              <a:buChar char="•"/>
            </a:pPr>
            <a:r>
              <a:rPr lang="ru-RU" sz="1100">
                <a:latin typeface="Times New Roman" pitchFamily="18" charset="0"/>
                <a:cs typeface="Calibri" pitchFamily="34" charset="0"/>
              </a:rPr>
              <a:t>представление продукта проекта  учащимся и родителям. </a:t>
            </a:r>
            <a:endParaRPr lang="ru-RU" sz="1100"/>
          </a:p>
          <a:p>
            <a:pPr eaLnBrk="0" hangingPunct="0"/>
            <a:r>
              <a:rPr lang="ru-RU" sz="1100" b="1">
                <a:latin typeface="Calibri" pitchFamily="34" charset="0"/>
                <a:cs typeface="Times New Roman" pitchFamily="18" charset="0"/>
              </a:rPr>
              <a:t>Предполагаемый результат: </a:t>
            </a:r>
            <a:r>
              <a:rPr lang="ru-RU" sz="1100">
                <a:latin typeface="Calibri" pitchFamily="34" charset="0"/>
                <a:cs typeface="Times New Roman" pitchFamily="18" charset="0"/>
              </a:rPr>
              <a:t>после завершения проекта учащиеся захотят познакомиться с другими произведениями северных писателей. </a:t>
            </a:r>
            <a:endParaRPr lang="ru-RU" sz="1100"/>
          </a:p>
          <a:p>
            <a:pPr eaLnBrk="0" hangingPunct="0"/>
            <a:r>
              <a:rPr lang="ru-RU" sz="1100" b="1">
                <a:latin typeface="Times New Roman" pitchFamily="18" charset="0"/>
                <a:cs typeface="Calibri" pitchFamily="34" charset="0"/>
              </a:rPr>
              <a:t>Реализация проекта </a:t>
            </a:r>
            <a:r>
              <a:rPr lang="ru-RU" sz="1100" b="1">
                <a:cs typeface="Calibri" pitchFamily="34" charset="0"/>
              </a:rPr>
              <a:t>«</a:t>
            </a:r>
            <a:r>
              <a:rPr lang="ru-RU" sz="1100" b="1">
                <a:latin typeface="Times New Roman" pitchFamily="18" charset="0"/>
                <a:cs typeface="Calibri" pitchFamily="34" charset="0"/>
              </a:rPr>
              <a:t>Писахову-135</a:t>
            </a:r>
            <a:r>
              <a:rPr lang="ru-RU" sz="1100" b="1">
                <a:cs typeface="Calibri" pitchFamily="34" charset="0"/>
              </a:rPr>
              <a:t>»</a:t>
            </a:r>
            <a:endParaRPr lang="ru-RU" sz="1100"/>
          </a:p>
          <a:p>
            <a:pPr eaLnBrk="0" hangingPunct="0"/>
            <a:r>
              <a:rPr lang="ru-RU" sz="1100" b="1">
                <a:latin typeface="Times New Roman" pitchFamily="18" charset="0"/>
                <a:cs typeface="Calibri" pitchFamily="34" charset="0"/>
              </a:rPr>
              <a:t>Содержание и план проведения проекта</a:t>
            </a:r>
            <a:r>
              <a:rPr lang="ru-RU" sz="1100">
                <a:latin typeface="Times New Roman" pitchFamily="18" charset="0"/>
                <a:cs typeface="Calibri" pitchFamily="34" charset="0"/>
              </a:rPr>
              <a:t> </a:t>
            </a:r>
            <a:endParaRPr lang="ru-RU" sz="1100"/>
          </a:p>
          <a:p>
            <a:pPr eaLnBrk="0" hangingPunct="0"/>
            <a:r>
              <a:rPr lang="ru-RU" sz="1100">
                <a:latin typeface="Times New Roman" pitchFamily="18" charset="0"/>
                <a:cs typeface="Calibri" pitchFamily="34" charset="0"/>
              </a:rPr>
              <a:t>В работе над проектом принимали участие ученики 3 </a:t>
            </a:r>
            <a:r>
              <a:rPr lang="ru-RU" sz="1100">
                <a:cs typeface="Calibri" pitchFamily="34" charset="0"/>
              </a:rPr>
              <a:t>«</a:t>
            </a:r>
            <a:r>
              <a:rPr lang="ru-RU" sz="1100">
                <a:latin typeface="Times New Roman" pitchFamily="18" charset="0"/>
                <a:cs typeface="Calibri" pitchFamily="34" charset="0"/>
              </a:rPr>
              <a:t>б</a:t>
            </a:r>
            <a:r>
              <a:rPr lang="ru-RU" sz="1100">
                <a:cs typeface="Calibri" pitchFamily="34" charset="0"/>
              </a:rPr>
              <a:t>»</a:t>
            </a:r>
            <a:r>
              <a:rPr lang="ru-RU" sz="1100">
                <a:latin typeface="Times New Roman" pitchFamily="18" charset="0"/>
                <a:cs typeface="Calibri" pitchFamily="34" charset="0"/>
              </a:rPr>
              <a:t> класса (8человек), родители. Руководила работой классный руководитель Шишкина Ирина Викторовна.</a:t>
            </a:r>
            <a:endParaRPr lang="ru-RU" sz="1100"/>
          </a:p>
          <a:p>
            <a:pPr algn="ctr" eaLnBrk="0" hangingPunct="0"/>
            <a:r>
              <a:rPr lang="ru-RU" sz="1000">
                <a:latin typeface="Calibri" pitchFamily="34" charset="0"/>
                <a:cs typeface="Times New Roman" pitchFamily="18" charset="0"/>
              </a:rPr>
              <a:t>ПЛАН РЕАЛИЗАЦИИ ПРОЕКТА</a:t>
            </a:r>
            <a:endParaRPr lang="ru-RU" sz="1000"/>
          </a:p>
          <a:p>
            <a:pPr eaLnBrk="0" hangingPunct="0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ChangeArrowheads="1"/>
          </p:cNvSpPr>
          <p:nvPr/>
        </p:nvSpPr>
        <p:spPr bwMode="auto">
          <a:xfrm>
            <a:off x="428625" y="785813"/>
            <a:ext cx="5857875" cy="273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1400" b="1">
                <a:latin typeface="Times New Roman" pitchFamily="18" charset="0"/>
                <a:cs typeface="Calibri" pitchFamily="34" charset="0"/>
              </a:rPr>
              <a:t>Продукт проектной деятельности</a:t>
            </a:r>
            <a:endParaRPr lang="ru-RU" sz="1400"/>
          </a:p>
          <a:p>
            <a:pPr eaLnBrk="0" hangingPunct="0"/>
            <a:r>
              <a:rPr lang="ru-RU" sz="1400">
                <a:latin typeface="Times New Roman" pitchFamily="18" charset="0"/>
                <a:cs typeface="Calibri" pitchFamily="34" charset="0"/>
              </a:rPr>
              <a:t>Работая над проектом в течение 10 дней, мы смогли создать следующий продукт, в который вошли: краткая биография, фотографии из музея, обложки наиболее понравившихся сказок и наши лучшие  иллюстрации по сказкам ,а также презентация, рассказывающая о жизни и творчестве С.Г.Писахова. Данный продукт предлагаем использовать на уроках литературного чтения, краеведения, изобразительного искусства при знакомстве с творчеством писателей Севера.</a:t>
            </a:r>
            <a:endParaRPr lang="ru-RU" sz="1400"/>
          </a:p>
          <a:p>
            <a:pPr eaLnBrk="0" hangingPunct="0"/>
            <a:r>
              <a:rPr lang="ru-RU" sz="1400">
                <a:latin typeface="Times New Roman" pitchFamily="18" charset="0"/>
                <a:cs typeface="Calibri" pitchFamily="34" charset="0"/>
              </a:rPr>
              <a:t>Цель проекта достигнута, гипотеза получила своё подтверждение.</a:t>
            </a:r>
            <a:endParaRPr lang="ru-RU" sz="1400"/>
          </a:p>
          <a:p>
            <a:pPr eaLnBrk="0" hangingPunct="0"/>
            <a:r>
              <a:rPr lang="ru-RU" sz="1400">
                <a:latin typeface="Times New Roman" pitchFamily="18" charset="0"/>
                <a:cs typeface="Calibri" pitchFamily="34" charset="0"/>
              </a:rPr>
              <a:t>Мы узнали много нового о нашем земляке С. Писахове, знаем его сказки, узнаём его героев. </a:t>
            </a:r>
            <a:endParaRPr lang="ru-RU" sz="1400"/>
          </a:p>
          <a:p>
            <a:pPr eaLnBrk="0" hangingPunct="0"/>
            <a:endParaRPr lang="ru-RU"/>
          </a:p>
        </p:txBody>
      </p:sp>
      <p:pic>
        <p:nvPicPr>
          <p:cNvPr id="22531" name="Picture 2" descr="C:\Users\user\Desktop\проекты 3 б\проект фото\DSCN64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3286125"/>
            <a:ext cx="4071938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3" descr="C:\Users\user\Desktop\проекты 3 б\проект фото\DSCN645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25" y="214313"/>
            <a:ext cx="278606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4" descr="C:\Users\user\Desktop\проекты 3 б\проект фото\DSCN645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38" y="3571875"/>
            <a:ext cx="328612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769</Words>
  <PresentationFormat>Экран (4:3)</PresentationFormat>
  <Paragraphs>118</Paragraphs>
  <Slides>10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Проектная деятельность</vt:lpstr>
      <vt:lpstr>Слайд 3</vt:lpstr>
      <vt:lpstr>Планируемые результаты по формированию коммуникативных  УУД на ступени начального общего образования</vt:lpstr>
      <vt:lpstr>Слайд 5</vt:lpstr>
      <vt:lpstr>Этапы выполнения проекта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</cp:revision>
  <dcterms:created xsi:type="dcterms:W3CDTF">2015-09-07T16:42:48Z</dcterms:created>
  <dcterms:modified xsi:type="dcterms:W3CDTF">2015-09-07T16:48:47Z</dcterms:modified>
</cp:coreProperties>
</file>