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CC4DD-2891-4935-B95A-9B2675322DA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3CAEF0-AD7D-4A64-AABF-1938867392F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выполнять коллективное общее дело,  и решать возникающие проблемы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gm:t>
    </dgm:pt>
    <dgm:pt modelId="{8B03104B-9ABD-4651-84D1-CEF1017AF182}" type="parTrans" cxnId="{EA56C9AA-6F8B-4FA5-A152-F85A278BDD19}">
      <dgm:prSet/>
      <dgm:spPr/>
      <dgm:t>
        <a:bodyPr/>
        <a:lstStyle/>
        <a:p>
          <a:endParaRPr lang="ru-RU"/>
        </a:p>
      </dgm:t>
    </dgm:pt>
    <dgm:pt modelId="{DD14A60E-93C2-408F-AB99-7C1939004758}" type="sibTrans" cxnId="{EA56C9AA-6F8B-4FA5-A152-F85A278BDD19}">
      <dgm:prSet/>
      <dgm:spPr/>
      <dgm:t>
        <a:bodyPr/>
        <a:lstStyle/>
        <a:p>
          <a:endParaRPr lang="ru-RU"/>
        </a:p>
      </dgm:t>
    </dgm:pt>
    <dgm:pt modelId="{01AB0D4A-5370-48B0-846C-1B994755E011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FFFF00"/>
              </a:solidFill>
              <a:latin typeface="Monotype Corsiva" pitchFamily="66" charset="0"/>
            </a:rPr>
            <a:t>правильно сеять семена и выращивать рассаду растений</a:t>
          </a:r>
          <a:endParaRPr lang="ru-RU" sz="2400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08A7A73C-CA5D-4E19-BE63-4CCC411B1C88}" type="parTrans" cxnId="{FE3553B3-EF3E-4D72-944B-E9B6E4361112}">
      <dgm:prSet/>
      <dgm:spPr/>
      <dgm:t>
        <a:bodyPr/>
        <a:lstStyle/>
        <a:p>
          <a:endParaRPr lang="ru-RU"/>
        </a:p>
      </dgm:t>
    </dgm:pt>
    <dgm:pt modelId="{2D0790BE-CC37-44EC-BD26-FF6334E83C4B}" type="sibTrans" cxnId="{FE3553B3-EF3E-4D72-944B-E9B6E4361112}">
      <dgm:prSet/>
      <dgm:spPr/>
      <dgm:t>
        <a:bodyPr/>
        <a:lstStyle/>
        <a:p>
          <a:endParaRPr lang="ru-RU"/>
        </a:p>
      </dgm:t>
    </dgm:pt>
    <dgm:pt modelId="{220EB98A-11BC-4346-932F-B98C939F46E5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проводить простейшие эксперименты,  наблюдать за ростом и развитием растений </a:t>
          </a:r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</a:rPr>
            <a:t>; 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gm:t>
    </dgm:pt>
    <dgm:pt modelId="{2F1C35B0-1555-4D93-A9A7-22C62CA7A4F3}" type="parTrans" cxnId="{510299CD-07B5-40D3-B751-363E2D661E98}">
      <dgm:prSet/>
      <dgm:spPr/>
      <dgm:t>
        <a:bodyPr/>
        <a:lstStyle/>
        <a:p>
          <a:endParaRPr lang="ru-RU"/>
        </a:p>
      </dgm:t>
    </dgm:pt>
    <dgm:pt modelId="{DEE97536-5597-4ED9-9F19-94422EF97014}" type="sibTrans" cxnId="{510299CD-07B5-40D3-B751-363E2D661E98}">
      <dgm:prSet/>
      <dgm:spPr/>
      <dgm:t>
        <a:bodyPr/>
        <a:lstStyle/>
        <a:p>
          <a:endParaRPr lang="ru-RU"/>
        </a:p>
      </dgm:t>
    </dgm:pt>
    <dgm:pt modelId="{4B924AB6-3D39-40E6-B21D-0C11A6DF25D5}">
      <dgm:prSet phldrT="[Текст]" custT="1"/>
      <dgm:spPr/>
      <dgm:t>
        <a:bodyPr/>
        <a:lstStyle/>
        <a:p>
          <a:r>
            <a:rPr lang="ru-RU" sz="1900" b="1" i="1" dirty="0" smtClean="0">
              <a:solidFill>
                <a:srgbClr val="FFFF00"/>
              </a:solidFill>
              <a:latin typeface="Monotype Corsiva" pitchFamily="66" charset="0"/>
            </a:rPr>
            <a:t>фантазировать в составлении моделей  эскизов клумб;</a:t>
          </a:r>
          <a:endParaRPr lang="ru-RU" sz="1900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B60F82F6-2D13-45C3-BB28-96FBB6464BCB}" type="parTrans" cxnId="{04F3A60B-D8C4-4123-A47C-256BE3A619F5}">
      <dgm:prSet/>
      <dgm:spPr/>
      <dgm:t>
        <a:bodyPr/>
        <a:lstStyle/>
        <a:p>
          <a:endParaRPr lang="ru-RU"/>
        </a:p>
      </dgm:t>
    </dgm:pt>
    <dgm:pt modelId="{7CF34E79-A5C7-402E-8F8A-6D579652BFDA}" type="sibTrans" cxnId="{04F3A60B-D8C4-4123-A47C-256BE3A619F5}">
      <dgm:prSet/>
      <dgm:spPr/>
      <dgm:t>
        <a:bodyPr/>
        <a:lstStyle/>
        <a:p>
          <a:endParaRPr lang="ru-RU"/>
        </a:p>
      </dgm:t>
    </dgm:pt>
    <dgm:pt modelId="{4976DF00-6ECA-4D51-AC93-3500EEEB1F0E}" type="pres">
      <dgm:prSet presAssocID="{1C0CC4DD-2891-4935-B95A-9B2675322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BA39CB-E71E-469A-929B-1AA9B4B25F82}" type="pres">
      <dgm:prSet presAssocID="{5F3CAEF0-AD7D-4A64-AABF-1938867392F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0953-728A-4094-B872-6F75632C4EEF}" type="pres">
      <dgm:prSet presAssocID="{DD14A60E-93C2-408F-AB99-7C1939004758}" presName="space" presStyleCnt="0"/>
      <dgm:spPr/>
    </dgm:pt>
    <dgm:pt modelId="{4E240DC2-B4DC-4F0C-B06E-A36C2B72224A}" type="pres">
      <dgm:prSet presAssocID="{01AB0D4A-5370-48B0-846C-1B994755E01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A8711-DC25-4CBC-8D35-8890F51F4676}" type="pres">
      <dgm:prSet presAssocID="{2D0790BE-CC37-44EC-BD26-FF6334E83C4B}" presName="space" presStyleCnt="0"/>
      <dgm:spPr/>
    </dgm:pt>
    <dgm:pt modelId="{78045A4D-C106-47F6-BD6F-166C175D9ED6}" type="pres">
      <dgm:prSet presAssocID="{220EB98A-11BC-4346-932F-B98C939F46E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F6888-D0D3-43F7-BA99-DF855D0C4672}" type="pres">
      <dgm:prSet presAssocID="{DEE97536-5597-4ED9-9F19-94422EF97014}" presName="space" presStyleCnt="0"/>
      <dgm:spPr/>
    </dgm:pt>
    <dgm:pt modelId="{D08FEE79-7E22-4AD4-BB62-CD87E226FB2B}" type="pres">
      <dgm:prSet presAssocID="{4B924AB6-3D39-40E6-B21D-0C11A6DF25D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C6B6D-6C25-44E5-9C16-6F31FAB9AD3D}" type="presOf" srcId="{01AB0D4A-5370-48B0-846C-1B994755E011}" destId="{4E240DC2-B4DC-4F0C-B06E-A36C2B72224A}" srcOrd="0" destOrd="0" presId="urn:microsoft.com/office/officeart/2005/8/layout/venn3"/>
    <dgm:cxn modelId="{3F14537D-D4D4-4D3E-B24F-ED5222CC8ECF}" type="presOf" srcId="{1C0CC4DD-2891-4935-B95A-9B2675322DAB}" destId="{4976DF00-6ECA-4D51-AC93-3500EEEB1F0E}" srcOrd="0" destOrd="0" presId="urn:microsoft.com/office/officeart/2005/8/layout/venn3"/>
    <dgm:cxn modelId="{53C728DB-7CAC-4D00-8A25-9063D70FFEF2}" type="presOf" srcId="{220EB98A-11BC-4346-932F-B98C939F46E5}" destId="{78045A4D-C106-47F6-BD6F-166C175D9ED6}" srcOrd="0" destOrd="0" presId="urn:microsoft.com/office/officeart/2005/8/layout/venn3"/>
    <dgm:cxn modelId="{2057B8DB-AB0C-4D43-A51F-6B8F4F704D89}" type="presOf" srcId="{4B924AB6-3D39-40E6-B21D-0C11A6DF25D5}" destId="{D08FEE79-7E22-4AD4-BB62-CD87E226FB2B}" srcOrd="0" destOrd="0" presId="urn:microsoft.com/office/officeart/2005/8/layout/venn3"/>
    <dgm:cxn modelId="{20DF8C06-D686-4F8F-9F61-39EEFB3B0A94}" type="presOf" srcId="{5F3CAEF0-AD7D-4A64-AABF-1938867392FA}" destId="{E5BA39CB-E71E-469A-929B-1AA9B4B25F82}" srcOrd="0" destOrd="0" presId="urn:microsoft.com/office/officeart/2005/8/layout/venn3"/>
    <dgm:cxn modelId="{FE3553B3-EF3E-4D72-944B-E9B6E4361112}" srcId="{1C0CC4DD-2891-4935-B95A-9B2675322DAB}" destId="{01AB0D4A-5370-48B0-846C-1B994755E011}" srcOrd="1" destOrd="0" parTransId="{08A7A73C-CA5D-4E19-BE63-4CCC411B1C88}" sibTransId="{2D0790BE-CC37-44EC-BD26-FF6334E83C4B}"/>
    <dgm:cxn modelId="{510299CD-07B5-40D3-B751-363E2D661E98}" srcId="{1C0CC4DD-2891-4935-B95A-9B2675322DAB}" destId="{220EB98A-11BC-4346-932F-B98C939F46E5}" srcOrd="2" destOrd="0" parTransId="{2F1C35B0-1555-4D93-A9A7-22C62CA7A4F3}" sibTransId="{DEE97536-5597-4ED9-9F19-94422EF97014}"/>
    <dgm:cxn modelId="{04F3A60B-D8C4-4123-A47C-256BE3A619F5}" srcId="{1C0CC4DD-2891-4935-B95A-9B2675322DAB}" destId="{4B924AB6-3D39-40E6-B21D-0C11A6DF25D5}" srcOrd="3" destOrd="0" parTransId="{B60F82F6-2D13-45C3-BB28-96FBB6464BCB}" sibTransId="{7CF34E79-A5C7-402E-8F8A-6D579652BFDA}"/>
    <dgm:cxn modelId="{EA56C9AA-6F8B-4FA5-A152-F85A278BDD19}" srcId="{1C0CC4DD-2891-4935-B95A-9B2675322DAB}" destId="{5F3CAEF0-AD7D-4A64-AABF-1938867392FA}" srcOrd="0" destOrd="0" parTransId="{8B03104B-9ABD-4651-84D1-CEF1017AF182}" sibTransId="{DD14A60E-93C2-408F-AB99-7C1939004758}"/>
    <dgm:cxn modelId="{4484DE65-4FCA-4A89-B57D-B0DD747070E9}" type="presParOf" srcId="{4976DF00-6ECA-4D51-AC93-3500EEEB1F0E}" destId="{E5BA39CB-E71E-469A-929B-1AA9B4B25F82}" srcOrd="0" destOrd="0" presId="urn:microsoft.com/office/officeart/2005/8/layout/venn3"/>
    <dgm:cxn modelId="{B3951449-1083-4AFD-ADF1-AB3D81742F07}" type="presParOf" srcId="{4976DF00-6ECA-4D51-AC93-3500EEEB1F0E}" destId="{9F6B0953-728A-4094-B872-6F75632C4EEF}" srcOrd="1" destOrd="0" presId="urn:microsoft.com/office/officeart/2005/8/layout/venn3"/>
    <dgm:cxn modelId="{0BAEEB16-1D3F-4611-88C6-B08A148E2D01}" type="presParOf" srcId="{4976DF00-6ECA-4D51-AC93-3500EEEB1F0E}" destId="{4E240DC2-B4DC-4F0C-B06E-A36C2B72224A}" srcOrd="2" destOrd="0" presId="urn:microsoft.com/office/officeart/2005/8/layout/venn3"/>
    <dgm:cxn modelId="{6B2E2F3D-C465-4329-A7B6-CB280EA03267}" type="presParOf" srcId="{4976DF00-6ECA-4D51-AC93-3500EEEB1F0E}" destId="{DABA8711-DC25-4CBC-8D35-8890F51F4676}" srcOrd="3" destOrd="0" presId="urn:microsoft.com/office/officeart/2005/8/layout/venn3"/>
    <dgm:cxn modelId="{83CB4209-14E3-4CFF-BBDE-5A60AC994B6C}" type="presParOf" srcId="{4976DF00-6ECA-4D51-AC93-3500EEEB1F0E}" destId="{78045A4D-C106-47F6-BD6F-166C175D9ED6}" srcOrd="4" destOrd="0" presId="urn:microsoft.com/office/officeart/2005/8/layout/venn3"/>
    <dgm:cxn modelId="{AC3093A2-EB8A-41AA-BB6C-7B2DBFDB0F1A}" type="presParOf" srcId="{4976DF00-6ECA-4D51-AC93-3500EEEB1F0E}" destId="{C59F6888-D0D3-43F7-BA99-DF855D0C4672}" srcOrd="5" destOrd="0" presId="urn:microsoft.com/office/officeart/2005/8/layout/venn3"/>
    <dgm:cxn modelId="{E2A04D01-1CFE-4336-AAC4-B3B22CA3FF65}" type="presParOf" srcId="{4976DF00-6ECA-4D51-AC93-3500EEEB1F0E}" destId="{D08FEE79-7E22-4AD4-BB62-CD87E226FB2B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248E-EC87-47B9-B662-95FBE12B2B7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FEDF-A232-49E9-B545-05BBE5145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496"/>
            <a:ext cx="6400800" cy="1752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66"/>
                </a:solidFill>
              </a:rPr>
              <a:t>ЦВЕТОЧНЫЕ ФАНТАЗИИ</a:t>
            </a:r>
            <a:endParaRPr lang="ru-RU" sz="6000" b="1" i="1" dirty="0">
              <a:solidFill>
                <a:srgbClr val="FF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28604"/>
            <a:ext cx="8786874" cy="1000132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/>
              <a:t>Средняя  общеобразовательная школа № 1 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57290" y="1643050"/>
            <a:ext cx="5786478" cy="1071570"/>
          </a:xfrm>
          <a:prstGeom prst="rect">
            <a:avLst/>
          </a:prstGeom>
          <a:solidFill>
            <a:srgbClr val="CC66FF">
              <a:alpha val="60000"/>
            </a:srgbClr>
          </a:solidFill>
          <a:scene3d>
            <a:camera prst="perspectiveAbove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Коллективный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учеников 1 г класса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4857760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Руководитель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Черепанова Светлана Валерьевна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00034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57158" y="285728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 учащиеся научились: </a:t>
            </a:r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сергей\Desktop\ПРОЕКТ\DSCN15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14290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186766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Проблема:</a:t>
            </a:r>
            <a:r>
              <a:rPr lang="ru-RU" dirty="0" smtClean="0"/>
              <a:t> </a:t>
            </a:r>
            <a:r>
              <a:rPr lang="ru-RU" sz="2200" dirty="0" smtClean="0"/>
              <a:t>недостаточные знания детей о посадке и уходе за растениями, отсутствие клумб с цветами на территории школы.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Цель проекта: </a:t>
            </a:r>
            <a:r>
              <a:rPr lang="ru-RU" sz="2200" dirty="0" smtClean="0"/>
              <a:t>создание условий для экологического и трудового воспитания и образования, повышения социальной активности учащихся через включение их в практическую деятельность по декоративному оформлению пришкольной территории.</a:t>
            </a:r>
            <a:br>
              <a:rPr lang="ru-RU" sz="2200" dirty="0" smtClean="0"/>
            </a:br>
            <a:r>
              <a:rPr lang="ru-RU" sz="3100" b="1" i="1" dirty="0" smtClean="0"/>
              <a:t>Предмет: </a:t>
            </a:r>
            <a:r>
              <a:rPr lang="ru-RU" sz="2200" dirty="0" smtClean="0"/>
              <a:t>озеленение территории школы.</a:t>
            </a:r>
            <a:br>
              <a:rPr lang="ru-RU" sz="2200" dirty="0" smtClean="0"/>
            </a:br>
            <a:r>
              <a:rPr lang="ru-RU" sz="3100" b="1" i="1" dirty="0" smtClean="0"/>
              <a:t>Субъект: </a:t>
            </a:r>
            <a:r>
              <a:rPr lang="ru-RU" sz="2200" dirty="0" smtClean="0"/>
              <a:t>учащиеся 1 г класса.</a:t>
            </a:r>
            <a:br>
              <a:rPr lang="ru-RU" sz="2200" dirty="0" smtClean="0"/>
            </a:br>
            <a:r>
              <a:rPr lang="ru-RU" sz="3100" b="1" i="1" dirty="0" smtClean="0"/>
              <a:t>Объект: </a:t>
            </a:r>
            <a:r>
              <a:rPr lang="ru-RU" sz="2200" dirty="0" smtClean="0"/>
              <a:t>клумба на пришкольной территории.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Гипотеза: </a:t>
            </a:r>
            <a:r>
              <a:rPr lang="ru-RU" sz="2200" dirty="0" smtClean="0"/>
              <a:t>если на внеурочной деятельности учащиеся научатся сажать, ухаживать и поливать растения, то в дальнейшем они смогут помогать своим родителям на огороде.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Продукт: </a:t>
            </a:r>
            <a:r>
              <a:rPr lang="ru-RU" sz="2200" dirty="0" smtClean="0"/>
              <a:t>посаженые бархатцы на клумбу пришкольной территории.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УУД: </a:t>
            </a:r>
            <a:r>
              <a:rPr lang="ru-RU" sz="2000" dirty="0" smtClean="0"/>
              <a:t>личностные, познавательные, коммуникативные, регулятивные.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Задачи проекта: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000" b="1" i="1" dirty="0" smtClean="0"/>
              <a:t>Образовательные: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углубление знаний о бархатцах как одного из средств декоративного оформления территории; </a:t>
            </a:r>
            <a:br>
              <a:rPr lang="ru-RU" sz="2000" dirty="0" smtClean="0"/>
            </a:br>
            <a:r>
              <a:rPr lang="ru-RU" sz="2000" dirty="0" smtClean="0"/>
              <a:t>- знакомство с основами цветоводства и агротехническими приёмами выращивания растений. </a:t>
            </a:r>
            <a:br>
              <a:rPr lang="ru-RU" sz="2000" dirty="0" smtClean="0"/>
            </a:br>
            <a:r>
              <a:rPr lang="ru-RU" sz="2000" b="1" i="1" dirty="0" smtClean="0"/>
              <a:t>Воспитательные: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воспитание чувства прекрасного по отношению к природе родного края,  трудолюбия; </a:t>
            </a:r>
            <a:br>
              <a:rPr lang="ru-RU" sz="2000" dirty="0" smtClean="0"/>
            </a:br>
            <a:r>
              <a:rPr lang="ru-RU" sz="2000" dirty="0" smtClean="0"/>
              <a:t>- воспитание чувства ответственности за сохранение  зеленых насаждений; </a:t>
            </a:r>
            <a:br>
              <a:rPr lang="ru-RU" sz="2000" dirty="0" smtClean="0"/>
            </a:br>
            <a:r>
              <a:rPr lang="ru-RU" sz="2000" dirty="0" smtClean="0"/>
              <a:t>- воспитание общей культуры. </a:t>
            </a:r>
            <a:br>
              <a:rPr lang="ru-RU" sz="2000" dirty="0" smtClean="0"/>
            </a:br>
            <a:r>
              <a:rPr lang="ru-RU" sz="2000" b="1" i="1" dirty="0" smtClean="0"/>
              <a:t>Развивающие: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развитие творческого мышления, навыков исследовательской работы; </a:t>
            </a:r>
            <a:br>
              <a:rPr lang="ru-RU" sz="2000" dirty="0" smtClean="0"/>
            </a:br>
            <a:r>
              <a:rPr lang="ru-RU" sz="2000" dirty="0" smtClean="0"/>
              <a:t>- развитие коммуникативных умений; </a:t>
            </a:r>
            <a:br>
              <a:rPr lang="ru-RU" sz="2000" dirty="0" smtClean="0"/>
            </a:br>
            <a:r>
              <a:rPr lang="ru-RU" sz="2000" dirty="0" smtClean="0"/>
              <a:t>- развитие умения планировать и анализировать свою деятельность, прогнозировать варианты последствия своих действий.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Учащиеся побывали в роли исследователей и выступили с докладами о бархатца</a:t>
            </a:r>
            <a:r>
              <a:rPr lang="ru-RU" sz="3600" b="1" i="1" dirty="0"/>
              <a:t>х</a:t>
            </a:r>
            <a:endParaRPr lang="ru-RU" b="1" i="1" dirty="0"/>
          </a:p>
        </p:txBody>
      </p:sp>
      <p:pic>
        <p:nvPicPr>
          <p:cNvPr id="3074" name="Picture 2" descr="C:\Users\сергей\Desktop\ПРОЕКТ\DSCN1484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14348" y="1571612"/>
            <a:ext cx="2888156" cy="2500330"/>
          </a:xfrm>
          <a:prstGeom prst="rect">
            <a:avLst/>
          </a:prstGeom>
          <a:noFill/>
        </p:spPr>
      </p:pic>
      <p:pic>
        <p:nvPicPr>
          <p:cNvPr id="3075" name="Picture 3" descr="C:\Users\сергей\Desktop\ПРОЕКТ\DSCN14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643050"/>
            <a:ext cx="3238522" cy="2428892"/>
          </a:xfrm>
          <a:prstGeom prst="rect">
            <a:avLst/>
          </a:prstGeom>
          <a:noFill/>
        </p:spPr>
      </p:pic>
      <p:pic>
        <p:nvPicPr>
          <p:cNvPr id="3076" name="Picture 4" descr="C:\Users\сергей\Desktop\ПРОЕКТ\DSCN14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4143380"/>
            <a:ext cx="3357586" cy="251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сергей\Desktop\ПРОЕКТ\DSCN14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7166"/>
            <a:ext cx="3714744" cy="2786058"/>
          </a:xfrm>
          <a:prstGeom prst="rect">
            <a:avLst/>
          </a:prstGeom>
          <a:noFill/>
        </p:spPr>
      </p:pic>
      <p:pic>
        <p:nvPicPr>
          <p:cNvPr id="4099" name="Picture 3" descr="C:\Users\сергей\Desktop\ПРОЕКТ\DSCN15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6816" y="357166"/>
            <a:ext cx="3714776" cy="2786082"/>
          </a:xfrm>
          <a:prstGeom prst="rect">
            <a:avLst/>
          </a:prstGeom>
          <a:noFill/>
        </p:spPr>
      </p:pic>
      <p:pic>
        <p:nvPicPr>
          <p:cNvPr id="4100" name="Picture 4" descr="C:\Users\сергей\Desktop\ПРОЕКТ\DSCN15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3357562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Дети опробовали на себе роль художника и дизайнера</a:t>
            </a:r>
            <a:endParaRPr lang="ru-RU" b="1" i="1" dirty="0"/>
          </a:p>
        </p:txBody>
      </p:sp>
      <p:pic>
        <p:nvPicPr>
          <p:cNvPr id="5122" name="Picture 2" descr="C:\Users\сергей\Desktop\ПРОЕКТ\DSCN15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571612"/>
            <a:ext cx="3524275" cy="2643206"/>
          </a:xfrm>
          <a:prstGeom prst="rect">
            <a:avLst/>
          </a:prstGeom>
          <a:noFill/>
        </p:spPr>
      </p:pic>
      <p:pic>
        <p:nvPicPr>
          <p:cNvPr id="5123" name="Picture 3" descr="C:\Users\сергей\Desktop\ПРОЕКТ\DSCN15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571612"/>
            <a:ext cx="3500462" cy="2625346"/>
          </a:xfrm>
          <a:prstGeom prst="rect">
            <a:avLst/>
          </a:prstGeom>
          <a:noFill/>
        </p:spPr>
      </p:pic>
      <p:pic>
        <p:nvPicPr>
          <p:cNvPr id="5124" name="Picture 4" descr="C:\Users\сергей\Desktop\ПРОЕКТ\DSCN15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4232653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72494" cy="92867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Посадка семян в грунт</a:t>
            </a:r>
            <a:endParaRPr lang="ru-RU" sz="4000" b="1" i="1" dirty="0"/>
          </a:p>
        </p:txBody>
      </p:sp>
      <p:pic>
        <p:nvPicPr>
          <p:cNvPr id="6146" name="Picture 2" descr="C:\Users\сергей\Desktop\ПРОЕКТ\DSCN1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785794"/>
            <a:ext cx="4857752" cy="3643314"/>
          </a:xfrm>
          <a:prstGeom prst="rect">
            <a:avLst/>
          </a:prstGeom>
          <a:noFill/>
        </p:spPr>
      </p:pic>
      <p:pic>
        <p:nvPicPr>
          <p:cNvPr id="6147" name="Picture 3" descr="C:\Users\сергей\Desktop\ПРОЕКТ\DSCN15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143248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Каждый день после посадки семян дети наблюдали, когда же наступит тот момент, когда появится первый росточек. И этот момент наступил через 4 дня. Прейдя после выходных, они обнаружили, что бархатцы показали свои зеленые листочки, </a:t>
            </a:r>
            <a:br>
              <a:rPr lang="ru-RU" sz="2000" b="1" i="1" dirty="0" smtClean="0"/>
            </a:br>
            <a:r>
              <a:rPr lang="ru-RU" sz="2000" b="1" i="1" dirty="0" smtClean="0"/>
              <a:t>радости </a:t>
            </a:r>
            <a:r>
              <a:rPr lang="ru-RU" sz="2000" b="1" i="1" dirty="0" err="1" smtClean="0"/>
              <a:t>небыло</a:t>
            </a:r>
            <a:r>
              <a:rPr lang="ru-RU" sz="2000" b="1" i="1" dirty="0" smtClean="0"/>
              <a:t> предела!!!</a:t>
            </a:r>
            <a:endParaRPr lang="ru-RU" sz="2000" b="1" i="1" dirty="0"/>
          </a:p>
        </p:txBody>
      </p:sp>
      <p:pic>
        <p:nvPicPr>
          <p:cNvPr id="7170" name="Picture 2" descr="C:\Users\сергей\Desktop\ПРОЕКТ\20150318_1028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14487"/>
            <a:ext cx="4214809" cy="3161107"/>
          </a:xfrm>
          <a:prstGeom prst="rect">
            <a:avLst/>
          </a:prstGeom>
          <a:noFill/>
        </p:spPr>
      </p:pic>
      <p:pic>
        <p:nvPicPr>
          <p:cNvPr id="7171" name="Picture 3" descr="C:\Users\сергей\Desktop\ПРОЕКТ\20150318_1028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3143248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День ото дня учащиеся наблюдали за ростом бархатцев, но и не забывали вовремя совершить поливку</a:t>
            </a:r>
            <a:endParaRPr lang="ru-RU" sz="3200" b="1" i="1" dirty="0"/>
          </a:p>
        </p:txBody>
      </p:sp>
      <p:pic>
        <p:nvPicPr>
          <p:cNvPr id="8194" name="Picture 2" descr="C:\Users\сергей\Desktop\ПРОЕКТ\20150320_084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1" y="1571612"/>
            <a:ext cx="3643337" cy="2732502"/>
          </a:xfrm>
          <a:prstGeom prst="rect">
            <a:avLst/>
          </a:prstGeom>
          <a:noFill/>
        </p:spPr>
      </p:pic>
      <p:pic>
        <p:nvPicPr>
          <p:cNvPr id="8195" name="Picture 3" descr="C:\Users\сергей\Desktop\ПРОЕКТ\20150410_0747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4" y="1643051"/>
            <a:ext cx="3619525" cy="2714644"/>
          </a:xfrm>
          <a:prstGeom prst="rect">
            <a:avLst/>
          </a:prstGeom>
          <a:noFill/>
        </p:spPr>
      </p:pic>
      <p:pic>
        <p:nvPicPr>
          <p:cNvPr id="8196" name="Picture 4" descr="C:\Users\сергей\Desktop\ПРОЕКТ\20150410_0749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421479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     Проблема: недостаточные знания детей о посадке и уходе за растениями, отсутствие клумб с цветами на территории школы. Цель проекта: создание условий для экологического и трудового воспитания и образования, повышения социальной активности учащихся через включение их в практическую деятельность по декоративному оформлению пришкольной территории. Предмет: озеленение территории школы. Субъект: учащиеся 1 г класса. Объект: клумба на пришкольной территории. Гипотеза: если на внеурочной деятельности учащиеся научатся сажать, ухаживать и поливать растения, то в дальнейшем они смогут помогать своим родителям на огороде. Продукт: посаженые бархатцы на клумбу пришкольной территории. УУД: личностные, познавательные, коммуникативные, регулятивные.      </vt:lpstr>
      <vt:lpstr>Слайд 3</vt:lpstr>
      <vt:lpstr>Учащиеся побывали в роли исследователей и выступили с докладами о бархатцах</vt:lpstr>
      <vt:lpstr>Слайд 5</vt:lpstr>
      <vt:lpstr>Дети опробовали на себе роль художника и дизайнера</vt:lpstr>
      <vt:lpstr>Посадка семян в грунт</vt:lpstr>
      <vt:lpstr>Каждый день после посадки семян дети наблюдали, когда же наступит тот момент, когда появится первый росточек. И этот момент наступил через 4 дня. Прейдя после выходных, они обнаружили, что бархатцы показали свои зеленые листочки,  радости небыло предела!!!</vt:lpstr>
      <vt:lpstr>День ото дня учащиеся наблюдали за ростом бархатцев, но и не забывали вовремя совершить поливку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сергей</dc:creator>
  <cp:lastModifiedBy>сергей</cp:lastModifiedBy>
  <cp:revision>18</cp:revision>
  <dcterms:created xsi:type="dcterms:W3CDTF">2015-04-11T15:24:13Z</dcterms:created>
  <dcterms:modified xsi:type="dcterms:W3CDTF">2015-09-10T10:35:28Z</dcterms:modified>
</cp:coreProperties>
</file>