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7" r:id="rId2"/>
    <p:sldId id="263" r:id="rId3"/>
    <p:sldId id="258" r:id="rId4"/>
    <p:sldId id="259" r:id="rId5"/>
    <p:sldId id="260" r:id="rId6"/>
    <p:sldId id="273" r:id="rId7"/>
    <p:sldId id="274" r:id="rId8"/>
    <p:sldId id="275" r:id="rId9"/>
    <p:sldId id="278" r:id="rId10"/>
    <p:sldId id="290" r:id="rId11"/>
    <p:sldId id="279" r:id="rId12"/>
    <p:sldId id="280" r:id="rId13"/>
    <p:sldId id="292" r:id="rId14"/>
    <p:sldId id="269" r:id="rId15"/>
    <p:sldId id="288" r:id="rId16"/>
    <p:sldId id="289" r:id="rId17"/>
    <p:sldId id="287" r:id="rId18"/>
    <p:sldId id="261" r:id="rId19"/>
    <p:sldId id="285" r:id="rId20"/>
    <p:sldId id="264" r:id="rId21"/>
    <p:sldId id="286" r:id="rId22"/>
    <p:sldId id="266" r:id="rId23"/>
    <p:sldId id="265" r:id="rId24"/>
    <p:sldId id="282" r:id="rId25"/>
    <p:sldId id="270" r:id="rId26"/>
    <p:sldId id="267" r:id="rId27"/>
    <p:sldId id="283" r:id="rId28"/>
    <p:sldId id="268" r:id="rId29"/>
    <p:sldId id="276" r:id="rId30"/>
    <p:sldId id="277" r:id="rId31"/>
    <p:sldId id="272" r:id="rId32"/>
    <p:sldId id="284" r:id="rId33"/>
    <p:sldId id="291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0066"/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13" autoAdjust="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DED2E9-AB18-481A-9E7E-8FCD854503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D9EE35-B8F0-41CB-B2FF-C7831BB9B9D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0A1E4D-587C-42C8-BBDE-572A3FD2F3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F146B7-8BB3-4D56-BF0D-0B5B221E69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46E15A-CC5E-4BED-B29B-6DB13F4F0F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7AC8DC-DE24-40E2-887A-F2A1EF6A8C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5F31F7-693C-4722-8170-DB82AA6B60E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30785D-6E3D-4CEB-9DB5-BD68326DAC1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5968E4-5598-408E-B340-6B4A92E0D7E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50D5DD-AC0E-42E5-9BBE-9D5546E268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3EF2CA-13E7-4797-BBBC-0DE948BBAAB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42FAC65-59DA-4008-B65E-9EE74F55B3E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88;&#1072;&#1073;&#1086;&#1090;&#1072;\&#1087;&#1088;&#1086;&#1077;&#1082;&#1090;%20&#1087;&#1088;&#1077;&#1079;&#1077;&#1085;&#1090;&#1072;&#1094;&#1080;&#1103;\&#1087;&#1088;&#1086;&#1077;&#1082;&#1090;%20&#1087;&#1086;%20&#1055;&#1056;&#1057;\73dddd0c30bc.mp3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WordArt 4"/>
          <p:cNvSpPr>
            <a:spLocks noChangeArrowheads="1" noChangeShapeType="1" noTextEdit="1"/>
          </p:cNvSpPr>
          <p:nvPr/>
        </p:nvSpPr>
        <p:spPr bwMode="auto">
          <a:xfrm>
            <a:off x="3132138" y="1268413"/>
            <a:ext cx="2376487" cy="16557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Проект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ru-RU"/>
          </a:p>
          <a:p>
            <a:pPr algn="ctr"/>
            <a:endParaRPr lang="ru-RU"/>
          </a:p>
          <a:p>
            <a:pPr algn="ctr"/>
            <a:endParaRPr lang="ru-RU"/>
          </a:p>
          <a:p>
            <a:pPr algn="ctr">
              <a:buFontTx/>
              <a:buNone/>
            </a:pPr>
            <a:r>
              <a:rPr lang="ru-RU"/>
              <a:t>«Предметно-развивающая среда во второй младшей группе общеразвивающей направленности</a:t>
            </a:r>
          </a:p>
          <a:p>
            <a:pPr algn="ctr">
              <a:buFontTx/>
              <a:buNone/>
            </a:pPr>
            <a:r>
              <a:rPr lang="ru-RU"/>
              <a:t> № 2»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animBg="1"/>
      <p:bldP spid="3789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8" name="Picture 4" descr="DSC_026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00113" y="981075"/>
            <a:ext cx="7272337" cy="4848225"/>
          </a:xfrm>
          <a:prstGeom prst="rect">
            <a:avLst/>
          </a:prstGeom>
          <a:noFill/>
        </p:spPr>
      </p:pic>
      <p:pic>
        <p:nvPicPr>
          <p:cNvPr id="77829" name="Picture 5" descr="DSC_026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71550" y="1006475"/>
            <a:ext cx="7200900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3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10" dur="50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77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3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18" dur="5000"/>
                                        <p:tgtEl>
                                          <p:spTgt spid="778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4" name="Picture 4" descr="DSC_076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4213" y="981075"/>
            <a:ext cx="7959725" cy="53070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6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0033CC"/>
                </a:solidFill>
              </a:rPr>
              <a:t>УГОЛОК РЯЖЕНИЯ</a:t>
            </a:r>
          </a:p>
        </p:txBody>
      </p:sp>
      <p:pic>
        <p:nvPicPr>
          <p:cNvPr id="67588" name="Picture 4" descr="DSC_080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750" y="1125538"/>
            <a:ext cx="8175625" cy="5449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67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6" name="Picture 4" descr="Dsc_086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825" y="188913"/>
            <a:ext cx="4826000" cy="3216275"/>
          </a:xfrm>
          <a:prstGeom prst="rect">
            <a:avLst/>
          </a:prstGeom>
          <a:noFill/>
        </p:spPr>
      </p:pic>
      <p:pic>
        <p:nvPicPr>
          <p:cNvPr id="79877" name="Picture 5" descr="Dsc_076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67175" y="3429000"/>
            <a:ext cx="4859338" cy="3240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9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solidFill>
                  <a:srgbClr val="0033CC"/>
                </a:solidFill>
              </a:rPr>
              <a:t>ИССЛЕДОВАТЕЛЬСКИЙ УГОЛОК</a:t>
            </a:r>
          </a:p>
        </p:txBody>
      </p:sp>
      <p:pic>
        <p:nvPicPr>
          <p:cNvPr id="56324" name="Picture 4" descr="Dsc_066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628775"/>
            <a:ext cx="4756150" cy="3170238"/>
          </a:xfrm>
          <a:prstGeom prst="rect">
            <a:avLst/>
          </a:prstGeom>
          <a:noFill/>
        </p:spPr>
      </p:pic>
      <p:pic>
        <p:nvPicPr>
          <p:cNvPr id="56325" name="Picture 5" descr="Dsc_066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67175" y="3473450"/>
            <a:ext cx="5076825" cy="3384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80" name="Picture 4" descr="DSC_029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00113" y="692150"/>
            <a:ext cx="7596187" cy="5064125"/>
          </a:xfrm>
          <a:prstGeom prst="rect">
            <a:avLst/>
          </a:prstGeom>
          <a:noFill/>
        </p:spPr>
      </p:pic>
      <p:pic>
        <p:nvPicPr>
          <p:cNvPr id="75781" name="Picture 5" descr="DSC_028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00113" y="692150"/>
            <a:ext cx="7559675" cy="5038725"/>
          </a:xfrm>
          <a:prstGeom prst="rect">
            <a:avLst/>
          </a:prstGeom>
          <a:noFill/>
        </p:spPr>
      </p:pic>
      <p:pic>
        <p:nvPicPr>
          <p:cNvPr id="75782" name="Picture 6" descr="DSC_0289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00113" y="692150"/>
            <a:ext cx="7599362" cy="50657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5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3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10" dur="5000"/>
                                        <p:tgtEl>
                                          <p:spTgt spid="757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75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3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18" dur="5000"/>
                                        <p:tgtEl>
                                          <p:spTgt spid="757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2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75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000"/>
                            </p:stCondLst>
                            <p:childTnLst>
                              <p:par>
                                <p:cTn id="25" presetID="13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26" dur="5000"/>
                                        <p:tgtEl>
                                          <p:spTgt spid="757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4" name="Picture 4" descr="DSC_027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550" y="1052513"/>
            <a:ext cx="7129463" cy="4752975"/>
          </a:xfrm>
          <a:prstGeom prst="rect">
            <a:avLst/>
          </a:prstGeom>
          <a:noFill/>
        </p:spPr>
      </p:pic>
      <p:pic>
        <p:nvPicPr>
          <p:cNvPr id="76805" name="Picture 5" descr="DSC_027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71550" y="1030288"/>
            <a:ext cx="7056438" cy="47037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3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10" dur="50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76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3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18" dur="5000"/>
                                        <p:tgtEl>
                                          <p:spTgt spid="768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6" name="Picture 4" descr="DSC_027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188" y="692150"/>
            <a:ext cx="7921625" cy="52816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4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0033CC"/>
                </a:solidFill>
              </a:rPr>
              <a:t>ЦЕНТР РАЗВИВАЮЩИХ ИГР</a:t>
            </a:r>
          </a:p>
        </p:txBody>
      </p:sp>
      <p:pic>
        <p:nvPicPr>
          <p:cNvPr id="41988" name="Picture 4" descr="DSC_078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388" y="3692525"/>
            <a:ext cx="4392612" cy="2927350"/>
          </a:xfrm>
          <a:prstGeom prst="rect">
            <a:avLst/>
          </a:prstGeom>
          <a:noFill/>
        </p:spPr>
      </p:pic>
      <p:pic>
        <p:nvPicPr>
          <p:cNvPr id="41989" name="Picture 5" descr="DSC_080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1341438"/>
            <a:ext cx="4359275" cy="2906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2708" name="Picture 4" descr="DSC_066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39975" y="188913"/>
            <a:ext cx="4314825" cy="64722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2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b="1" i="1">
                <a:solidFill>
                  <a:srgbClr val="FF3300"/>
                </a:solidFill>
              </a:rPr>
              <a:t>Задачи проекта</a:t>
            </a:r>
          </a:p>
          <a:p>
            <a:pPr>
              <a:lnSpc>
                <a:spcPct val="90000"/>
              </a:lnSpc>
            </a:pPr>
            <a:endParaRPr lang="ru-RU" sz="2400"/>
          </a:p>
          <a:p>
            <a:pPr>
              <a:lnSpc>
                <a:spcPct val="90000"/>
              </a:lnSpc>
            </a:pPr>
            <a:r>
              <a:rPr lang="ru-RU" sz="2400"/>
              <a:t>удовлетворять потребность детей в освоении окружающего мира, стимулировать познавательную активность;</a:t>
            </a:r>
            <a:endParaRPr lang="ru-RU" sz="2400" u="sng"/>
          </a:p>
          <a:p>
            <a:pPr>
              <a:lnSpc>
                <a:spcPct val="90000"/>
              </a:lnSpc>
            </a:pPr>
            <a:r>
              <a:rPr lang="ru-RU" sz="2400"/>
              <a:t>стимулировать речевое развитие, позволять ребенку познать азы общения и взаимодействия;</a:t>
            </a:r>
            <a:endParaRPr lang="ru-RU" sz="2400" u="sng"/>
          </a:p>
          <a:p>
            <a:pPr>
              <a:lnSpc>
                <a:spcPct val="90000"/>
              </a:lnSpc>
            </a:pPr>
            <a:r>
              <a:rPr lang="ru-RU" sz="2400"/>
              <a:t>стимулировать двигательную активность, обогащать двигательный опыт, приобщать к культуре здоровья;</a:t>
            </a:r>
            <a:endParaRPr lang="ru-RU" sz="2400" u="sng"/>
          </a:p>
          <a:p>
            <a:pPr>
              <a:lnSpc>
                <a:spcPct val="90000"/>
              </a:lnSpc>
            </a:pPr>
            <a:r>
              <a:rPr lang="ru-RU" sz="2400"/>
              <a:t>приобщать детей к творческой деятельности, способствовать саморазвитию и самореализации.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solidFill>
                  <a:srgbClr val="0033CC"/>
                </a:solidFill>
              </a:rPr>
              <a:t>УГОЛОК КОНСТРУИРОВАНИЯ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04" name="Picture 4" descr="Dsc_080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4213" y="1341438"/>
            <a:ext cx="7704137" cy="50593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2" name="Picture 4" descr="Dsc_080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95963" y="2133600"/>
            <a:ext cx="3149600" cy="4724400"/>
          </a:xfrm>
          <a:prstGeom prst="rect">
            <a:avLst/>
          </a:prstGeom>
          <a:noFill/>
        </p:spPr>
      </p:pic>
      <p:pic>
        <p:nvPicPr>
          <p:cNvPr id="73733" name="Picture 5" descr="Dsc_080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388" y="188913"/>
            <a:ext cx="5691187" cy="3794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3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73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0033CC"/>
                </a:solidFill>
              </a:rPr>
              <a:t>КНИЖНЫЙ УГОЛОК</a:t>
            </a:r>
          </a:p>
        </p:txBody>
      </p:sp>
      <p:pic>
        <p:nvPicPr>
          <p:cNvPr id="53252" name="Picture 4" descr="Dsc_078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088" y="1341438"/>
            <a:ext cx="7489825" cy="49926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solidFill>
                  <a:srgbClr val="0033CC"/>
                </a:solidFill>
              </a:rPr>
              <a:t>ЗОНА УЕДИНЕНИЯ И ПСИХОЛОГИЧЕСКОГО ОТДЫХА</a:t>
            </a:r>
          </a:p>
        </p:txBody>
      </p:sp>
      <p:pic>
        <p:nvPicPr>
          <p:cNvPr id="52228" name="Picture 4" descr="P180314_1007[01]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6013" y="1484313"/>
            <a:ext cx="6670675" cy="500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0033CC"/>
                </a:solidFill>
              </a:rPr>
              <a:t>МУЗЫКАЛЬНЫЙ УГОЛОК</a:t>
            </a:r>
          </a:p>
        </p:txBody>
      </p:sp>
      <p:pic>
        <p:nvPicPr>
          <p:cNvPr id="69636" name="Picture 4" descr="DSC_080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188" y="1268413"/>
            <a:ext cx="8031162" cy="5354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69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solidFill>
                  <a:srgbClr val="0033CC"/>
                </a:solidFill>
              </a:rPr>
              <a:t>ЦЕНТР ИЗОБРАЗИТЕЛЬНОГО ИСКУССТВА</a:t>
            </a:r>
          </a:p>
        </p:txBody>
      </p:sp>
      <p:pic>
        <p:nvPicPr>
          <p:cNvPr id="57348" name="Picture 4" descr="DSC_080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650" y="1484313"/>
            <a:ext cx="7561263" cy="5040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solidFill>
                  <a:srgbClr val="0033CC"/>
                </a:solidFill>
              </a:rPr>
              <a:t>СПОРТИВНЫЙ УГОЛОК</a:t>
            </a:r>
          </a:p>
        </p:txBody>
      </p:sp>
      <p:pic>
        <p:nvPicPr>
          <p:cNvPr id="54276" name="Picture 4" descr="DSC_077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125538"/>
            <a:ext cx="4392613" cy="2927350"/>
          </a:xfrm>
          <a:prstGeom prst="rect">
            <a:avLst/>
          </a:prstGeom>
          <a:noFill/>
        </p:spPr>
      </p:pic>
      <p:pic>
        <p:nvPicPr>
          <p:cNvPr id="54277" name="Picture 5" descr="DSC_077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2925" y="3663950"/>
            <a:ext cx="4791075" cy="3194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60" name="Picture 4" descr="DSC_077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692150"/>
            <a:ext cx="8281987" cy="5521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0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solidFill>
                  <a:srgbClr val="0033CC"/>
                </a:solidFill>
              </a:rPr>
              <a:t>ЦЕНТР СЮЖЕТНО-РОЛЕВОЙ ИГРЫ</a:t>
            </a:r>
          </a:p>
        </p:txBody>
      </p:sp>
      <p:pic>
        <p:nvPicPr>
          <p:cNvPr id="55302" name="Picture 6" descr="DSC_064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088" y="1484313"/>
            <a:ext cx="7526337" cy="50180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3" name="Picture 5" descr="DSC_065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6100" y="3500438"/>
            <a:ext cx="4787900" cy="3190875"/>
          </a:xfrm>
          <a:prstGeom prst="rect">
            <a:avLst/>
          </a:prstGeom>
          <a:noFill/>
        </p:spPr>
      </p:pic>
      <p:pic>
        <p:nvPicPr>
          <p:cNvPr id="63494" name="Picture 6" descr="DSC_064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388" y="188913"/>
            <a:ext cx="4859337" cy="3238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3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63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89138"/>
            <a:ext cx="8229600" cy="4411662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400"/>
              <a:t> </a:t>
            </a:r>
            <a:r>
              <a:rPr lang="ru-RU" sz="2400" b="1"/>
              <a:t>ТРЕБОВАНИЯ К ОРГАНИЗАЦИИ ПРЕДМЕТНО-РАЗВИВАЮЩЕЙ СРЕДЫ</a:t>
            </a:r>
            <a:endParaRPr lang="ru-RU" sz="200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000">
                <a:latin typeface="Times New Roman" pitchFamily="18" charset="0"/>
              </a:rPr>
              <a:t>Предметно-развивающая среда организуется так, чтобы каждый ребенок имел возможность свободно заниматься любимым делом.</a:t>
            </a:r>
          </a:p>
          <a:p>
            <a:pPr>
              <a:lnSpc>
                <a:spcPct val="90000"/>
              </a:lnSpc>
            </a:pPr>
            <a:r>
              <a:rPr lang="ru-RU" sz="2000">
                <a:latin typeface="Times New Roman" pitchFamily="18" charset="0"/>
              </a:rPr>
              <a:t> Размещение оборудования по секторам (центрам развития) позволяет детям объединиться подгруппами по общим интересам: конструирование, рисование, ручной труд, театрально-игровая деятельность, экспериментирование.</a:t>
            </a:r>
          </a:p>
          <a:p>
            <a:pPr>
              <a:lnSpc>
                <a:spcPct val="90000"/>
              </a:lnSpc>
            </a:pPr>
            <a:r>
              <a:rPr lang="ru-RU" sz="2000">
                <a:latin typeface="Times New Roman" pitchFamily="18" charset="0"/>
              </a:rPr>
              <a:t> Необходимы материалы учитывающие интересы мальчиков и девочек, как в труде, так и в игре.</a:t>
            </a:r>
          </a:p>
          <a:p>
            <a:pPr>
              <a:lnSpc>
                <a:spcPct val="90000"/>
              </a:lnSpc>
            </a:pPr>
            <a:r>
              <a:rPr lang="ru-RU" sz="2000">
                <a:latin typeface="Times New Roman" pitchFamily="18" charset="0"/>
              </a:rPr>
              <a:t> Среда, окружающая детей в детском саду, должна обеспечивать безопасность их жизни, способствовать укреплению здоровья и закаливанию организма каждого из них.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6" name="Picture 4" descr="Dsc_079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388" y="188913"/>
            <a:ext cx="8640762" cy="5757862"/>
          </a:xfrm>
          <a:prstGeom prst="rect">
            <a:avLst/>
          </a:prstGeom>
          <a:noFill/>
        </p:spPr>
      </p:pic>
      <p:pic>
        <p:nvPicPr>
          <p:cNvPr id="64518" name="Picture 6" descr="Dsc_095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850" y="260350"/>
            <a:ext cx="8497888" cy="5665788"/>
          </a:xfrm>
          <a:prstGeom prst="rect">
            <a:avLst/>
          </a:prstGeom>
          <a:noFill/>
        </p:spPr>
      </p:pic>
      <p:pic>
        <p:nvPicPr>
          <p:cNvPr id="64519" name="Picture 7" descr="DSC_0119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388" y="404813"/>
            <a:ext cx="8678862" cy="5786437"/>
          </a:xfrm>
          <a:prstGeom prst="rect">
            <a:avLst/>
          </a:prstGeom>
          <a:noFill/>
        </p:spPr>
      </p:pic>
      <p:pic>
        <p:nvPicPr>
          <p:cNvPr id="64520" name="Picture 8" descr="DSC_0121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9388" y="476250"/>
            <a:ext cx="8748712" cy="5832475"/>
          </a:xfrm>
          <a:prstGeom prst="rect">
            <a:avLst/>
          </a:prstGeom>
          <a:noFill/>
        </p:spPr>
      </p:pic>
      <p:pic>
        <p:nvPicPr>
          <p:cNvPr id="64521" name="Picture 9" descr="DSC_0791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3850" y="549275"/>
            <a:ext cx="8569325" cy="5713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3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10" dur="5000"/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64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3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18" dur="5000"/>
                                        <p:tgtEl>
                                          <p:spTgt spid="645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2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64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000"/>
                            </p:stCondLst>
                            <p:childTnLst>
                              <p:par>
                                <p:cTn id="25" presetID="13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26" dur="5000"/>
                                        <p:tgtEl>
                                          <p:spTgt spid="645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1000"/>
                            </p:stCondLst>
                            <p:childTnLst>
                              <p:par>
                                <p:cTn id="2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64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3000"/>
                            </p:stCondLst>
                            <p:childTnLst>
                              <p:par>
                                <p:cTn id="33" presetID="13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34" dur="5000"/>
                                        <p:tgtEl>
                                          <p:spTgt spid="645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000"/>
                            </p:stCondLst>
                            <p:childTnLst>
                              <p:par>
                                <p:cTn id="3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9" dur="2000"/>
                                        <p:tgtEl>
                                          <p:spTgt spid="64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13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42" dur="5000"/>
                                        <p:tgtEl>
                                          <p:spTgt spid="645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0033CC"/>
                </a:solidFill>
              </a:rPr>
              <a:t>УГОЛОК ПДД</a:t>
            </a:r>
          </a:p>
        </p:txBody>
      </p:sp>
      <p:pic>
        <p:nvPicPr>
          <p:cNvPr id="59396" name="Picture 4" descr="Dsc_097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16413" y="1341438"/>
            <a:ext cx="4827587" cy="3217862"/>
          </a:xfrm>
          <a:prstGeom prst="rect">
            <a:avLst/>
          </a:prstGeom>
          <a:noFill/>
        </p:spPr>
      </p:pic>
      <p:pic>
        <p:nvPicPr>
          <p:cNvPr id="59397" name="Picture 5" descr="Dsc_098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388" y="3833813"/>
            <a:ext cx="4537075" cy="3024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0033CC"/>
                </a:solidFill>
              </a:rPr>
              <a:t>РЕЧЕВОЙ УГОЛОК</a:t>
            </a:r>
          </a:p>
        </p:txBody>
      </p:sp>
      <p:pic>
        <p:nvPicPr>
          <p:cNvPr id="71684" name="Picture 4" descr="DSC_080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750" y="1196975"/>
            <a:ext cx="8031163" cy="5353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71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4" name="WordArt 6"/>
          <p:cNvSpPr>
            <a:spLocks noChangeArrowheads="1" noChangeShapeType="1" noTextEdit="1"/>
          </p:cNvSpPr>
          <p:nvPr/>
        </p:nvSpPr>
        <p:spPr bwMode="auto">
          <a:xfrm>
            <a:off x="1908175" y="1484313"/>
            <a:ext cx="5613400" cy="311785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Impact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19263"/>
            <a:ext cx="8229600" cy="5138737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400" b="1">
                <a:solidFill>
                  <a:srgbClr val="FF3300"/>
                </a:solidFill>
                <a:latin typeface="Times New Roman" pitchFamily="18" charset="0"/>
              </a:rPr>
              <a:t> </a:t>
            </a:r>
            <a:r>
              <a:rPr lang="ru-RU" sz="2400" b="1" i="1">
                <a:solidFill>
                  <a:srgbClr val="000066"/>
                </a:solidFill>
              </a:rPr>
              <a:t> Создавая предметно-развивающую среду необходимо помнить:</a:t>
            </a:r>
            <a:endParaRPr lang="ru-RU" sz="2400" b="1">
              <a:solidFill>
                <a:srgbClr val="FF33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>
                <a:solidFill>
                  <a:srgbClr val="FF3300"/>
                </a:solidFill>
                <a:latin typeface="Times New Roman" pitchFamily="18" charset="0"/>
              </a:rPr>
              <a:t>1.</a:t>
            </a:r>
            <a:r>
              <a:rPr lang="ru-RU" sz="1600">
                <a:latin typeface="Times New Roman" pitchFamily="18" charset="0"/>
              </a:rPr>
              <a:t> Среда должна выполнять образовательную, развивающую, воспитывающую, стимулирующую, организованную, коммуникативную функции. Но самое главное – она должна работать на развитие самостоятельности и самодеятельности ребенка.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>
                <a:solidFill>
                  <a:srgbClr val="FF3300"/>
                </a:solidFill>
                <a:latin typeface="Times New Roman" pitchFamily="18" charset="0"/>
              </a:rPr>
              <a:t>2.</a:t>
            </a:r>
            <a:r>
              <a:rPr lang="ru-RU" sz="1600">
                <a:latin typeface="Times New Roman" pitchFamily="18" charset="0"/>
              </a:rPr>
              <a:t> Необходимо гибкое и вариативное использование пространства. Среда должна служить удовлетворению потребностей интересов ребенка.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>
                <a:solidFill>
                  <a:srgbClr val="FF3300"/>
                </a:solidFill>
                <a:latin typeface="Times New Roman" pitchFamily="18" charset="0"/>
              </a:rPr>
              <a:t>3.</a:t>
            </a:r>
            <a:r>
              <a:rPr lang="ru-RU" sz="1600">
                <a:latin typeface="Times New Roman" pitchFamily="18" charset="0"/>
              </a:rPr>
              <a:t> Форма и дизайн предметов ориентирована на безопасность и возраст детей.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>
                <a:solidFill>
                  <a:srgbClr val="FF3300"/>
                </a:solidFill>
                <a:latin typeface="Times New Roman" pitchFamily="18" charset="0"/>
              </a:rPr>
              <a:t>4.</a:t>
            </a:r>
            <a:r>
              <a:rPr lang="ru-RU" sz="1600">
                <a:latin typeface="Times New Roman" pitchFamily="18" charset="0"/>
              </a:rPr>
              <a:t> Элементы декора должны быть легко сменяемыми.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>
                <a:solidFill>
                  <a:srgbClr val="FF3300"/>
                </a:solidFill>
                <a:latin typeface="Times New Roman" pitchFamily="18" charset="0"/>
              </a:rPr>
              <a:t>5.</a:t>
            </a:r>
            <a:r>
              <a:rPr lang="ru-RU" sz="1600">
                <a:latin typeface="Times New Roman" pitchFamily="18" charset="0"/>
              </a:rPr>
              <a:t> В группе необходимо предусмотреть место для детской экспериментальной деятельности.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>
                <a:solidFill>
                  <a:srgbClr val="FF3300"/>
                </a:solidFill>
                <a:latin typeface="Times New Roman" pitchFamily="18" charset="0"/>
              </a:rPr>
              <a:t>6.</a:t>
            </a:r>
            <a:r>
              <a:rPr lang="ru-RU" sz="1600">
                <a:latin typeface="Times New Roman" pitchFamily="18" charset="0"/>
              </a:rPr>
              <a:t> Организуя предметную среду в групповом помещении необходимо учитывать закономерности психического развития, показатели  их здоровья, психофизиологические и коммуникативные особенности, уровень общего и речевого развития, а также показатели эмоционально-потребностной сферы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>
                <a:solidFill>
                  <a:srgbClr val="FF3300"/>
                </a:solidFill>
                <a:latin typeface="Times New Roman" pitchFamily="18" charset="0"/>
              </a:rPr>
              <a:t>7.</a:t>
            </a:r>
            <a:r>
              <a:rPr lang="ru-RU" sz="1600">
                <a:latin typeface="Times New Roman" pitchFamily="18" charset="0"/>
              </a:rPr>
              <a:t> Цветовая палитра должна быть представлена теплыми, пастельными тонами.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>
                <a:solidFill>
                  <a:srgbClr val="FF3300"/>
                </a:solidFill>
                <a:latin typeface="Times New Roman" pitchFamily="18" charset="0"/>
              </a:rPr>
              <a:t>8.</a:t>
            </a:r>
            <a:r>
              <a:rPr lang="ru-RU" sz="1600">
                <a:latin typeface="Times New Roman" pitchFamily="18" charset="0"/>
              </a:rPr>
              <a:t> При создании развивающего пространства в групповом помещении необходимо учитывать ведущую роль игровой деятельности.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>
                <a:solidFill>
                  <a:srgbClr val="FF3300"/>
                </a:solidFill>
                <a:latin typeface="Times New Roman" pitchFamily="18" charset="0"/>
              </a:rPr>
              <a:t>9.</a:t>
            </a:r>
            <a:r>
              <a:rPr lang="ru-RU" sz="1600">
                <a:latin typeface="Times New Roman" pitchFamily="18" charset="0"/>
              </a:rPr>
              <a:t> Предметно-развивающая среда группы должна меняться в зависимости от возрастных особенностей детей, периода обучения, образовательной программы.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9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9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9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99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99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99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99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99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99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92150"/>
            <a:ext cx="8229600" cy="5438775"/>
          </a:xfrm>
        </p:spPr>
        <p:txBody>
          <a:bodyPr/>
          <a:lstStyle/>
          <a:p>
            <a:pPr algn="ctr">
              <a:buFontTx/>
              <a:buNone/>
            </a:pPr>
            <a:endParaRPr lang="ru-RU" b="1" i="1">
              <a:solidFill>
                <a:srgbClr val="000066"/>
              </a:solidFill>
            </a:endParaRPr>
          </a:p>
          <a:p>
            <a:pPr algn="ctr">
              <a:buFontTx/>
              <a:buNone/>
            </a:pPr>
            <a:endParaRPr lang="ru-RU" b="1" i="1">
              <a:solidFill>
                <a:srgbClr val="000066"/>
              </a:solidFill>
            </a:endParaRPr>
          </a:p>
          <a:p>
            <a:pPr algn="ctr">
              <a:buFontTx/>
              <a:buNone/>
            </a:pPr>
            <a:r>
              <a:rPr lang="ru-RU" b="1" i="1">
                <a:solidFill>
                  <a:srgbClr val="000066"/>
                </a:solidFill>
              </a:rPr>
              <a:t>Наша группа–это единое пространство:</a:t>
            </a:r>
          </a:p>
          <a:p>
            <a:pPr algn="ctr">
              <a:buFontTx/>
              <a:buNone/>
            </a:pPr>
            <a:r>
              <a:rPr lang="ru-RU" b="1" i="1">
                <a:solidFill>
                  <a:srgbClr val="000066"/>
                </a:solidFill>
              </a:rPr>
              <a:t> воспитатель–ребёнок–родитель</a:t>
            </a:r>
            <a:endParaRPr lang="ru-RU">
              <a:solidFill>
                <a:srgbClr val="000066"/>
              </a:solidFill>
            </a:endParaRPr>
          </a:p>
          <a:p>
            <a:pPr algn="ctr">
              <a:buFontTx/>
              <a:buNone/>
            </a:pPr>
            <a:r>
              <a:rPr lang="ru-RU">
                <a:solidFill>
                  <a:srgbClr val="000066"/>
                </a:solidFill>
              </a:rPr>
              <a:t>Игровая деятельность в группе разнообразна, дети с удовольствием играют в сюжетно-ролевые, дидактические и подвижные игры в специально созданных игровых зонах.</a:t>
            </a:r>
          </a:p>
        </p:txBody>
      </p:sp>
      <p:pic>
        <p:nvPicPr>
          <p:cNvPr id="40964" name="73dddd0c30bc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027988" y="616585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" fill="hold"/>
                                        <p:tgtEl>
                                          <p:spTgt spid="409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3" showWhenStopped="0">
                <p:cTn id="24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964"/>
                </p:tgtEl>
              </p:cMediaNode>
            </p:audio>
          </p:childTnLst>
        </p:cTn>
      </p:par>
    </p:tnLst>
    <p:bldLst>
      <p:bldP spid="4096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solidFill>
                  <a:srgbClr val="0033CC"/>
                </a:solidFill>
              </a:rPr>
              <a:t>РАЗДЕВАЛКА И СТЕНДОВЫЙ МАТЕРИАЛ В РАЗДЕВАЛКЕ</a:t>
            </a:r>
          </a:p>
        </p:txBody>
      </p:sp>
      <p:pic>
        <p:nvPicPr>
          <p:cNvPr id="60420" name="Picture 4" descr="DSC_075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550" y="1484313"/>
            <a:ext cx="7129463" cy="4752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8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4" name="Picture 4" descr="DSC_073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388" y="188913"/>
            <a:ext cx="4700587" cy="3665537"/>
          </a:xfrm>
          <a:prstGeom prst="rect">
            <a:avLst/>
          </a:prstGeom>
          <a:noFill/>
        </p:spPr>
      </p:pic>
      <p:pic>
        <p:nvPicPr>
          <p:cNvPr id="61445" name="Picture 5" descr="DSC_074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463" y="774700"/>
            <a:ext cx="4240212" cy="6083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61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8" name="Picture 4" descr="DSC_074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388" y="188913"/>
            <a:ext cx="4284662" cy="3652837"/>
          </a:xfrm>
          <a:prstGeom prst="rect">
            <a:avLst/>
          </a:prstGeom>
          <a:noFill/>
        </p:spPr>
      </p:pic>
      <p:pic>
        <p:nvPicPr>
          <p:cNvPr id="62469" name="Picture 5" descr="DSC_074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7900" y="476250"/>
            <a:ext cx="4075113" cy="6111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6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0033CC"/>
                </a:solidFill>
              </a:rPr>
              <a:t>УГОЛОК ТЕАТРАЛИЗАЦИИ</a:t>
            </a:r>
          </a:p>
        </p:txBody>
      </p:sp>
      <p:pic>
        <p:nvPicPr>
          <p:cNvPr id="65540" name="Picture 4" descr="DSC_075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388" y="1268413"/>
            <a:ext cx="4214812" cy="2809875"/>
          </a:xfrm>
          <a:prstGeom prst="rect">
            <a:avLst/>
          </a:prstGeom>
          <a:noFill/>
        </p:spPr>
      </p:pic>
      <p:pic>
        <p:nvPicPr>
          <p:cNvPr id="65541" name="Picture 5" descr="DSC_075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7538" y="3644900"/>
            <a:ext cx="4467225" cy="2978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65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8" grpId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379</TotalTime>
  <Words>111</Words>
  <Application>Microsoft Office PowerPoint</Application>
  <PresentationFormat>Экран (4:3)</PresentationFormat>
  <Paragraphs>47</Paragraphs>
  <Slides>33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РАЗДЕВАЛКА И СТЕНДОВЫЙ МАТЕРИАЛ В РАЗДЕВАЛКЕ</vt:lpstr>
      <vt:lpstr>Слайд 7</vt:lpstr>
      <vt:lpstr>Слайд 8</vt:lpstr>
      <vt:lpstr>УГОЛОК ТЕАТРАЛИЗАЦИИ</vt:lpstr>
      <vt:lpstr>Слайд 10</vt:lpstr>
      <vt:lpstr>Слайд 11</vt:lpstr>
      <vt:lpstr>УГОЛОК РЯЖЕНИЯ</vt:lpstr>
      <vt:lpstr>Слайд 13</vt:lpstr>
      <vt:lpstr>ИССЛЕДОВАТЕЛЬСКИЙ УГОЛОК</vt:lpstr>
      <vt:lpstr>Слайд 15</vt:lpstr>
      <vt:lpstr>Слайд 16</vt:lpstr>
      <vt:lpstr>Слайд 17</vt:lpstr>
      <vt:lpstr>ЦЕНТР РАЗВИВАЮЩИХ ИГР</vt:lpstr>
      <vt:lpstr>Слайд 19</vt:lpstr>
      <vt:lpstr>УГОЛОК КОНСТРУИРОВАНИЯ</vt:lpstr>
      <vt:lpstr>Слайд 21</vt:lpstr>
      <vt:lpstr>КНИЖНЫЙ УГОЛОК</vt:lpstr>
      <vt:lpstr>ЗОНА УЕДИНЕНИЯ И ПСИХОЛОГИЧЕСКОГО ОТДЫХА</vt:lpstr>
      <vt:lpstr>МУЗЫКАЛЬНЫЙ УГОЛОК</vt:lpstr>
      <vt:lpstr>ЦЕНТР ИЗОБРАЗИТЕЛЬНОГО ИСКУССТВА</vt:lpstr>
      <vt:lpstr>СПОРТИВНЫЙ УГОЛОК</vt:lpstr>
      <vt:lpstr>Слайд 27</vt:lpstr>
      <vt:lpstr>ЦЕНТР СЮЖЕТНО-РОЛЕВОЙ ИГРЫ</vt:lpstr>
      <vt:lpstr>Слайд 29</vt:lpstr>
      <vt:lpstr>Слайд 30</vt:lpstr>
      <vt:lpstr>УГОЛОК ПДД</vt:lpstr>
      <vt:lpstr>РЕЧЕВОЙ УГОЛОК</vt:lpstr>
      <vt:lpstr>Слайд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Любаша</dc:creator>
  <cp:lastModifiedBy>Любовь</cp:lastModifiedBy>
  <cp:revision>60</cp:revision>
  <dcterms:created xsi:type="dcterms:W3CDTF">2012-12-05T14:20:36Z</dcterms:created>
  <dcterms:modified xsi:type="dcterms:W3CDTF">2015-08-31T15:43:18Z</dcterms:modified>
</cp:coreProperties>
</file>