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9" autoAdjust="0"/>
    <p:restoredTop sz="94660"/>
  </p:normalViewPr>
  <p:slideViewPr>
    <p:cSldViewPr>
      <p:cViewPr>
        <p:scale>
          <a:sx n="96" d="100"/>
          <a:sy n="96" d="100"/>
        </p:scale>
        <p:origin x="-11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11"/>
          </p:nvPr>
        </p:nvSpPr>
        <p:spPr/>
        <p:txBody>
          <a:bodyPr/>
          <a:lstStyle>
            <a:lvl1pPr>
              <a:defRPr/>
            </a:lvl1pPr>
          </a:lstStyle>
          <a:p>
            <a:endParaRPr lang="ru-RU"/>
          </a:p>
        </p:txBody>
      </p:sp>
      <p:sp>
        <p:nvSpPr>
          <p:cNvPr id="6"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11"/>
          </p:nvPr>
        </p:nvSpPr>
        <p:spPr/>
        <p:txBody>
          <a:bodyPr/>
          <a:lstStyle>
            <a:lvl1pPr>
              <a:defRPr/>
            </a:lvl1pPr>
          </a:lstStyle>
          <a:p>
            <a:endParaRPr lang="ru-RU"/>
          </a:p>
        </p:txBody>
      </p:sp>
      <p:sp>
        <p:nvSpPr>
          <p:cNvPr id="6"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11"/>
          </p:nvPr>
        </p:nvSpPr>
        <p:spPr/>
        <p:txBody>
          <a:bodyPr/>
          <a:lstStyle>
            <a:lvl1pPr>
              <a:defRPr/>
            </a:lvl1pPr>
          </a:lstStyle>
          <a:p>
            <a:endParaRPr lang="ru-RU"/>
          </a:p>
        </p:txBody>
      </p:sp>
      <p:sp>
        <p:nvSpPr>
          <p:cNvPr id="6"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місту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11"/>
          </p:nvPr>
        </p:nvSpPr>
        <p:spPr/>
        <p:txBody>
          <a:bodyPr/>
          <a:lstStyle>
            <a:lvl1pPr>
              <a:defRPr/>
            </a:lvl1pPr>
          </a:lstStyle>
          <a:p>
            <a:endParaRPr lang="ru-RU"/>
          </a:p>
        </p:txBody>
      </p:sp>
      <p:sp>
        <p:nvSpPr>
          <p:cNvPr id="6"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11"/>
          </p:nvPr>
        </p:nvSpPr>
        <p:spPr/>
        <p:txBody>
          <a:bodyPr/>
          <a:lstStyle>
            <a:lvl1pPr>
              <a:defRPr/>
            </a:lvl1pPr>
          </a:lstStyle>
          <a:p>
            <a:endParaRPr lang="ru-RU"/>
          </a:p>
        </p:txBody>
      </p:sp>
      <p:sp>
        <p:nvSpPr>
          <p:cNvPr id="6"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6" name="Місце для нижнього колонтитула 4"/>
          <p:cNvSpPr>
            <a:spLocks noGrp="1"/>
          </p:cNvSpPr>
          <p:nvPr>
            <p:ph type="ftr" sz="quarter" idx="11"/>
          </p:nvPr>
        </p:nvSpPr>
        <p:spPr/>
        <p:txBody>
          <a:bodyPr/>
          <a:lstStyle>
            <a:lvl1pPr>
              <a:defRPr/>
            </a:lvl1pPr>
          </a:lstStyle>
          <a:p>
            <a:endParaRPr lang="ru-RU"/>
          </a:p>
        </p:txBody>
      </p:sp>
      <p:sp>
        <p:nvSpPr>
          <p:cNvPr id="7"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8" name="Місце для нижнього колонтитула 4"/>
          <p:cNvSpPr>
            <a:spLocks noGrp="1"/>
          </p:cNvSpPr>
          <p:nvPr>
            <p:ph type="ftr" sz="quarter" idx="11"/>
          </p:nvPr>
        </p:nvSpPr>
        <p:spPr/>
        <p:txBody>
          <a:bodyPr/>
          <a:lstStyle>
            <a:lvl1pPr>
              <a:defRPr/>
            </a:lvl1pPr>
          </a:lstStyle>
          <a:p>
            <a:endParaRPr lang="ru-RU"/>
          </a:p>
        </p:txBody>
      </p:sp>
      <p:sp>
        <p:nvSpPr>
          <p:cNvPr id="9"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4" name="Місце для нижнього колонтитула 4"/>
          <p:cNvSpPr>
            <a:spLocks noGrp="1"/>
          </p:cNvSpPr>
          <p:nvPr>
            <p:ph type="ftr" sz="quarter" idx="11"/>
          </p:nvPr>
        </p:nvSpPr>
        <p:spPr/>
        <p:txBody>
          <a:bodyPr/>
          <a:lstStyle>
            <a:lvl1pPr>
              <a:defRPr/>
            </a:lvl1pPr>
          </a:lstStyle>
          <a:p>
            <a:endParaRPr lang="ru-RU"/>
          </a:p>
        </p:txBody>
      </p:sp>
      <p:sp>
        <p:nvSpPr>
          <p:cNvPr id="5"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3" name="Місце для нижнього колонтитула 4"/>
          <p:cNvSpPr>
            <a:spLocks noGrp="1"/>
          </p:cNvSpPr>
          <p:nvPr>
            <p:ph type="ftr" sz="quarter" idx="11"/>
          </p:nvPr>
        </p:nvSpPr>
        <p:spPr/>
        <p:txBody>
          <a:bodyPr/>
          <a:lstStyle>
            <a:lvl1pPr>
              <a:defRPr/>
            </a:lvl1pPr>
          </a:lstStyle>
          <a:p>
            <a:endParaRPr lang="ru-RU"/>
          </a:p>
        </p:txBody>
      </p:sp>
      <p:sp>
        <p:nvSpPr>
          <p:cNvPr id="4"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6" name="Місце для нижнього колонтитула 4"/>
          <p:cNvSpPr>
            <a:spLocks noGrp="1"/>
          </p:cNvSpPr>
          <p:nvPr>
            <p:ph type="ftr" sz="quarter" idx="11"/>
          </p:nvPr>
        </p:nvSpPr>
        <p:spPr/>
        <p:txBody>
          <a:bodyPr/>
          <a:lstStyle>
            <a:lvl1pPr>
              <a:defRPr/>
            </a:lvl1pPr>
          </a:lstStyle>
          <a:p>
            <a:endParaRPr lang="ru-RU"/>
          </a:p>
        </p:txBody>
      </p:sp>
      <p:sp>
        <p:nvSpPr>
          <p:cNvPr id="7"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3"/>
          <p:cNvSpPr>
            <a:spLocks noGrp="1"/>
          </p:cNvSpPr>
          <p:nvPr>
            <p:ph type="dt" sz="half" idx="10"/>
          </p:nvPr>
        </p:nvSpPr>
        <p:spPr/>
        <p:txBody>
          <a:bodyPr/>
          <a:lstStyle>
            <a:lvl1pPr>
              <a:defRPr/>
            </a:lvl1pPr>
          </a:lstStyle>
          <a:p>
            <a:fld id="{5B106E36-FD25-4E2D-B0AA-010F637433A0}" type="datetimeFigureOut">
              <a:rPr lang="ru-RU" smtClean="0"/>
              <a:pPr/>
              <a:t>06.09.2015</a:t>
            </a:fld>
            <a:endParaRPr lang="ru-RU"/>
          </a:p>
        </p:txBody>
      </p:sp>
      <p:sp>
        <p:nvSpPr>
          <p:cNvPr id="6" name="Місце для нижнього колонтитула 4"/>
          <p:cNvSpPr>
            <a:spLocks noGrp="1"/>
          </p:cNvSpPr>
          <p:nvPr>
            <p:ph type="ftr" sz="quarter" idx="11"/>
          </p:nvPr>
        </p:nvSpPr>
        <p:spPr/>
        <p:txBody>
          <a:bodyPr/>
          <a:lstStyle>
            <a:lvl1pPr>
              <a:defRPr/>
            </a:lvl1pPr>
          </a:lstStyle>
          <a:p>
            <a:endParaRPr lang="ru-RU"/>
          </a:p>
        </p:txBody>
      </p:sp>
      <p:sp>
        <p:nvSpPr>
          <p:cNvPr id="7" name="Місце для номера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0000" r="-10000"/>
          </a:stretch>
        </a:blipFill>
        <a:effectLst/>
      </p:bgPr>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uk-UA" smtClean="0"/>
              <a:t>Зразок заголовка</a:t>
            </a:r>
            <a:endParaRPr lang="ru-RU" smtClean="0"/>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smtClean="0"/>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fld id="{5B106E36-FD25-4E2D-B0AA-010F637433A0}" type="datetimeFigureOut">
              <a:rPr lang="ru-RU" smtClean="0"/>
              <a:pPr/>
              <a:t>06.09.2015</a:t>
            </a:fld>
            <a:endParaRPr lang="ru-RU"/>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1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1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1331640" y="539388"/>
            <a:ext cx="6800045" cy="738664"/>
          </a:xfrm>
          <a:prstGeom prst="rect">
            <a:avLst/>
          </a:prstGeom>
          <a:noFill/>
        </p:spPr>
        <p:txBody>
          <a:bodyPr wrap="square" rtlCol="0">
            <a:spAutoFit/>
            <a:scene3d>
              <a:camera prst="perspectiveRelaxedModerately"/>
              <a:lightRig rig="threePt" dir="t"/>
            </a:scene3d>
          </a:bodyPr>
          <a:lstStyle/>
          <a:p>
            <a:pPr algn="ctr"/>
            <a:r>
              <a:rPr lang="ru-RU" sz="1400" cap="all" dirty="0" smtClean="0">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Государственное бюджетное дошкольное образовательное учреждение детский сад компенсирующего вида </a:t>
            </a:r>
            <a:r>
              <a:rPr lang="ru-RU" sz="1400" cap="all" dirty="0" err="1" smtClean="0">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Колпинского</a:t>
            </a:r>
            <a:r>
              <a:rPr lang="ru-RU" sz="1400" cap="all" dirty="0" smtClean="0">
                <a:ln w="9000" cmpd="sng">
                  <a:solidFill>
                    <a:schemeClr val="accent4">
                      <a:shade val="50000"/>
                      <a:satMod val="120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 района Санкт- Петербурга</a:t>
            </a:r>
            <a:endParaRPr lang="ru-RU" sz="1400" dirty="0">
              <a:solidFill>
                <a:schemeClr val="accent3">
                  <a:lumMod val="50000"/>
                </a:schemeClr>
              </a:solidFill>
              <a:latin typeface="Times New Roman" pitchFamily="18" charset="0"/>
              <a:cs typeface="Times New Roman" pitchFamily="18" charset="0"/>
            </a:endParaRPr>
          </a:p>
        </p:txBody>
      </p:sp>
      <p:sp>
        <p:nvSpPr>
          <p:cNvPr id="3" name="TextBox 2"/>
          <p:cNvSpPr txBox="1"/>
          <p:nvPr/>
        </p:nvSpPr>
        <p:spPr>
          <a:xfrm flipH="1">
            <a:off x="251520" y="2492896"/>
            <a:ext cx="4896544" cy="1754326"/>
          </a:xfrm>
          <a:prstGeom prst="rect">
            <a:avLst/>
          </a:prstGeom>
          <a:noFill/>
        </p:spPr>
        <p:txBody>
          <a:bodyPr wrap="square" rtlCol="0">
            <a:spAutoFit/>
          </a:bodyPr>
          <a:lstStyle/>
          <a:p>
            <a:pPr algn="ctr"/>
            <a:r>
              <a:rPr lang="ru-RU" sz="3600" b="1" i="1" dirty="0" smtClean="0">
                <a:solidFill>
                  <a:schemeClr val="accent3">
                    <a:lumMod val="50000"/>
                  </a:schemeClr>
                </a:solidFill>
              </a:rPr>
              <a:t>Игры</a:t>
            </a:r>
          </a:p>
          <a:p>
            <a:pPr algn="ctr"/>
            <a:r>
              <a:rPr lang="ru-RU" sz="3600" b="1" i="1" dirty="0" smtClean="0">
                <a:solidFill>
                  <a:schemeClr val="accent3">
                    <a:lumMod val="50000"/>
                  </a:schemeClr>
                </a:solidFill>
              </a:rPr>
              <a:t> для развития </a:t>
            </a:r>
          </a:p>
          <a:p>
            <a:pPr algn="ctr"/>
            <a:r>
              <a:rPr lang="ru-RU" sz="3600" b="1" i="1" dirty="0" smtClean="0">
                <a:solidFill>
                  <a:schemeClr val="accent3">
                    <a:lumMod val="50000"/>
                  </a:schemeClr>
                </a:solidFill>
              </a:rPr>
              <a:t>мелкой </a:t>
            </a:r>
            <a:r>
              <a:rPr lang="ru-RU" sz="3600" b="1" i="1" dirty="0" err="1" smtClean="0">
                <a:solidFill>
                  <a:schemeClr val="accent3">
                    <a:lumMod val="50000"/>
                  </a:schemeClr>
                </a:solidFill>
              </a:rPr>
              <a:t>мотрики</a:t>
            </a:r>
            <a:endParaRPr lang="ru-RU" sz="3600" b="1" i="1" dirty="0">
              <a:solidFill>
                <a:schemeClr val="accent3">
                  <a:lumMod val="50000"/>
                </a:schemeClr>
              </a:solidFill>
            </a:endParaRPr>
          </a:p>
        </p:txBody>
      </p:sp>
      <p:sp>
        <p:nvSpPr>
          <p:cNvPr id="5" name="TextBox 4"/>
          <p:cNvSpPr txBox="1"/>
          <p:nvPr/>
        </p:nvSpPr>
        <p:spPr>
          <a:xfrm>
            <a:off x="5364088" y="5517232"/>
            <a:ext cx="2880320" cy="923330"/>
          </a:xfrm>
          <a:prstGeom prst="rect">
            <a:avLst/>
          </a:prstGeom>
          <a:noFill/>
        </p:spPr>
        <p:txBody>
          <a:bodyPr wrap="square" rtlCol="0">
            <a:spAutoFit/>
          </a:bodyPr>
          <a:lstStyle/>
          <a:p>
            <a:r>
              <a:rPr lang="ru-RU" b="1" dirty="0" smtClean="0">
                <a:solidFill>
                  <a:schemeClr val="accent3">
                    <a:lumMod val="50000"/>
                  </a:schemeClr>
                </a:solidFill>
              </a:rPr>
              <a:t>Колпино </a:t>
            </a:r>
            <a:r>
              <a:rPr lang="ru-RU" b="1" dirty="0" smtClean="0">
                <a:solidFill>
                  <a:schemeClr val="accent3">
                    <a:lumMod val="50000"/>
                  </a:schemeClr>
                </a:solidFill>
              </a:rPr>
              <a:t>2015г</a:t>
            </a:r>
          </a:p>
          <a:p>
            <a:r>
              <a:rPr lang="ru-RU" b="1" dirty="0" smtClean="0">
                <a:solidFill>
                  <a:schemeClr val="accent3">
                    <a:lumMod val="50000"/>
                  </a:schemeClr>
                </a:solidFill>
              </a:rPr>
              <a:t>Выполнил воспитатель </a:t>
            </a:r>
            <a:r>
              <a:rPr lang="ru-RU" b="1" dirty="0" err="1" smtClean="0">
                <a:solidFill>
                  <a:schemeClr val="accent3">
                    <a:lumMod val="50000"/>
                  </a:schemeClr>
                </a:solidFill>
              </a:rPr>
              <a:t>Макерова</a:t>
            </a:r>
            <a:r>
              <a:rPr lang="ru-RU" b="1" dirty="0" smtClean="0">
                <a:solidFill>
                  <a:schemeClr val="accent3">
                    <a:lumMod val="50000"/>
                  </a:schemeClr>
                </a:solidFill>
              </a:rPr>
              <a:t> Н.В.</a:t>
            </a:r>
            <a:endParaRPr lang="ru-RU" b="1" dirty="0">
              <a:solidFill>
                <a:schemeClr val="accent3">
                  <a:lumMod val="50000"/>
                </a:schemeClr>
              </a:solidFill>
            </a:endParaRPr>
          </a:p>
        </p:txBody>
      </p:sp>
      <p:pic>
        <p:nvPicPr>
          <p:cNvPr id="4098" name="Picture 2" descr="http://im0-tub-ru.yandex.net/i?id=85186185897930a010bae415c50de157-25-144&amp;n=21"/>
          <p:cNvPicPr>
            <a:picLocks noChangeAspect="1" noChangeArrowheads="1"/>
          </p:cNvPicPr>
          <p:nvPr/>
        </p:nvPicPr>
        <p:blipFill>
          <a:blip r:embed="rId2" cstate="print"/>
          <a:srcRect/>
          <a:stretch>
            <a:fillRect/>
          </a:stretch>
        </p:blipFill>
        <p:spPr bwMode="auto">
          <a:xfrm>
            <a:off x="5436096" y="2780928"/>
            <a:ext cx="2880320" cy="2160240"/>
          </a:xfrm>
          <a:prstGeom prst="rect">
            <a:avLst/>
          </a:prstGeom>
          <a:solidFill>
            <a:srgbClr val="92D050"/>
          </a:solidFill>
          <a:effectLst>
            <a:softEdge rad="63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908720"/>
            <a:ext cx="7704856" cy="1661993"/>
          </a:xfrm>
          <a:prstGeom prst="rect">
            <a:avLst/>
          </a:prstGeom>
        </p:spPr>
        <p:txBody>
          <a:bodyPr wrap="square">
            <a:spAutoFit/>
          </a:bodyPr>
          <a:lstStyle/>
          <a:p>
            <a:r>
              <a:rPr lang="ru-RU" sz="2400" b="1" dirty="0" smtClean="0">
                <a:solidFill>
                  <a:schemeClr val="accent3">
                    <a:lumMod val="50000"/>
                  </a:schemeClr>
                </a:solidFill>
              </a:rPr>
              <a:t>                                 Игры – шнуровки                                                                                </a:t>
            </a:r>
          </a:p>
          <a:p>
            <a:endParaRPr lang="ru-RU" sz="2400" b="1" dirty="0" smtClean="0">
              <a:solidFill>
                <a:schemeClr val="accent3">
                  <a:lumMod val="50000"/>
                </a:schemeClr>
              </a:solidFill>
            </a:endParaRPr>
          </a:p>
          <a:p>
            <a:r>
              <a:rPr lang="ru-RU" b="1" dirty="0" smtClean="0">
                <a:solidFill>
                  <a:schemeClr val="accent6">
                    <a:lumMod val="50000"/>
                  </a:schemeClr>
                </a:solidFill>
              </a:rPr>
              <a:t>Можно использовать как фабричного производства, так и выполненные своими руками. Такие игры развивают пространственную ориентировку, внимание,  творческие способности</a:t>
            </a:r>
            <a:endParaRPr lang="ru-RU" b="1" dirty="0">
              <a:solidFill>
                <a:schemeClr val="accent6">
                  <a:lumMod val="50000"/>
                </a:schemeClr>
              </a:solidFill>
            </a:endParaRPr>
          </a:p>
        </p:txBody>
      </p:sp>
      <p:pic>
        <p:nvPicPr>
          <p:cNvPr id="4" name="Picture 22" descr="http://im3-tub-ru.yandex.net/i?id=bc481ac31f536375722527051c454ba2-124-144&amp;n=21"/>
          <p:cNvPicPr>
            <a:picLocks noChangeAspect="1" noChangeArrowheads="1"/>
          </p:cNvPicPr>
          <p:nvPr/>
        </p:nvPicPr>
        <p:blipFill>
          <a:blip r:embed="rId2" cstate="print"/>
          <a:srcRect/>
          <a:stretch>
            <a:fillRect/>
          </a:stretch>
        </p:blipFill>
        <p:spPr bwMode="auto">
          <a:xfrm>
            <a:off x="2627784" y="3140968"/>
            <a:ext cx="3456384" cy="2378245"/>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000" fill="hold"/>
                                        <p:tgtEl>
                                          <p:spTgt spid="4"/>
                                        </p:tgtEl>
                                        <p:attrNameLst>
                                          <p:attrName>ppt_x</p:attrName>
                                        </p:attrNameLst>
                                      </p:cBhvr>
                                      <p:tavLst>
                                        <p:tav tm="0">
                                          <p:val>
                                            <p:strVal val="#ppt_x"/>
                                          </p:val>
                                        </p:tav>
                                        <p:tav tm="100000">
                                          <p:val>
                                            <p:strVal val="#ppt_x"/>
                                          </p:val>
                                        </p:tav>
                                      </p:tavLst>
                                    </p:anim>
                                    <p:anim calcmode="lin" valueType="num">
                                      <p:cBhvr additive="base">
                                        <p:cTn id="13"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75856" y="620688"/>
            <a:ext cx="1944216" cy="461665"/>
          </a:xfrm>
          <a:prstGeom prst="rect">
            <a:avLst/>
          </a:prstGeom>
        </p:spPr>
        <p:txBody>
          <a:bodyPr wrap="square">
            <a:spAutoFit/>
          </a:bodyPr>
          <a:lstStyle/>
          <a:p>
            <a:r>
              <a:rPr lang="ru-RU" sz="2400" b="1" dirty="0" smtClean="0">
                <a:solidFill>
                  <a:schemeClr val="accent3">
                    <a:lumMod val="50000"/>
                  </a:schemeClr>
                </a:solidFill>
              </a:rPr>
              <a:t>Аппликация</a:t>
            </a:r>
            <a:endParaRPr lang="ru-RU" sz="2400" b="1" dirty="0">
              <a:solidFill>
                <a:schemeClr val="accent3">
                  <a:lumMod val="50000"/>
                </a:schemeClr>
              </a:solidFill>
            </a:endParaRPr>
          </a:p>
        </p:txBody>
      </p:sp>
      <p:sp>
        <p:nvSpPr>
          <p:cNvPr id="3" name="Прямоугольник 2"/>
          <p:cNvSpPr/>
          <p:nvPr/>
        </p:nvSpPr>
        <p:spPr>
          <a:xfrm>
            <a:off x="611560" y="1196752"/>
            <a:ext cx="7560840" cy="1754326"/>
          </a:xfrm>
          <a:prstGeom prst="rect">
            <a:avLst/>
          </a:prstGeom>
        </p:spPr>
        <p:txBody>
          <a:bodyPr wrap="square">
            <a:spAutoFit/>
          </a:bodyPr>
          <a:lstStyle/>
          <a:p>
            <a:r>
              <a:rPr lang="ru-RU" b="1" dirty="0" smtClean="0">
                <a:solidFill>
                  <a:schemeClr val="accent6">
                    <a:lumMod val="50000"/>
                  </a:schemeClr>
                </a:solidFill>
              </a:rPr>
              <a:t>Необходимо постоянно выполнять следующие упражнения: симметричное вырезание, вырезание ножницами фигурок из открыток. Из вырезанных фигурок дети могут составлять композиции - аппликации. Если ребенок еще мал,  пусть рвет руками картинки из журнала или газеты - как получится, а вы будете наклеивать вырванные кусочки на чистый лист, придавая им какую-либо форму</a:t>
            </a:r>
            <a:endParaRPr lang="ru-RU" b="1" dirty="0">
              <a:solidFill>
                <a:schemeClr val="accent6">
                  <a:lumMod val="50000"/>
                </a:schemeClr>
              </a:solidFill>
            </a:endParaRPr>
          </a:p>
        </p:txBody>
      </p:sp>
      <p:pic>
        <p:nvPicPr>
          <p:cNvPr id="5122" name="Picture 2" descr="http://im3-tub-ru.yandex.net/i?id=a40769829b5670ef8157b83b26d53782-01-144&amp;n=21"/>
          <p:cNvPicPr>
            <a:picLocks noChangeAspect="1" noChangeArrowheads="1"/>
          </p:cNvPicPr>
          <p:nvPr/>
        </p:nvPicPr>
        <p:blipFill>
          <a:blip r:embed="rId2" cstate="print"/>
          <a:srcRect/>
          <a:stretch>
            <a:fillRect/>
          </a:stretch>
        </p:blipFill>
        <p:spPr bwMode="auto">
          <a:xfrm>
            <a:off x="683568" y="3645024"/>
            <a:ext cx="2679509" cy="2009632"/>
          </a:xfrm>
          <a:prstGeom prst="rect">
            <a:avLst/>
          </a:prstGeom>
          <a:noFill/>
          <a:effectLst>
            <a:glow rad="139700">
              <a:schemeClr val="accent2">
                <a:satMod val="175000"/>
                <a:alpha val="40000"/>
              </a:schemeClr>
            </a:glow>
            <a:softEdge rad="63500"/>
          </a:effectLst>
        </p:spPr>
      </p:pic>
      <p:pic>
        <p:nvPicPr>
          <p:cNvPr id="5124" name="Picture 4" descr="http://im3-tub-ru.yandex.net/i?id=9073ec1b5731ec674d050c6753d6a6a6-80-144&amp;n=21"/>
          <p:cNvPicPr>
            <a:picLocks noChangeAspect="1" noChangeArrowheads="1"/>
          </p:cNvPicPr>
          <p:nvPr/>
        </p:nvPicPr>
        <p:blipFill>
          <a:blip r:embed="rId3" cstate="print"/>
          <a:srcRect/>
          <a:stretch>
            <a:fillRect/>
          </a:stretch>
        </p:blipFill>
        <p:spPr bwMode="auto">
          <a:xfrm>
            <a:off x="3923928" y="3645024"/>
            <a:ext cx="1981200" cy="1428750"/>
          </a:xfrm>
          <a:prstGeom prst="rect">
            <a:avLst/>
          </a:prstGeom>
          <a:noFill/>
          <a:effectLst>
            <a:glow rad="139700">
              <a:schemeClr val="accent2">
                <a:satMod val="175000"/>
                <a:alpha val="40000"/>
              </a:schemeClr>
            </a:glow>
            <a:softEdge rad="63500"/>
          </a:effectLst>
        </p:spPr>
      </p:pic>
      <p:pic>
        <p:nvPicPr>
          <p:cNvPr id="5126" name="Picture 6" descr="http://im3-tub-ru.yandex.net/i?id=f10ff0768b81232dfc0e1a1a77c9550e-75-144&amp;n=21"/>
          <p:cNvPicPr>
            <a:picLocks noChangeAspect="1" noChangeArrowheads="1"/>
          </p:cNvPicPr>
          <p:nvPr/>
        </p:nvPicPr>
        <p:blipFill>
          <a:blip r:embed="rId4" cstate="print"/>
          <a:srcRect/>
          <a:stretch>
            <a:fillRect/>
          </a:stretch>
        </p:blipFill>
        <p:spPr bwMode="auto">
          <a:xfrm>
            <a:off x="6516216" y="4221088"/>
            <a:ext cx="2143125" cy="1428750"/>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2" fill="hold" nodeType="after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additive="base">
                                        <p:cTn id="17" dur="2000" fill="hold"/>
                                        <p:tgtEl>
                                          <p:spTgt spid="5122"/>
                                        </p:tgtEl>
                                        <p:attrNameLst>
                                          <p:attrName>ppt_x</p:attrName>
                                        </p:attrNameLst>
                                      </p:cBhvr>
                                      <p:tavLst>
                                        <p:tav tm="0">
                                          <p:val>
                                            <p:strVal val="1+#ppt_w/2"/>
                                          </p:val>
                                        </p:tav>
                                        <p:tav tm="100000">
                                          <p:val>
                                            <p:strVal val="#ppt_x"/>
                                          </p:val>
                                        </p:tav>
                                      </p:tavLst>
                                    </p:anim>
                                    <p:anim calcmode="lin" valueType="num">
                                      <p:cBhvr additive="base">
                                        <p:cTn id="18" dur="2000" fill="hold"/>
                                        <p:tgtEl>
                                          <p:spTgt spid="5122"/>
                                        </p:tgtEl>
                                        <p:attrNameLst>
                                          <p:attrName>ppt_y</p:attrName>
                                        </p:attrNameLst>
                                      </p:cBhvr>
                                      <p:tavLst>
                                        <p:tav tm="0">
                                          <p:val>
                                            <p:strVal val="#ppt_y"/>
                                          </p:val>
                                        </p:tav>
                                        <p:tav tm="100000">
                                          <p:val>
                                            <p:strVal val="#ppt_y"/>
                                          </p:val>
                                        </p:tav>
                                      </p:tavLst>
                                    </p:anim>
                                  </p:childTnLst>
                                </p:cTn>
                              </p:par>
                              <p:par>
                                <p:cTn id="19" presetID="2" presetClass="entr" presetSubtype="2" fill="hold" nodeType="withEffect">
                                  <p:stCondLst>
                                    <p:cond delay="0"/>
                                  </p:stCondLst>
                                  <p:childTnLst>
                                    <p:set>
                                      <p:cBhvr>
                                        <p:cTn id="20" dur="1" fill="hold">
                                          <p:stCondLst>
                                            <p:cond delay="0"/>
                                          </p:stCondLst>
                                        </p:cTn>
                                        <p:tgtEl>
                                          <p:spTgt spid="5124"/>
                                        </p:tgtEl>
                                        <p:attrNameLst>
                                          <p:attrName>style.visibility</p:attrName>
                                        </p:attrNameLst>
                                      </p:cBhvr>
                                      <p:to>
                                        <p:strVal val="visible"/>
                                      </p:to>
                                    </p:set>
                                    <p:anim calcmode="lin" valueType="num">
                                      <p:cBhvr additive="base">
                                        <p:cTn id="21" dur="2000" fill="hold"/>
                                        <p:tgtEl>
                                          <p:spTgt spid="5124"/>
                                        </p:tgtEl>
                                        <p:attrNameLst>
                                          <p:attrName>ppt_x</p:attrName>
                                        </p:attrNameLst>
                                      </p:cBhvr>
                                      <p:tavLst>
                                        <p:tav tm="0">
                                          <p:val>
                                            <p:strVal val="1+#ppt_w/2"/>
                                          </p:val>
                                        </p:tav>
                                        <p:tav tm="100000">
                                          <p:val>
                                            <p:strVal val="#ppt_x"/>
                                          </p:val>
                                        </p:tav>
                                      </p:tavLst>
                                    </p:anim>
                                    <p:anim calcmode="lin" valueType="num">
                                      <p:cBhvr additive="base">
                                        <p:cTn id="22" dur="2000" fill="hold"/>
                                        <p:tgtEl>
                                          <p:spTgt spid="512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5126"/>
                                        </p:tgtEl>
                                        <p:attrNameLst>
                                          <p:attrName>style.visibility</p:attrName>
                                        </p:attrNameLst>
                                      </p:cBhvr>
                                      <p:to>
                                        <p:strVal val="visible"/>
                                      </p:to>
                                    </p:set>
                                    <p:anim calcmode="lin" valueType="num">
                                      <p:cBhvr additive="base">
                                        <p:cTn id="25" dur="2000" fill="hold"/>
                                        <p:tgtEl>
                                          <p:spTgt spid="5126"/>
                                        </p:tgtEl>
                                        <p:attrNameLst>
                                          <p:attrName>ppt_x</p:attrName>
                                        </p:attrNameLst>
                                      </p:cBhvr>
                                      <p:tavLst>
                                        <p:tav tm="0">
                                          <p:val>
                                            <p:strVal val="1+#ppt_w/2"/>
                                          </p:val>
                                        </p:tav>
                                        <p:tav tm="100000">
                                          <p:val>
                                            <p:strVal val="#ppt_x"/>
                                          </p:val>
                                        </p:tav>
                                      </p:tavLst>
                                    </p:anim>
                                    <p:anim calcmode="lin" valueType="num">
                                      <p:cBhvr additive="base">
                                        <p:cTn id="26" dur="2000" fill="hold"/>
                                        <p:tgtEl>
                                          <p:spTgt spid="51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760" y="548680"/>
            <a:ext cx="3240360" cy="461665"/>
          </a:xfrm>
          <a:prstGeom prst="rect">
            <a:avLst/>
          </a:prstGeom>
        </p:spPr>
        <p:txBody>
          <a:bodyPr wrap="square">
            <a:spAutoFit/>
          </a:bodyPr>
          <a:lstStyle/>
          <a:p>
            <a:r>
              <a:rPr lang="ru-RU" sz="2400" b="1" dirty="0" smtClean="0">
                <a:solidFill>
                  <a:schemeClr val="accent3">
                    <a:lumMod val="50000"/>
                  </a:schemeClr>
                </a:solidFill>
              </a:rPr>
              <a:t>Работа с пластилином</a:t>
            </a:r>
            <a:endParaRPr lang="ru-RU" sz="2400" b="1" dirty="0">
              <a:solidFill>
                <a:schemeClr val="accent3">
                  <a:lumMod val="50000"/>
                </a:schemeClr>
              </a:solidFill>
            </a:endParaRPr>
          </a:p>
        </p:txBody>
      </p:sp>
      <p:sp>
        <p:nvSpPr>
          <p:cNvPr id="3" name="Прямоугольник 2"/>
          <p:cNvSpPr/>
          <p:nvPr/>
        </p:nvSpPr>
        <p:spPr>
          <a:xfrm>
            <a:off x="611560" y="1484784"/>
            <a:ext cx="7848872" cy="1200329"/>
          </a:xfrm>
          <a:prstGeom prst="rect">
            <a:avLst/>
          </a:prstGeom>
        </p:spPr>
        <p:txBody>
          <a:bodyPr wrap="square">
            <a:spAutoFit/>
          </a:bodyPr>
          <a:lstStyle/>
          <a:p>
            <a:r>
              <a:rPr lang="ru-RU" b="1" dirty="0" smtClean="0">
                <a:solidFill>
                  <a:schemeClr val="accent6">
                    <a:lumMod val="50000"/>
                  </a:schemeClr>
                </a:solidFill>
              </a:rPr>
              <a:t>Лепить из пластилина можно начинать уже в 2 года, главное подбирать доступные задания и не забывать мыть руки. Лепим колбаски, колечки, шарики; режем пластилиновую колбаску пластмассовым ножом на множество мелких кусочков, а потом слепляем кусочки снова </a:t>
            </a:r>
            <a:endParaRPr lang="ru-RU" b="1" dirty="0">
              <a:solidFill>
                <a:schemeClr val="accent6">
                  <a:lumMod val="50000"/>
                </a:schemeClr>
              </a:solidFill>
            </a:endParaRPr>
          </a:p>
        </p:txBody>
      </p:sp>
      <p:sp>
        <p:nvSpPr>
          <p:cNvPr id="4" name="Прямоугольник 3"/>
          <p:cNvSpPr/>
          <p:nvPr/>
        </p:nvSpPr>
        <p:spPr>
          <a:xfrm>
            <a:off x="683568" y="2852936"/>
            <a:ext cx="2664296" cy="1754326"/>
          </a:xfrm>
          <a:prstGeom prst="rect">
            <a:avLst/>
          </a:prstGeom>
        </p:spPr>
        <p:txBody>
          <a:bodyPr wrap="square">
            <a:spAutoFit/>
          </a:bodyPr>
          <a:lstStyle/>
          <a:p>
            <a:r>
              <a:rPr lang="ru-RU" b="1" dirty="0" smtClean="0">
                <a:solidFill>
                  <a:schemeClr val="accent3">
                    <a:lumMod val="50000"/>
                  </a:schemeClr>
                </a:solidFill>
              </a:rPr>
              <a:t>Кусочки пластилина</a:t>
            </a:r>
          </a:p>
          <a:p>
            <a:r>
              <a:rPr lang="ru-RU" b="1" dirty="0" smtClean="0">
                <a:solidFill>
                  <a:schemeClr val="accent3">
                    <a:lumMod val="50000"/>
                  </a:schemeClr>
                </a:solidFill>
              </a:rPr>
              <a:t>Катает наша Зина,</a:t>
            </a:r>
          </a:p>
          <a:p>
            <a:r>
              <a:rPr lang="ru-RU" b="1" dirty="0" smtClean="0">
                <a:solidFill>
                  <a:schemeClr val="accent3">
                    <a:lumMod val="50000"/>
                  </a:schemeClr>
                </a:solidFill>
              </a:rPr>
              <a:t>Шарики, колбаски,</a:t>
            </a:r>
          </a:p>
          <a:p>
            <a:r>
              <a:rPr lang="ru-RU" b="1" dirty="0" smtClean="0">
                <a:solidFill>
                  <a:schemeClr val="accent3">
                    <a:lumMod val="50000"/>
                  </a:schemeClr>
                </a:solidFill>
              </a:rPr>
              <a:t>И оживают сказки,</a:t>
            </a:r>
          </a:p>
          <a:p>
            <a:r>
              <a:rPr lang="ru-RU" b="1" dirty="0" smtClean="0">
                <a:solidFill>
                  <a:schemeClr val="accent3">
                    <a:lumMod val="50000"/>
                  </a:schemeClr>
                </a:solidFill>
              </a:rPr>
              <a:t>Пальчики стараются,</a:t>
            </a:r>
          </a:p>
          <a:p>
            <a:r>
              <a:rPr lang="ru-RU" b="1" dirty="0" smtClean="0">
                <a:solidFill>
                  <a:schemeClr val="accent3">
                    <a:lumMod val="50000"/>
                  </a:schemeClr>
                </a:solidFill>
              </a:rPr>
              <a:t>Лепят, развиваются.</a:t>
            </a:r>
            <a:endParaRPr lang="ru-RU" b="1" dirty="0">
              <a:solidFill>
                <a:schemeClr val="accent3">
                  <a:lumMod val="50000"/>
                </a:schemeClr>
              </a:solidFill>
            </a:endParaRPr>
          </a:p>
        </p:txBody>
      </p:sp>
      <p:pic>
        <p:nvPicPr>
          <p:cNvPr id="4098" name="Picture 2" descr="http://im3-tub-ru.yandex.net/i?id=6365fc35f1da55c8f832062236c14bf1-99-144&amp;n=21"/>
          <p:cNvPicPr>
            <a:picLocks noChangeAspect="1" noChangeArrowheads="1"/>
          </p:cNvPicPr>
          <p:nvPr/>
        </p:nvPicPr>
        <p:blipFill>
          <a:blip r:embed="rId2" cstate="print"/>
          <a:srcRect r="2126" b="14321"/>
          <a:stretch>
            <a:fillRect/>
          </a:stretch>
        </p:blipFill>
        <p:spPr bwMode="auto">
          <a:xfrm>
            <a:off x="5076056" y="3068960"/>
            <a:ext cx="2088232" cy="1224136"/>
          </a:xfrm>
          <a:prstGeom prst="rect">
            <a:avLst/>
          </a:prstGeom>
          <a:noFill/>
          <a:effectLst>
            <a:glow rad="139700">
              <a:schemeClr val="accent2">
                <a:satMod val="175000"/>
                <a:alpha val="40000"/>
              </a:schemeClr>
            </a:glow>
            <a:softEdge rad="63500"/>
          </a:effectLst>
        </p:spPr>
      </p:pic>
      <p:pic>
        <p:nvPicPr>
          <p:cNvPr id="4100" name="Picture 4" descr="http://im2-tub-ru.yandex.net/i?id=7edea83e57240c320041b0127e81ccd8-00-144&amp;n=21"/>
          <p:cNvPicPr>
            <a:picLocks noChangeAspect="1" noChangeArrowheads="1"/>
          </p:cNvPicPr>
          <p:nvPr/>
        </p:nvPicPr>
        <p:blipFill>
          <a:blip r:embed="rId3" cstate="print"/>
          <a:srcRect/>
          <a:stretch>
            <a:fillRect/>
          </a:stretch>
        </p:blipFill>
        <p:spPr bwMode="auto">
          <a:xfrm>
            <a:off x="3203848" y="4725144"/>
            <a:ext cx="1562100" cy="1428750"/>
          </a:xfrm>
          <a:prstGeom prst="rect">
            <a:avLst/>
          </a:prstGeom>
          <a:noFill/>
          <a:effectLst>
            <a:glow rad="139700">
              <a:schemeClr val="accent2">
                <a:satMod val="175000"/>
                <a:alpha val="40000"/>
              </a:schemeClr>
            </a:glow>
            <a:softEdge rad="63500"/>
          </a:effectLst>
        </p:spPr>
      </p:pic>
      <p:pic>
        <p:nvPicPr>
          <p:cNvPr id="4102" name="Picture 6" descr="http://im2-tub-ru.yandex.net/i?id=287a6210b4ed37af73b62c341182e038-116-144&amp;n=21"/>
          <p:cNvPicPr>
            <a:picLocks noChangeAspect="1" noChangeArrowheads="1"/>
          </p:cNvPicPr>
          <p:nvPr/>
        </p:nvPicPr>
        <p:blipFill>
          <a:blip r:embed="rId4" cstate="print"/>
          <a:srcRect/>
          <a:stretch>
            <a:fillRect/>
          </a:stretch>
        </p:blipFill>
        <p:spPr bwMode="auto">
          <a:xfrm>
            <a:off x="6084168" y="4869160"/>
            <a:ext cx="1619250" cy="1428750"/>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8"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2000" fill="hold"/>
                                        <p:tgtEl>
                                          <p:spTgt spid="4"/>
                                        </p:tgtEl>
                                        <p:attrNameLst>
                                          <p:attrName>ppt_x</p:attrName>
                                        </p:attrNameLst>
                                      </p:cBhvr>
                                      <p:tavLst>
                                        <p:tav tm="0">
                                          <p:val>
                                            <p:strVal val="0-#ppt_w/2"/>
                                          </p:val>
                                        </p:tav>
                                        <p:tav tm="100000">
                                          <p:val>
                                            <p:strVal val="#ppt_x"/>
                                          </p:val>
                                        </p:tav>
                                      </p:tavLst>
                                    </p:anim>
                                    <p:anim calcmode="lin" valueType="num">
                                      <p:cBhvr additive="base">
                                        <p:cTn id="18" dur="2000" fill="hold"/>
                                        <p:tgtEl>
                                          <p:spTgt spid="4"/>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4098"/>
                                        </p:tgtEl>
                                        <p:attrNameLst>
                                          <p:attrName>style.visibility</p:attrName>
                                        </p:attrNameLst>
                                      </p:cBhvr>
                                      <p:to>
                                        <p:strVal val="visible"/>
                                      </p:to>
                                    </p:set>
                                    <p:anim calcmode="lin" valueType="num">
                                      <p:cBhvr additive="base">
                                        <p:cTn id="21" dur="2000" fill="hold"/>
                                        <p:tgtEl>
                                          <p:spTgt spid="4098"/>
                                        </p:tgtEl>
                                        <p:attrNameLst>
                                          <p:attrName>ppt_x</p:attrName>
                                        </p:attrNameLst>
                                      </p:cBhvr>
                                      <p:tavLst>
                                        <p:tav tm="0">
                                          <p:val>
                                            <p:strVal val="0-#ppt_w/2"/>
                                          </p:val>
                                        </p:tav>
                                        <p:tav tm="100000">
                                          <p:val>
                                            <p:strVal val="#ppt_x"/>
                                          </p:val>
                                        </p:tav>
                                      </p:tavLst>
                                    </p:anim>
                                    <p:anim calcmode="lin" valueType="num">
                                      <p:cBhvr additive="base">
                                        <p:cTn id="22" dur="2000" fill="hold"/>
                                        <p:tgtEl>
                                          <p:spTgt spid="4098"/>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4100"/>
                                        </p:tgtEl>
                                        <p:attrNameLst>
                                          <p:attrName>style.visibility</p:attrName>
                                        </p:attrNameLst>
                                      </p:cBhvr>
                                      <p:to>
                                        <p:strVal val="visible"/>
                                      </p:to>
                                    </p:set>
                                    <p:anim calcmode="lin" valueType="num">
                                      <p:cBhvr additive="base">
                                        <p:cTn id="25" dur="2000" fill="hold"/>
                                        <p:tgtEl>
                                          <p:spTgt spid="4100"/>
                                        </p:tgtEl>
                                        <p:attrNameLst>
                                          <p:attrName>ppt_x</p:attrName>
                                        </p:attrNameLst>
                                      </p:cBhvr>
                                      <p:tavLst>
                                        <p:tav tm="0">
                                          <p:val>
                                            <p:strVal val="0-#ppt_w/2"/>
                                          </p:val>
                                        </p:tav>
                                        <p:tav tm="100000">
                                          <p:val>
                                            <p:strVal val="#ppt_x"/>
                                          </p:val>
                                        </p:tav>
                                      </p:tavLst>
                                    </p:anim>
                                    <p:anim calcmode="lin" valueType="num">
                                      <p:cBhvr additive="base">
                                        <p:cTn id="26" dur="2000" fill="hold"/>
                                        <p:tgtEl>
                                          <p:spTgt spid="4100"/>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4102"/>
                                        </p:tgtEl>
                                        <p:attrNameLst>
                                          <p:attrName>style.visibility</p:attrName>
                                        </p:attrNameLst>
                                      </p:cBhvr>
                                      <p:to>
                                        <p:strVal val="visible"/>
                                      </p:to>
                                    </p:set>
                                    <p:anim calcmode="lin" valueType="num">
                                      <p:cBhvr additive="base">
                                        <p:cTn id="29" dur="2000" fill="hold"/>
                                        <p:tgtEl>
                                          <p:spTgt spid="4102"/>
                                        </p:tgtEl>
                                        <p:attrNameLst>
                                          <p:attrName>ppt_x</p:attrName>
                                        </p:attrNameLst>
                                      </p:cBhvr>
                                      <p:tavLst>
                                        <p:tav tm="0">
                                          <p:val>
                                            <p:strVal val="0-#ppt_w/2"/>
                                          </p:val>
                                        </p:tav>
                                        <p:tav tm="100000">
                                          <p:val>
                                            <p:strVal val="#ppt_x"/>
                                          </p:val>
                                        </p:tav>
                                      </p:tavLst>
                                    </p:anim>
                                    <p:anim calcmode="lin" valueType="num">
                                      <p:cBhvr additive="base">
                                        <p:cTn id="30" dur="2000" fill="hold"/>
                                        <p:tgtEl>
                                          <p:spTgt spid="41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87824" y="548680"/>
            <a:ext cx="1944216" cy="461665"/>
          </a:xfrm>
          <a:prstGeom prst="rect">
            <a:avLst/>
          </a:prstGeom>
        </p:spPr>
        <p:txBody>
          <a:bodyPr wrap="square">
            <a:spAutoFit/>
          </a:bodyPr>
          <a:lstStyle/>
          <a:p>
            <a:r>
              <a:rPr lang="ru-RU" sz="2400" b="1" dirty="0" smtClean="0">
                <a:solidFill>
                  <a:schemeClr val="accent3">
                    <a:lumMod val="50000"/>
                  </a:schemeClr>
                </a:solidFill>
              </a:rPr>
              <a:t>Рисование</a:t>
            </a:r>
            <a:endParaRPr lang="ru-RU" sz="2400" b="1" dirty="0">
              <a:solidFill>
                <a:schemeClr val="accent3">
                  <a:lumMod val="50000"/>
                </a:schemeClr>
              </a:solidFill>
            </a:endParaRPr>
          </a:p>
        </p:txBody>
      </p:sp>
      <p:sp>
        <p:nvSpPr>
          <p:cNvPr id="3" name="Прямоугольник 2"/>
          <p:cNvSpPr/>
          <p:nvPr/>
        </p:nvSpPr>
        <p:spPr>
          <a:xfrm>
            <a:off x="827584" y="1052736"/>
            <a:ext cx="7416824" cy="923330"/>
          </a:xfrm>
          <a:prstGeom prst="rect">
            <a:avLst/>
          </a:prstGeom>
        </p:spPr>
        <p:txBody>
          <a:bodyPr wrap="square">
            <a:spAutoFit/>
          </a:bodyPr>
          <a:lstStyle/>
          <a:p>
            <a:r>
              <a:rPr lang="ru-RU" b="1" dirty="0" smtClean="0">
                <a:solidFill>
                  <a:schemeClr val="accent6">
                    <a:lumMod val="50000"/>
                  </a:schemeClr>
                </a:solidFill>
              </a:rPr>
              <a:t>Рисование  - одно из самых любимых занятий всех детей. Чем чаще ребенок держит в руках кисточку, карандаш или фломастер, тем легче ему будет  в школе выводить первые буквы и слова.</a:t>
            </a:r>
            <a:endParaRPr lang="ru-RU" b="1" dirty="0">
              <a:solidFill>
                <a:schemeClr val="accent6">
                  <a:lumMod val="50000"/>
                </a:schemeClr>
              </a:solidFill>
            </a:endParaRPr>
          </a:p>
        </p:txBody>
      </p:sp>
      <p:pic>
        <p:nvPicPr>
          <p:cNvPr id="3074" name="Picture 2" descr="http://im0-tub-ru.yandex.net/i?id=d39f366973053a530d62f0f8fde71e51-11-144&amp;n=21"/>
          <p:cNvPicPr>
            <a:picLocks noChangeAspect="1" noChangeArrowheads="1"/>
          </p:cNvPicPr>
          <p:nvPr/>
        </p:nvPicPr>
        <p:blipFill>
          <a:blip r:embed="rId2" cstate="print"/>
          <a:srcRect/>
          <a:stretch>
            <a:fillRect/>
          </a:stretch>
        </p:blipFill>
        <p:spPr bwMode="auto">
          <a:xfrm>
            <a:off x="755576" y="2636912"/>
            <a:ext cx="1905000" cy="1428750"/>
          </a:xfrm>
          <a:prstGeom prst="rect">
            <a:avLst/>
          </a:prstGeom>
          <a:noFill/>
          <a:effectLst>
            <a:glow rad="139700">
              <a:schemeClr val="accent2">
                <a:satMod val="175000"/>
                <a:alpha val="40000"/>
              </a:schemeClr>
            </a:glow>
            <a:softEdge rad="63500"/>
          </a:effectLst>
        </p:spPr>
      </p:pic>
      <p:pic>
        <p:nvPicPr>
          <p:cNvPr id="3076" name="Picture 4" descr="http://im2-tub-ru.yandex.net/i?id=660b6e0dcdb1f809e16a9189a98d5cd8-77-144&amp;n=21"/>
          <p:cNvPicPr>
            <a:picLocks noChangeAspect="1" noChangeArrowheads="1"/>
          </p:cNvPicPr>
          <p:nvPr/>
        </p:nvPicPr>
        <p:blipFill>
          <a:blip r:embed="rId3" cstate="print"/>
          <a:srcRect/>
          <a:stretch>
            <a:fillRect/>
          </a:stretch>
        </p:blipFill>
        <p:spPr bwMode="auto">
          <a:xfrm>
            <a:off x="3419872" y="2564904"/>
            <a:ext cx="1447800" cy="1428750"/>
          </a:xfrm>
          <a:prstGeom prst="rect">
            <a:avLst/>
          </a:prstGeom>
          <a:noFill/>
          <a:effectLst>
            <a:glow rad="139700">
              <a:schemeClr val="accent2">
                <a:satMod val="175000"/>
                <a:alpha val="40000"/>
              </a:schemeClr>
            </a:glow>
            <a:softEdge rad="63500"/>
          </a:effectLst>
        </p:spPr>
      </p:pic>
      <p:pic>
        <p:nvPicPr>
          <p:cNvPr id="3078" name="Picture 6" descr="http://im2-tub-ru.yandex.net/i?id=92b39595a496919b27544379f0079bc7-50-144&amp;n=21"/>
          <p:cNvPicPr>
            <a:picLocks noChangeAspect="1" noChangeArrowheads="1"/>
          </p:cNvPicPr>
          <p:nvPr/>
        </p:nvPicPr>
        <p:blipFill>
          <a:blip r:embed="rId4" cstate="print"/>
          <a:srcRect/>
          <a:stretch>
            <a:fillRect/>
          </a:stretch>
        </p:blipFill>
        <p:spPr bwMode="auto">
          <a:xfrm>
            <a:off x="6012160" y="2996952"/>
            <a:ext cx="1990725" cy="1428750"/>
          </a:xfrm>
          <a:prstGeom prst="rect">
            <a:avLst/>
          </a:prstGeom>
          <a:noFill/>
          <a:effectLst>
            <a:glow rad="139700">
              <a:schemeClr val="accent2">
                <a:satMod val="175000"/>
                <a:alpha val="40000"/>
              </a:schemeClr>
            </a:glow>
            <a:softEdge rad="63500"/>
          </a:effectLst>
        </p:spPr>
      </p:pic>
      <p:pic>
        <p:nvPicPr>
          <p:cNvPr id="3080" name="Picture 8" descr="http://im2-tub-ru.yandex.net/i?id=4baf237d58a4a9b436afb78baf0ac55b-43-144&amp;n=21"/>
          <p:cNvPicPr>
            <a:picLocks noChangeAspect="1" noChangeArrowheads="1"/>
          </p:cNvPicPr>
          <p:nvPr/>
        </p:nvPicPr>
        <p:blipFill>
          <a:blip r:embed="rId5" cstate="print"/>
          <a:srcRect/>
          <a:stretch>
            <a:fillRect/>
          </a:stretch>
        </p:blipFill>
        <p:spPr bwMode="auto">
          <a:xfrm>
            <a:off x="2051720" y="4653136"/>
            <a:ext cx="1428750" cy="1428750"/>
          </a:xfrm>
          <a:prstGeom prst="rect">
            <a:avLst/>
          </a:prstGeom>
          <a:noFill/>
          <a:effectLst>
            <a:glow rad="139700">
              <a:schemeClr val="accent2">
                <a:satMod val="175000"/>
                <a:alpha val="40000"/>
              </a:schemeClr>
            </a:glow>
            <a:softEdge rad="63500"/>
          </a:effectLst>
        </p:spPr>
      </p:pic>
      <p:pic>
        <p:nvPicPr>
          <p:cNvPr id="3082" name="Picture 10" descr="http://im3-tub-ru.yandex.net/i?id=50401416ca635cf3892fb49cbab302b2-08-144&amp;n=21"/>
          <p:cNvPicPr>
            <a:picLocks noChangeAspect="1" noChangeArrowheads="1"/>
          </p:cNvPicPr>
          <p:nvPr/>
        </p:nvPicPr>
        <p:blipFill>
          <a:blip r:embed="rId6" cstate="print"/>
          <a:srcRect/>
          <a:stretch>
            <a:fillRect/>
          </a:stretch>
        </p:blipFill>
        <p:spPr bwMode="auto">
          <a:xfrm>
            <a:off x="4499992" y="4869160"/>
            <a:ext cx="2028825" cy="1428750"/>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nodeType="afterEffect">
                                  <p:stCondLst>
                                    <p:cond delay="0"/>
                                  </p:stCondLst>
                                  <p:childTnLst>
                                    <p:set>
                                      <p:cBhvr>
                                        <p:cTn id="16" dur="1" fill="hold">
                                          <p:stCondLst>
                                            <p:cond delay="0"/>
                                          </p:stCondLst>
                                        </p:cTn>
                                        <p:tgtEl>
                                          <p:spTgt spid="3074"/>
                                        </p:tgtEl>
                                        <p:attrNameLst>
                                          <p:attrName>style.visibility</p:attrName>
                                        </p:attrNameLst>
                                      </p:cBhvr>
                                      <p:to>
                                        <p:strVal val="visible"/>
                                      </p:to>
                                    </p:set>
                                    <p:anim calcmode="lin" valueType="num">
                                      <p:cBhvr additive="base">
                                        <p:cTn id="17" dur="2000" fill="hold"/>
                                        <p:tgtEl>
                                          <p:spTgt spid="3074"/>
                                        </p:tgtEl>
                                        <p:attrNameLst>
                                          <p:attrName>ppt_x</p:attrName>
                                        </p:attrNameLst>
                                      </p:cBhvr>
                                      <p:tavLst>
                                        <p:tav tm="0">
                                          <p:val>
                                            <p:strVal val="#ppt_x"/>
                                          </p:val>
                                        </p:tav>
                                        <p:tav tm="100000">
                                          <p:val>
                                            <p:strVal val="#ppt_x"/>
                                          </p:val>
                                        </p:tav>
                                      </p:tavLst>
                                    </p:anim>
                                    <p:anim calcmode="lin" valueType="num">
                                      <p:cBhvr additive="base">
                                        <p:cTn id="18" dur="2000" fill="hold"/>
                                        <p:tgtEl>
                                          <p:spTgt spid="3074"/>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076"/>
                                        </p:tgtEl>
                                        <p:attrNameLst>
                                          <p:attrName>style.visibility</p:attrName>
                                        </p:attrNameLst>
                                      </p:cBhvr>
                                      <p:to>
                                        <p:strVal val="visible"/>
                                      </p:to>
                                    </p:set>
                                    <p:anim calcmode="lin" valueType="num">
                                      <p:cBhvr additive="base">
                                        <p:cTn id="21" dur="2000" fill="hold"/>
                                        <p:tgtEl>
                                          <p:spTgt spid="3076"/>
                                        </p:tgtEl>
                                        <p:attrNameLst>
                                          <p:attrName>ppt_x</p:attrName>
                                        </p:attrNameLst>
                                      </p:cBhvr>
                                      <p:tavLst>
                                        <p:tav tm="0">
                                          <p:val>
                                            <p:strVal val="#ppt_x"/>
                                          </p:val>
                                        </p:tav>
                                        <p:tav tm="100000">
                                          <p:val>
                                            <p:strVal val="#ppt_x"/>
                                          </p:val>
                                        </p:tav>
                                      </p:tavLst>
                                    </p:anim>
                                    <p:anim calcmode="lin" valueType="num">
                                      <p:cBhvr additive="base">
                                        <p:cTn id="22" dur="2000" fill="hold"/>
                                        <p:tgtEl>
                                          <p:spTgt spid="3076"/>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078"/>
                                        </p:tgtEl>
                                        <p:attrNameLst>
                                          <p:attrName>style.visibility</p:attrName>
                                        </p:attrNameLst>
                                      </p:cBhvr>
                                      <p:to>
                                        <p:strVal val="visible"/>
                                      </p:to>
                                    </p:set>
                                    <p:anim calcmode="lin" valueType="num">
                                      <p:cBhvr additive="base">
                                        <p:cTn id="25" dur="2000" fill="hold"/>
                                        <p:tgtEl>
                                          <p:spTgt spid="3078"/>
                                        </p:tgtEl>
                                        <p:attrNameLst>
                                          <p:attrName>ppt_x</p:attrName>
                                        </p:attrNameLst>
                                      </p:cBhvr>
                                      <p:tavLst>
                                        <p:tav tm="0">
                                          <p:val>
                                            <p:strVal val="#ppt_x"/>
                                          </p:val>
                                        </p:tav>
                                        <p:tav tm="100000">
                                          <p:val>
                                            <p:strVal val="#ppt_x"/>
                                          </p:val>
                                        </p:tav>
                                      </p:tavLst>
                                    </p:anim>
                                    <p:anim calcmode="lin" valueType="num">
                                      <p:cBhvr additive="base">
                                        <p:cTn id="26" dur="2000" fill="hold"/>
                                        <p:tgtEl>
                                          <p:spTgt spid="307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080"/>
                                        </p:tgtEl>
                                        <p:attrNameLst>
                                          <p:attrName>style.visibility</p:attrName>
                                        </p:attrNameLst>
                                      </p:cBhvr>
                                      <p:to>
                                        <p:strVal val="visible"/>
                                      </p:to>
                                    </p:set>
                                    <p:anim calcmode="lin" valueType="num">
                                      <p:cBhvr additive="base">
                                        <p:cTn id="29" dur="2000" fill="hold"/>
                                        <p:tgtEl>
                                          <p:spTgt spid="3080"/>
                                        </p:tgtEl>
                                        <p:attrNameLst>
                                          <p:attrName>ppt_x</p:attrName>
                                        </p:attrNameLst>
                                      </p:cBhvr>
                                      <p:tavLst>
                                        <p:tav tm="0">
                                          <p:val>
                                            <p:strVal val="#ppt_x"/>
                                          </p:val>
                                        </p:tav>
                                        <p:tav tm="100000">
                                          <p:val>
                                            <p:strVal val="#ppt_x"/>
                                          </p:val>
                                        </p:tav>
                                      </p:tavLst>
                                    </p:anim>
                                    <p:anim calcmode="lin" valueType="num">
                                      <p:cBhvr additive="base">
                                        <p:cTn id="30" dur="2000" fill="hold"/>
                                        <p:tgtEl>
                                          <p:spTgt spid="3080"/>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082"/>
                                        </p:tgtEl>
                                        <p:attrNameLst>
                                          <p:attrName>style.visibility</p:attrName>
                                        </p:attrNameLst>
                                      </p:cBhvr>
                                      <p:to>
                                        <p:strVal val="visible"/>
                                      </p:to>
                                    </p:set>
                                    <p:anim calcmode="lin" valueType="num">
                                      <p:cBhvr additive="base">
                                        <p:cTn id="33" dur="2000" fill="hold"/>
                                        <p:tgtEl>
                                          <p:spTgt spid="3082"/>
                                        </p:tgtEl>
                                        <p:attrNameLst>
                                          <p:attrName>ppt_x</p:attrName>
                                        </p:attrNameLst>
                                      </p:cBhvr>
                                      <p:tavLst>
                                        <p:tav tm="0">
                                          <p:val>
                                            <p:strVal val="#ppt_x"/>
                                          </p:val>
                                        </p:tav>
                                        <p:tav tm="100000">
                                          <p:val>
                                            <p:strVal val="#ppt_x"/>
                                          </p:val>
                                        </p:tav>
                                      </p:tavLst>
                                    </p:anim>
                                    <p:anim calcmode="lin" valueType="num">
                                      <p:cBhvr additive="base">
                                        <p:cTn id="34" dur="2000" fill="hold"/>
                                        <p:tgtEl>
                                          <p:spTgt spid="30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764704"/>
            <a:ext cx="7128792" cy="2400657"/>
          </a:xfrm>
          <a:prstGeom prst="rect">
            <a:avLst/>
          </a:prstGeom>
        </p:spPr>
        <p:txBody>
          <a:bodyPr wrap="square">
            <a:spAutoFit/>
          </a:bodyPr>
          <a:lstStyle/>
          <a:p>
            <a:r>
              <a:rPr lang="ru-RU" sz="2400" b="1" dirty="0" smtClean="0">
                <a:solidFill>
                  <a:schemeClr val="accent3">
                    <a:lumMod val="50000"/>
                  </a:schemeClr>
                </a:solidFill>
              </a:rPr>
              <a:t>              Массаж рук массажным мячом</a:t>
            </a:r>
            <a:r>
              <a:rPr lang="ru-RU" dirty="0" smtClean="0"/>
              <a:t/>
            </a:r>
            <a:br>
              <a:rPr lang="ru-RU" dirty="0" smtClean="0"/>
            </a:br>
            <a:endParaRPr lang="ru-RU" dirty="0" smtClean="0"/>
          </a:p>
          <a:p>
            <a:endParaRPr lang="ru-RU" dirty="0" smtClean="0"/>
          </a:p>
          <a:p>
            <a:r>
              <a:rPr lang="ru-RU" b="1" dirty="0" smtClean="0">
                <a:solidFill>
                  <a:schemeClr val="accent6">
                    <a:lumMod val="50000"/>
                  </a:schemeClr>
                </a:solidFill>
              </a:rPr>
              <a:t>- Покатать мячик  между ладонями продольными движениями</a:t>
            </a:r>
            <a:br>
              <a:rPr lang="ru-RU" b="1" dirty="0" smtClean="0">
                <a:solidFill>
                  <a:schemeClr val="accent6">
                    <a:lumMod val="50000"/>
                  </a:schemeClr>
                </a:solidFill>
              </a:rPr>
            </a:br>
            <a:r>
              <a:rPr lang="ru-RU" b="1" dirty="0" smtClean="0">
                <a:solidFill>
                  <a:schemeClr val="accent6">
                    <a:lumMod val="50000"/>
                  </a:schemeClr>
                </a:solidFill>
              </a:rPr>
              <a:t>- Покатать мячик между ладонями круговыми движениями</a:t>
            </a:r>
            <a:br>
              <a:rPr lang="ru-RU" b="1" dirty="0" smtClean="0">
                <a:solidFill>
                  <a:schemeClr val="accent6">
                    <a:lumMod val="50000"/>
                  </a:schemeClr>
                </a:solidFill>
              </a:rPr>
            </a:br>
            <a:r>
              <a:rPr lang="ru-RU" b="1" dirty="0" smtClean="0">
                <a:solidFill>
                  <a:schemeClr val="accent6">
                    <a:lumMod val="50000"/>
                  </a:schemeClr>
                </a:solidFill>
              </a:rPr>
              <a:t>- Покатать по столу мячик сначала правой, затем левой рукой</a:t>
            </a:r>
            <a:br>
              <a:rPr lang="ru-RU" b="1" dirty="0" smtClean="0">
                <a:solidFill>
                  <a:schemeClr val="accent6">
                    <a:lumMod val="50000"/>
                  </a:schemeClr>
                </a:solidFill>
              </a:rPr>
            </a:br>
            <a:r>
              <a:rPr lang="ru-RU" b="1" dirty="0" smtClean="0">
                <a:solidFill>
                  <a:schemeClr val="accent6">
                    <a:lumMod val="50000"/>
                  </a:schemeClr>
                </a:solidFill>
              </a:rPr>
              <a:t>- Накрыть мяч правой рукой, сжать и разжать его. Повторить действие 4 раза. Выполнить аналогичное действие левой рукой</a:t>
            </a:r>
            <a:endParaRPr lang="ru-RU" b="1" dirty="0">
              <a:solidFill>
                <a:schemeClr val="accent6">
                  <a:lumMod val="50000"/>
                </a:schemeClr>
              </a:solidFill>
            </a:endParaRPr>
          </a:p>
        </p:txBody>
      </p:sp>
      <p:pic>
        <p:nvPicPr>
          <p:cNvPr id="3" name="Picture 14" descr="http://im2-tub-ru.yandex.net/i?id=22cae4cc5227c6aa8230ccaa490f8160-02-144&amp;n=21"/>
          <p:cNvPicPr>
            <a:picLocks noChangeAspect="1" noChangeArrowheads="1"/>
          </p:cNvPicPr>
          <p:nvPr/>
        </p:nvPicPr>
        <p:blipFill>
          <a:blip r:embed="rId2" cstate="print"/>
          <a:srcRect/>
          <a:stretch>
            <a:fillRect/>
          </a:stretch>
        </p:blipFill>
        <p:spPr bwMode="auto">
          <a:xfrm>
            <a:off x="2915816" y="3861048"/>
            <a:ext cx="2265040" cy="1698780"/>
          </a:xfrm>
          <a:prstGeom prst="rect">
            <a:avLst/>
          </a:prstGeom>
          <a:noFill/>
          <a:effectLst>
            <a:glow rad="1016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980728"/>
            <a:ext cx="6912768" cy="3231654"/>
          </a:xfrm>
          <a:prstGeom prst="rect">
            <a:avLst/>
          </a:prstGeom>
        </p:spPr>
        <p:txBody>
          <a:bodyPr wrap="square">
            <a:spAutoFit/>
          </a:bodyPr>
          <a:lstStyle/>
          <a:p>
            <a:r>
              <a:rPr lang="ru-RU" sz="2400" b="1" dirty="0" smtClean="0">
                <a:solidFill>
                  <a:schemeClr val="accent3">
                    <a:lumMod val="50000"/>
                  </a:schemeClr>
                </a:solidFill>
              </a:rPr>
              <a:t>        Список используемых источников:</a:t>
            </a:r>
          </a:p>
          <a:p>
            <a:endParaRPr lang="ru-RU" dirty="0" smtClean="0"/>
          </a:p>
          <a:p>
            <a:endParaRPr lang="ru-RU" dirty="0" smtClean="0"/>
          </a:p>
          <a:p>
            <a:r>
              <a:rPr lang="ru-RU" b="1" dirty="0" smtClean="0">
                <a:solidFill>
                  <a:schemeClr val="accent6">
                    <a:lumMod val="50000"/>
                  </a:schemeClr>
                </a:solidFill>
              </a:rPr>
              <a:t>Логопедия: учебник. /Под ред. Л.С. Волковой. – М.: 2008. – 703 с.</a:t>
            </a:r>
          </a:p>
          <a:p>
            <a:r>
              <a:rPr lang="ru-RU" b="1" dirty="0" err="1" smtClean="0">
                <a:solidFill>
                  <a:schemeClr val="accent6">
                    <a:lumMod val="50000"/>
                  </a:schemeClr>
                </a:solidFill>
              </a:rPr>
              <a:t>Шанина</a:t>
            </a:r>
            <a:r>
              <a:rPr lang="ru-RU" b="1" dirty="0" smtClean="0">
                <a:solidFill>
                  <a:schemeClr val="accent6">
                    <a:lumMod val="50000"/>
                  </a:schemeClr>
                </a:solidFill>
              </a:rPr>
              <a:t> С.А., Гаврилова А.С. Играем пальчиками – развиваем речь. – М.: 2008. – 251 с.</a:t>
            </a:r>
          </a:p>
          <a:p>
            <a:r>
              <a:rPr lang="ru-RU" b="1" dirty="0" smtClean="0">
                <a:solidFill>
                  <a:schemeClr val="accent6">
                    <a:lumMod val="50000"/>
                  </a:schemeClr>
                </a:solidFill>
              </a:rPr>
              <a:t>Миронова С.А. Развитие речи дошкольников на логопедических занятиях. – М.: 1991. – 205 с.</a:t>
            </a:r>
          </a:p>
          <a:p>
            <a:r>
              <a:rPr lang="ru-RU" b="1" dirty="0" smtClean="0">
                <a:solidFill>
                  <a:schemeClr val="accent6">
                    <a:lumMod val="50000"/>
                  </a:schemeClr>
                </a:solidFill>
              </a:rPr>
              <a:t>Соковых С.В. использование нетрадиционных приемов развития мелкой моторики. /С.В. Соковых.//Логопед. Научно-методический журнал. – 2009. – № 3. – С. 63-67</a:t>
            </a:r>
            <a:r>
              <a:rPr lang="ru-RU" dirty="0" smtClean="0"/>
              <a:t>.</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1835696" y="2564904"/>
            <a:ext cx="5328593" cy="707886"/>
          </a:xfrm>
          <a:prstGeom prst="rect">
            <a:avLst/>
          </a:prstGeom>
          <a:noFill/>
        </p:spPr>
        <p:txBody>
          <a:bodyPr wrap="square" rtlCol="0">
            <a:spAutoFit/>
          </a:bodyPr>
          <a:lstStyle/>
          <a:p>
            <a:r>
              <a:rPr lang="ru-RU" sz="4000" b="1" dirty="0" smtClean="0">
                <a:solidFill>
                  <a:schemeClr val="accent3">
                    <a:lumMod val="50000"/>
                  </a:schemeClr>
                </a:solidFill>
              </a:rPr>
              <a:t>Спасибо за внимание!</a:t>
            </a:r>
            <a:endParaRPr lang="ru-RU" sz="4000" b="1" dirty="0">
              <a:solidFill>
                <a:schemeClr val="accent3">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im3-tub-ru.yandex.net/i?id=4ab11bd077d049aa5f35c2147fc94186-74-144&amp;n=21"/>
          <p:cNvPicPr>
            <a:picLocks noChangeAspect="1" noChangeArrowheads="1"/>
          </p:cNvPicPr>
          <p:nvPr/>
        </p:nvPicPr>
        <p:blipFill>
          <a:blip r:embed="rId2" cstate="print"/>
          <a:srcRect/>
          <a:stretch>
            <a:fillRect/>
          </a:stretch>
        </p:blipFill>
        <p:spPr bwMode="auto">
          <a:xfrm>
            <a:off x="5508104" y="3933056"/>
            <a:ext cx="2124075" cy="1428750"/>
          </a:xfrm>
          <a:prstGeom prst="rect">
            <a:avLst/>
          </a:prstGeom>
          <a:noFill/>
          <a:effectLst>
            <a:softEdge rad="127000"/>
          </a:effectLst>
        </p:spPr>
      </p:pic>
      <p:sp>
        <p:nvSpPr>
          <p:cNvPr id="2" name="TextBox 1"/>
          <p:cNvSpPr txBox="1"/>
          <p:nvPr/>
        </p:nvSpPr>
        <p:spPr>
          <a:xfrm flipH="1">
            <a:off x="1115616" y="548680"/>
            <a:ext cx="6336704" cy="646331"/>
          </a:xfrm>
          <a:prstGeom prst="rect">
            <a:avLst/>
          </a:prstGeom>
          <a:noFill/>
        </p:spPr>
        <p:txBody>
          <a:bodyPr wrap="square" rtlCol="0">
            <a:spAutoFit/>
          </a:bodyPr>
          <a:lstStyle/>
          <a:p>
            <a:r>
              <a:rPr lang="ru-RU" b="1" dirty="0" smtClean="0">
                <a:solidFill>
                  <a:schemeClr val="accent3">
                    <a:lumMod val="50000"/>
                  </a:schemeClr>
                </a:solidFill>
              </a:rPr>
              <a:t>Цель: познакомить родителей с играми и игровыми заданиями для развития мелкой моторики у детей</a:t>
            </a:r>
            <a:endParaRPr lang="ru-RU" b="1" dirty="0">
              <a:solidFill>
                <a:schemeClr val="accent3">
                  <a:lumMod val="50000"/>
                </a:schemeClr>
              </a:solidFill>
            </a:endParaRPr>
          </a:p>
        </p:txBody>
      </p:sp>
      <p:sp>
        <p:nvSpPr>
          <p:cNvPr id="3" name="Прямоугольник 2"/>
          <p:cNvSpPr/>
          <p:nvPr/>
        </p:nvSpPr>
        <p:spPr>
          <a:xfrm>
            <a:off x="683568" y="1268760"/>
            <a:ext cx="7488832" cy="3139321"/>
          </a:xfrm>
          <a:prstGeom prst="rect">
            <a:avLst/>
          </a:prstGeom>
        </p:spPr>
        <p:txBody>
          <a:bodyPr wrap="square">
            <a:spAutoFit/>
          </a:bodyPr>
          <a:lstStyle/>
          <a:p>
            <a:r>
              <a:rPr lang="ru-RU" b="1" dirty="0" smtClean="0">
                <a:solidFill>
                  <a:schemeClr val="accent6">
                    <a:lumMod val="75000"/>
                  </a:schemeClr>
                </a:solidFill>
              </a:rPr>
              <a:t>Правильное развитие и воспитание ребенка – залог наиболее полного раскрытия и реализации всех его интеллектуальных и творческих способностей, а также успешной социализации в будущем.                                                                                                                           </a:t>
            </a:r>
          </a:p>
          <a:p>
            <a:endParaRPr lang="ru-RU" b="1" dirty="0" smtClean="0">
              <a:solidFill>
                <a:schemeClr val="accent6">
                  <a:lumMod val="75000"/>
                </a:schemeClr>
              </a:solidFill>
            </a:endParaRPr>
          </a:p>
          <a:p>
            <a:r>
              <a:rPr lang="ru-RU" b="1" dirty="0" smtClean="0">
                <a:solidFill>
                  <a:schemeClr val="accent3">
                    <a:lumMod val="50000"/>
                  </a:schemeClr>
                </a:solidFill>
              </a:rPr>
              <a:t>Развитие мелкой моторики у детей дошкольного возраста влияет на развитие таких свойств сознания, как мышление, внимание, воображение, двигательная и зрительная память, наблюдательность, речь. От уровня развития мелкой моторики напрямую зависит общий интеллектуальный уровень ребенка.</a:t>
            </a:r>
            <a:r>
              <a:rPr lang="ru-RU" b="1" dirty="0" smtClean="0">
                <a:solidFill>
                  <a:schemeClr val="accent6">
                    <a:lumMod val="75000"/>
                  </a:schemeClr>
                </a:solidFill>
              </a:rPr>
              <a:t/>
            </a:r>
            <a:br>
              <a:rPr lang="ru-RU" b="1" dirty="0" smtClean="0">
                <a:solidFill>
                  <a:schemeClr val="accent6">
                    <a:lumMod val="75000"/>
                  </a:schemeClr>
                </a:solidFill>
              </a:rPr>
            </a:br>
            <a:r>
              <a:rPr lang="ru-RU" b="1" dirty="0" smtClean="0">
                <a:solidFill>
                  <a:schemeClr val="accent6">
                    <a:lumMod val="75000"/>
                  </a:schemeClr>
                </a:solidFill>
              </a:rPr>
              <a:t/>
            </a:r>
            <a:br>
              <a:rPr lang="ru-RU" b="1" dirty="0" smtClean="0">
                <a:solidFill>
                  <a:schemeClr val="accent6">
                    <a:lumMod val="75000"/>
                  </a:schemeClr>
                </a:solidFill>
              </a:rPr>
            </a:br>
            <a:endParaRPr lang="ru-RU" b="1"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2699792" y="260648"/>
            <a:ext cx="2232248" cy="369332"/>
          </a:xfrm>
          <a:prstGeom prst="rect">
            <a:avLst/>
          </a:prstGeom>
          <a:noFill/>
        </p:spPr>
        <p:txBody>
          <a:bodyPr wrap="square" rtlCol="0">
            <a:spAutoFit/>
          </a:bodyPr>
          <a:lstStyle/>
          <a:p>
            <a:r>
              <a:rPr lang="ru-RU" b="1" dirty="0" smtClean="0">
                <a:solidFill>
                  <a:schemeClr val="accent3">
                    <a:lumMod val="50000"/>
                  </a:schemeClr>
                </a:solidFill>
              </a:rPr>
              <a:t>План консультации</a:t>
            </a:r>
            <a:endParaRPr lang="ru-RU" b="1" dirty="0">
              <a:solidFill>
                <a:schemeClr val="accent3">
                  <a:lumMod val="50000"/>
                </a:schemeClr>
              </a:solidFill>
            </a:endParaRPr>
          </a:p>
        </p:txBody>
      </p:sp>
      <p:sp>
        <p:nvSpPr>
          <p:cNvPr id="3" name="TextBox 2"/>
          <p:cNvSpPr txBox="1"/>
          <p:nvPr/>
        </p:nvSpPr>
        <p:spPr>
          <a:xfrm flipH="1">
            <a:off x="611560" y="836712"/>
            <a:ext cx="5256584" cy="338554"/>
          </a:xfrm>
          <a:prstGeom prst="rect">
            <a:avLst/>
          </a:prstGeom>
          <a:noFill/>
        </p:spPr>
        <p:txBody>
          <a:bodyPr wrap="square" rtlCol="0">
            <a:spAutoFit/>
          </a:bodyPr>
          <a:lstStyle/>
          <a:p>
            <a:r>
              <a:rPr lang="ru-RU" sz="1600" b="1" dirty="0" smtClean="0">
                <a:solidFill>
                  <a:schemeClr val="accent6">
                    <a:lumMod val="50000"/>
                  </a:schemeClr>
                </a:solidFill>
              </a:rPr>
              <a:t>1. Значение развития мелкой моторики у детей</a:t>
            </a:r>
            <a:endParaRPr lang="ru-RU" sz="1600" b="1" dirty="0">
              <a:solidFill>
                <a:schemeClr val="accent6">
                  <a:lumMod val="50000"/>
                </a:schemeClr>
              </a:solidFill>
            </a:endParaRPr>
          </a:p>
        </p:txBody>
      </p:sp>
      <p:sp>
        <p:nvSpPr>
          <p:cNvPr id="4" name="TextBox 3"/>
          <p:cNvSpPr txBox="1"/>
          <p:nvPr/>
        </p:nvSpPr>
        <p:spPr>
          <a:xfrm flipH="1">
            <a:off x="683568" y="1268760"/>
            <a:ext cx="2407557" cy="338554"/>
          </a:xfrm>
          <a:prstGeom prst="rect">
            <a:avLst/>
          </a:prstGeom>
          <a:noFill/>
        </p:spPr>
        <p:txBody>
          <a:bodyPr wrap="square" rtlCol="0">
            <a:spAutoFit/>
          </a:bodyPr>
          <a:lstStyle/>
          <a:p>
            <a:r>
              <a:rPr lang="ru-RU" sz="1600" b="1" dirty="0" smtClean="0">
                <a:solidFill>
                  <a:schemeClr val="accent6">
                    <a:lumMod val="50000"/>
                  </a:schemeClr>
                </a:solidFill>
              </a:rPr>
              <a:t>2. Работа с мозаикой</a:t>
            </a:r>
            <a:endParaRPr lang="ru-RU" sz="1600" b="1" dirty="0">
              <a:solidFill>
                <a:schemeClr val="accent6">
                  <a:lumMod val="50000"/>
                </a:schemeClr>
              </a:solidFill>
            </a:endParaRPr>
          </a:p>
        </p:txBody>
      </p:sp>
      <p:sp>
        <p:nvSpPr>
          <p:cNvPr id="5" name="TextBox 4"/>
          <p:cNvSpPr txBox="1"/>
          <p:nvPr/>
        </p:nvSpPr>
        <p:spPr>
          <a:xfrm flipH="1">
            <a:off x="683568" y="1700808"/>
            <a:ext cx="2479565" cy="338554"/>
          </a:xfrm>
          <a:prstGeom prst="rect">
            <a:avLst/>
          </a:prstGeom>
          <a:noFill/>
        </p:spPr>
        <p:txBody>
          <a:bodyPr wrap="square" rtlCol="0">
            <a:spAutoFit/>
          </a:bodyPr>
          <a:lstStyle/>
          <a:p>
            <a:r>
              <a:rPr lang="ru-RU" sz="1600" b="1" dirty="0" smtClean="0">
                <a:solidFill>
                  <a:schemeClr val="accent6">
                    <a:lumMod val="50000"/>
                  </a:schemeClr>
                </a:solidFill>
              </a:rPr>
              <a:t>3. Игры - </a:t>
            </a:r>
            <a:r>
              <a:rPr lang="ru-RU" sz="1600" b="1" dirty="0" err="1" smtClean="0">
                <a:solidFill>
                  <a:schemeClr val="accent6">
                    <a:lumMod val="50000"/>
                  </a:schemeClr>
                </a:solidFill>
              </a:rPr>
              <a:t>потешки</a:t>
            </a:r>
            <a:endParaRPr lang="ru-RU" sz="1600" b="1" dirty="0">
              <a:solidFill>
                <a:schemeClr val="accent6">
                  <a:lumMod val="50000"/>
                </a:schemeClr>
              </a:solidFill>
            </a:endParaRPr>
          </a:p>
        </p:txBody>
      </p:sp>
      <p:sp>
        <p:nvSpPr>
          <p:cNvPr id="6" name="TextBox 5"/>
          <p:cNvSpPr txBox="1"/>
          <p:nvPr/>
        </p:nvSpPr>
        <p:spPr>
          <a:xfrm flipH="1">
            <a:off x="683568" y="2132856"/>
            <a:ext cx="2407557" cy="338554"/>
          </a:xfrm>
          <a:prstGeom prst="rect">
            <a:avLst/>
          </a:prstGeom>
          <a:noFill/>
        </p:spPr>
        <p:txBody>
          <a:bodyPr wrap="square" rtlCol="0">
            <a:spAutoFit/>
          </a:bodyPr>
          <a:lstStyle/>
          <a:p>
            <a:r>
              <a:rPr lang="ru-RU" sz="1600" b="1" dirty="0" smtClean="0">
                <a:solidFill>
                  <a:schemeClr val="accent6">
                    <a:lumMod val="50000"/>
                  </a:schemeClr>
                </a:solidFill>
              </a:rPr>
              <a:t>4. Игры с пуговицами</a:t>
            </a:r>
            <a:endParaRPr lang="ru-RU" sz="1600" b="1" dirty="0">
              <a:solidFill>
                <a:schemeClr val="accent6">
                  <a:lumMod val="50000"/>
                </a:schemeClr>
              </a:solidFill>
            </a:endParaRPr>
          </a:p>
        </p:txBody>
      </p:sp>
      <p:sp>
        <p:nvSpPr>
          <p:cNvPr id="7" name="TextBox 6"/>
          <p:cNvSpPr txBox="1"/>
          <p:nvPr/>
        </p:nvSpPr>
        <p:spPr>
          <a:xfrm flipH="1">
            <a:off x="683568" y="2564904"/>
            <a:ext cx="3384376" cy="338554"/>
          </a:xfrm>
          <a:prstGeom prst="rect">
            <a:avLst/>
          </a:prstGeom>
          <a:noFill/>
        </p:spPr>
        <p:txBody>
          <a:bodyPr wrap="square" rtlCol="0">
            <a:spAutoFit/>
          </a:bodyPr>
          <a:lstStyle/>
          <a:p>
            <a:r>
              <a:rPr lang="ru-RU" sz="1600" b="1" dirty="0" smtClean="0">
                <a:solidFill>
                  <a:schemeClr val="accent6">
                    <a:lumMod val="50000"/>
                  </a:schemeClr>
                </a:solidFill>
              </a:rPr>
              <a:t>5. Игры с сыпучими материалами</a:t>
            </a:r>
            <a:endParaRPr lang="ru-RU" sz="1600" b="1" dirty="0">
              <a:solidFill>
                <a:schemeClr val="accent6">
                  <a:lumMod val="50000"/>
                </a:schemeClr>
              </a:solidFill>
            </a:endParaRPr>
          </a:p>
        </p:txBody>
      </p:sp>
      <p:sp>
        <p:nvSpPr>
          <p:cNvPr id="8" name="TextBox 7"/>
          <p:cNvSpPr txBox="1"/>
          <p:nvPr/>
        </p:nvSpPr>
        <p:spPr>
          <a:xfrm flipH="1">
            <a:off x="683568" y="2996952"/>
            <a:ext cx="2592288" cy="338554"/>
          </a:xfrm>
          <a:prstGeom prst="rect">
            <a:avLst/>
          </a:prstGeom>
          <a:noFill/>
        </p:spPr>
        <p:txBody>
          <a:bodyPr wrap="square" rtlCol="0">
            <a:spAutoFit/>
          </a:bodyPr>
          <a:lstStyle/>
          <a:p>
            <a:r>
              <a:rPr lang="ru-RU" sz="1600" b="1" dirty="0" smtClean="0">
                <a:solidFill>
                  <a:schemeClr val="accent6">
                    <a:lumMod val="50000"/>
                  </a:schemeClr>
                </a:solidFill>
              </a:rPr>
              <a:t>6. Игры с прищепками</a:t>
            </a:r>
            <a:endParaRPr lang="ru-RU" sz="1600" b="1" dirty="0">
              <a:solidFill>
                <a:schemeClr val="accent6">
                  <a:lumMod val="50000"/>
                </a:schemeClr>
              </a:solidFill>
            </a:endParaRPr>
          </a:p>
        </p:txBody>
      </p:sp>
      <p:sp>
        <p:nvSpPr>
          <p:cNvPr id="9" name="TextBox 8"/>
          <p:cNvSpPr txBox="1"/>
          <p:nvPr/>
        </p:nvSpPr>
        <p:spPr>
          <a:xfrm flipH="1">
            <a:off x="683568" y="3429000"/>
            <a:ext cx="2520279" cy="338554"/>
          </a:xfrm>
          <a:prstGeom prst="rect">
            <a:avLst/>
          </a:prstGeom>
          <a:noFill/>
        </p:spPr>
        <p:txBody>
          <a:bodyPr wrap="square" rtlCol="0">
            <a:spAutoFit/>
          </a:bodyPr>
          <a:lstStyle/>
          <a:p>
            <a:r>
              <a:rPr lang="ru-RU" sz="1600" b="1" dirty="0" smtClean="0">
                <a:solidFill>
                  <a:schemeClr val="accent6">
                    <a:lumMod val="50000"/>
                  </a:schemeClr>
                </a:solidFill>
              </a:rPr>
              <a:t>7. Игры с бусинами</a:t>
            </a:r>
            <a:endParaRPr lang="ru-RU" sz="1600" b="1" dirty="0">
              <a:solidFill>
                <a:schemeClr val="accent6">
                  <a:lumMod val="50000"/>
                </a:schemeClr>
              </a:solidFill>
            </a:endParaRPr>
          </a:p>
        </p:txBody>
      </p:sp>
      <p:sp>
        <p:nvSpPr>
          <p:cNvPr id="10" name="TextBox 9"/>
          <p:cNvSpPr txBox="1"/>
          <p:nvPr/>
        </p:nvSpPr>
        <p:spPr>
          <a:xfrm flipH="1">
            <a:off x="4932040" y="3140968"/>
            <a:ext cx="2263541" cy="338554"/>
          </a:xfrm>
          <a:prstGeom prst="rect">
            <a:avLst/>
          </a:prstGeom>
          <a:noFill/>
        </p:spPr>
        <p:txBody>
          <a:bodyPr wrap="square" rtlCol="0">
            <a:spAutoFit/>
          </a:bodyPr>
          <a:lstStyle/>
          <a:p>
            <a:r>
              <a:rPr lang="ru-RU" sz="1600" b="1" dirty="0" smtClean="0">
                <a:solidFill>
                  <a:schemeClr val="accent6">
                    <a:lumMod val="50000"/>
                  </a:schemeClr>
                </a:solidFill>
              </a:rPr>
              <a:t>8. Игры - шнуровки</a:t>
            </a:r>
            <a:endParaRPr lang="ru-RU" sz="1600" b="1" dirty="0">
              <a:solidFill>
                <a:schemeClr val="accent6">
                  <a:lumMod val="50000"/>
                </a:schemeClr>
              </a:solidFill>
            </a:endParaRPr>
          </a:p>
        </p:txBody>
      </p:sp>
      <p:sp>
        <p:nvSpPr>
          <p:cNvPr id="11" name="TextBox 10"/>
          <p:cNvSpPr txBox="1"/>
          <p:nvPr/>
        </p:nvSpPr>
        <p:spPr>
          <a:xfrm flipH="1">
            <a:off x="5004048" y="3645024"/>
            <a:ext cx="1831493" cy="338554"/>
          </a:xfrm>
          <a:prstGeom prst="rect">
            <a:avLst/>
          </a:prstGeom>
          <a:noFill/>
        </p:spPr>
        <p:txBody>
          <a:bodyPr wrap="square" rtlCol="0">
            <a:spAutoFit/>
          </a:bodyPr>
          <a:lstStyle/>
          <a:p>
            <a:r>
              <a:rPr lang="ru-RU" sz="1600" b="1" dirty="0" smtClean="0">
                <a:solidFill>
                  <a:schemeClr val="accent6">
                    <a:lumMod val="50000"/>
                  </a:schemeClr>
                </a:solidFill>
              </a:rPr>
              <a:t>9. Аппликация</a:t>
            </a:r>
            <a:endParaRPr lang="ru-RU" sz="1600" b="1" dirty="0">
              <a:solidFill>
                <a:schemeClr val="accent6">
                  <a:lumMod val="50000"/>
                </a:schemeClr>
              </a:solidFill>
            </a:endParaRPr>
          </a:p>
        </p:txBody>
      </p:sp>
      <p:sp>
        <p:nvSpPr>
          <p:cNvPr id="12" name="TextBox 11"/>
          <p:cNvSpPr txBox="1"/>
          <p:nvPr/>
        </p:nvSpPr>
        <p:spPr>
          <a:xfrm flipH="1">
            <a:off x="5004048" y="4149080"/>
            <a:ext cx="2592288" cy="338554"/>
          </a:xfrm>
          <a:prstGeom prst="rect">
            <a:avLst/>
          </a:prstGeom>
          <a:noFill/>
        </p:spPr>
        <p:txBody>
          <a:bodyPr wrap="square" rtlCol="0">
            <a:spAutoFit/>
          </a:bodyPr>
          <a:lstStyle/>
          <a:p>
            <a:r>
              <a:rPr lang="ru-RU" sz="1600" b="1" dirty="0" smtClean="0">
                <a:solidFill>
                  <a:schemeClr val="accent6">
                    <a:lumMod val="50000"/>
                  </a:schemeClr>
                </a:solidFill>
              </a:rPr>
              <a:t>10. Работа с пластилином</a:t>
            </a:r>
            <a:endParaRPr lang="ru-RU" sz="1600" b="1" dirty="0">
              <a:solidFill>
                <a:schemeClr val="accent6">
                  <a:lumMod val="50000"/>
                </a:schemeClr>
              </a:solidFill>
            </a:endParaRPr>
          </a:p>
        </p:txBody>
      </p:sp>
      <p:sp>
        <p:nvSpPr>
          <p:cNvPr id="13" name="TextBox 12"/>
          <p:cNvSpPr txBox="1"/>
          <p:nvPr/>
        </p:nvSpPr>
        <p:spPr>
          <a:xfrm flipH="1">
            <a:off x="5004048" y="4581128"/>
            <a:ext cx="1759485" cy="338554"/>
          </a:xfrm>
          <a:prstGeom prst="rect">
            <a:avLst/>
          </a:prstGeom>
          <a:noFill/>
        </p:spPr>
        <p:txBody>
          <a:bodyPr wrap="square" rtlCol="0">
            <a:spAutoFit/>
          </a:bodyPr>
          <a:lstStyle/>
          <a:p>
            <a:r>
              <a:rPr lang="ru-RU" sz="1600" b="1" dirty="0" smtClean="0">
                <a:solidFill>
                  <a:schemeClr val="accent6">
                    <a:lumMod val="50000"/>
                  </a:schemeClr>
                </a:solidFill>
              </a:rPr>
              <a:t>11. Рисование</a:t>
            </a:r>
            <a:endParaRPr lang="ru-RU" sz="1600" b="1" dirty="0">
              <a:solidFill>
                <a:schemeClr val="accent6">
                  <a:lumMod val="50000"/>
                </a:schemeClr>
              </a:solidFill>
            </a:endParaRPr>
          </a:p>
        </p:txBody>
      </p:sp>
      <p:sp>
        <p:nvSpPr>
          <p:cNvPr id="14" name="TextBox 13"/>
          <p:cNvSpPr txBox="1"/>
          <p:nvPr/>
        </p:nvSpPr>
        <p:spPr>
          <a:xfrm flipH="1">
            <a:off x="5004048" y="4941168"/>
            <a:ext cx="2551573" cy="338554"/>
          </a:xfrm>
          <a:prstGeom prst="rect">
            <a:avLst/>
          </a:prstGeom>
          <a:noFill/>
        </p:spPr>
        <p:txBody>
          <a:bodyPr wrap="square" rtlCol="0">
            <a:spAutoFit/>
          </a:bodyPr>
          <a:lstStyle/>
          <a:p>
            <a:r>
              <a:rPr lang="ru-RU" sz="1600" b="1" dirty="0" smtClean="0">
                <a:solidFill>
                  <a:schemeClr val="accent6">
                    <a:lumMod val="50000"/>
                  </a:schemeClr>
                </a:solidFill>
              </a:rPr>
              <a:t>12. Массаж рук мячом</a:t>
            </a:r>
            <a:endParaRPr lang="ru-RU" sz="1600" b="1" dirty="0">
              <a:solidFill>
                <a:schemeClr val="accent6">
                  <a:lumMod val="50000"/>
                </a:schemeClr>
              </a:solidFill>
            </a:endParaRPr>
          </a:p>
        </p:txBody>
      </p:sp>
      <p:sp>
        <p:nvSpPr>
          <p:cNvPr id="15" name="TextBox 14"/>
          <p:cNvSpPr txBox="1"/>
          <p:nvPr/>
        </p:nvSpPr>
        <p:spPr>
          <a:xfrm flipH="1">
            <a:off x="5004048" y="5373216"/>
            <a:ext cx="1759485" cy="338554"/>
          </a:xfrm>
          <a:prstGeom prst="rect">
            <a:avLst/>
          </a:prstGeom>
          <a:noFill/>
        </p:spPr>
        <p:txBody>
          <a:bodyPr wrap="square" rtlCol="0">
            <a:spAutoFit/>
          </a:bodyPr>
          <a:lstStyle/>
          <a:p>
            <a:r>
              <a:rPr lang="ru-RU" sz="1600" b="1" dirty="0" smtClean="0">
                <a:solidFill>
                  <a:schemeClr val="accent6">
                    <a:lumMod val="50000"/>
                  </a:schemeClr>
                </a:solidFill>
              </a:rPr>
              <a:t>13. Литература</a:t>
            </a:r>
            <a:endParaRPr lang="ru-RU" sz="1600" b="1" dirty="0">
              <a:solidFill>
                <a:schemeClr val="accent6">
                  <a:lumMod val="50000"/>
                </a:schemeClr>
              </a:solidFill>
            </a:endParaRPr>
          </a:p>
        </p:txBody>
      </p:sp>
      <p:sp>
        <p:nvSpPr>
          <p:cNvPr id="16" name="TextBox 15"/>
          <p:cNvSpPr txBox="1"/>
          <p:nvPr/>
        </p:nvSpPr>
        <p:spPr>
          <a:xfrm flipH="1">
            <a:off x="5004048" y="5805264"/>
            <a:ext cx="2304256" cy="338554"/>
          </a:xfrm>
          <a:prstGeom prst="rect">
            <a:avLst/>
          </a:prstGeom>
          <a:noFill/>
        </p:spPr>
        <p:txBody>
          <a:bodyPr wrap="square" rtlCol="0">
            <a:spAutoFit/>
          </a:bodyPr>
          <a:lstStyle/>
          <a:p>
            <a:r>
              <a:rPr lang="ru-RU" sz="1600" b="1" dirty="0" smtClean="0">
                <a:solidFill>
                  <a:schemeClr val="accent6">
                    <a:lumMod val="50000"/>
                  </a:schemeClr>
                </a:solidFill>
              </a:rPr>
              <a:t>14. Итог консультации</a:t>
            </a:r>
            <a:endParaRPr lang="ru-RU" sz="1600" b="1" dirty="0">
              <a:solidFill>
                <a:schemeClr val="accent6">
                  <a:lumMod val="50000"/>
                </a:schemeClr>
              </a:solidFill>
            </a:endParaRPr>
          </a:p>
        </p:txBody>
      </p:sp>
      <p:sp>
        <p:nvSpPr>
          <p:cNvPr id="17" name="Стрелка вниз 16"/>
          <p:cNvSpPr/>
          <p:nvPr/>
        </p:nvSpPr>
        <p:spPr>
          <a:xfrm rot="14934318">
            <a:off x="3761531" y="3066369"/>
            <a:ext cx="484632" cy="902526"/>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im0-tub-ru.yandex.net/i?id=0b8ed7fa91b17695a57dd08a990be5df-139-144&amp;n=21"/>
          <p:cNvPicPr>
            <a:picLocks noChangeAspect="1" noChangeArrowheads="1"/>
          </p:cNvPicPr>
          <p:nvPr/>
        </p:nvPicPr>
        <p:blipFill>
          <a:blip r:embed="rId2" cstate="print"/>
          <a:srcRect/>
          <a:stretch>
            <a:fillRect/>
          </a:stretch>
        </p:blipFill>
        <p:spPr bwMode="auto">
          <a:xfrm>
            <a:off x="683568" y="4005064"/>
            <a:ext cx="1905000" cy="1428750"/>
          </a:xfrm>
          <a:prstGeom prst="rect">
            <a:avLst/>
          </a:prstGeom>
          <a:noFill/>
          <a:effectLst>
            <a:glow rad="139700">
              <a:schemeClr val="accent2">
                <a:satMod val="175000"/>
                <a:alpha val="40000"/>
              </a:schemeClr>
            </a:glow>
            <a:softEdge rad="63500"/>
          </a:effectLst>
        </p:spPr>
      </p:pic>
      <p:sp>
        <p:nvSpPr>
          <p:cNvPr id="12" name="Прямоугольник 11"/>
          <p:cNvSpPr/>
          <p:nvPr/>
        </p:nvSpPr>
        <p:spPr>
          <a:xfrm>
            <a:off x="2771800" y="620688"/>
            <a:ext cx="2880320" cy="461665"/>
          </a:xfrm>
          <a:prstGeom prst="rect">
            <a:avLst/>
          </a:prstGeom>
        </p:spPr>
        <p:txBody>
          <a:bodyPr wrap="square">
            <a:spAutoFit/>
          </a:bodyPr>
          <a:lstStyle/>
          <a:p>
            <a:r>
              <a:rPr lang="ru-RU" sz="2400" b="1" dirty="0" smtClean="0">
                <a:solidFill>
                  <a:schemeClr val="accent3">
                    <a:lumMod val="50000"/>
                  </a:schemeClr>
                </a:solidFill>
              </a:rPr>
              <a:t>Работа с мозаикой</a:t>
            </a:r>
            <a:endParaRPr lang="ru-RU" sz="2400" b="1" dirty="0">
              <a:solidFill>
                <a:schemeClr val="accent3">
                  <a:lumMod val="50000"/>
                </a:schemeClr>
              </a:solidFill>
            </a:endParaRPr>
          </a:p>
        </p:txBody>
      </p:sp>
      <p:sp>
        <p:nvSpPr>
          <p:cNvPr id="13" name="Прямоугольник 12"/>
          <p:cNvSpPr/>
          <p:nvPr/>
        </p:nvSpPr>
        <p:spPr>
          <a:xfrm>
            <a:off x="971600" y="1124744"/>
            <a:ext cx="7416824" cy="1477328"/>
          </a:xfrm>
          <a:prstGeom prst="rect">
            <a:avLst/>
          </a:prstGeom>
        </p:spPr>
        <p:txBody>
          <a:bodyPr wrap="square">
            <a:spAutoFit/>
          </a:bodyPr>
          <a:lstStyle/>
          <a:p>
            <a:r>
              <a:rPr lang="ru-RU" b="1" dirty="0" smtClean="0">
                <a:solidFill>
                  <a:schemeClr val="accent6">
                    <a:lumMod val="50000"/>
                  </a:schemeClr>
                </a:solidFill>
              </a:rPr>
              <a:t>Мозаика  способна развивать память, логику, сенсорное восприятие. Немаловажным является формирование образного мышления, воображения, эстетического вкуса у ребенка. Мозаика для детей – это идеальный вариант. Она подходит для различных возрастов, как для мальчиков, так и для девочек.</a:t>
            </a:r>
            <a:endParaRPr lang="ru-RU" b="1" dirty="0">
              <a:solidFill>
                <a:schemeClr val="accent6">
                  <a:lumMod val="50000"/>
                </a:schemeClr>
              </a:solidFill>
            </a:endParaRPr>
          </a:p>
        </p:txBody>
      </p:sp>
      <p:pic>
        <p:nvPicPr>
          <p:cNvPr id="12290" name="Picture 2" descr="Мозаика ромбическая, 60 деталей (окрашена)"/>
          <p:cNvPicPr>
            <a:picLocks noChangeAspect="1" noChangeArrowheads="1"/>
          </p:cNvPicPr>
          <p:nvPr/>
        </p:nvPicPr>
        <p:blipFill>
          <a:blip r:embed="rId3" cstate="print"/>
          <a:srcRect/>
          <a:stretch>
            <a:fillRect/>
          </a:stretch>
        </p:blipFill>
        <p:spPr bwMode="auto">
          <a:xfrm>
            <a:off x="3563888" y="3501008"/>
            <a:ext cx="1666875" cy="1571626"/>
          </a:xfrm>
          <a:prstGeom prst="rect">
            <a:avLst/>
          </a:prstGeom>
          <a:noFill/>
          <a:effectLst>
            <a:glow rad="139700">
              <a:schemeClr val="accent2">
                <a:satMod val="175000"/>
                <a:alpha val="40000"/>
              </a:schemeClr>
            </a:glow>
            <a:softEdge rad="63500"/>
          </a:effectLst>
        </p:spPr>
      </p:pic>
      <p:pic>
        <p:nvPicPr>
          <p:cNvPr id="12292" name="Picture 4" descr="Мозаика напольная геометрическая (не окрашена)"/>
          <p:cNvPicPr>
            <a:picLocks noChangeAspect="1" noChangeArrowheads="1"/>
          </p:cNvPicPr>
          <p:nvPr/>
        </p:nvPicPr>
        <p:blipFill>
          <a:blip r:embed="rId4" cstate="print"/>
          <a:srcRect/>
          <a:stretch>
            <a:fillRect/>
          </a:stretch>
        </p:blipFill>
        <p:spPr bwMode="auto">
          <a:xfrm>
            <a:off x="6228184" y="3933056"/>
            <a:ext cx="1666875" cy="1571626"/>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2000" fill="hold"/>
                                        <p:tgtEl>
                                          <p:spTgt spid="12"/>
                                        </p:tgtEl>
                                        <p:attrNameLst>
                                          <p:attrName>ppt_x</p:attrName>
                                        </p:attrNameLst>
                                      </p:cBhvr>
                                      <p:tavLst>
                                        <p:tav tm="0">
                                          <p:val>
                                            <p:strVal val="#ppt_x"/>
                                          </p:val>
                                        </p:tav>
                                        <p:tav tm="100000">
                                          <p:val>
                                            <p:strVal val="#ppt_x"/>
                                          </p:val>
                                        </p:tav>
                                      </p:tavLst>
                                    </p:anim>
                                    <p:anim calcmode="lin" valueType="num">
                                      <p:cBhvr additive="base">
                                        <p:cTn id="8" dur="2000" fill="hold"/>
                                        <p:tgtEl>
                                          <p:spTgt spid="1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2000" fill="hold"/>
                                        <p:tgtEl>
                                          <p:spTgt spid="13"/>
                                        </p:tgtEl>
                                        <p:attrNameLst>
                                          <p:attrName>ppt_x</p:attrName>
                                        </p:attrNameLst>
                                      </p:cBhvr>
                                      <p:tavLst>
                                        <p:tav tm="0">
                                          <p:val>
                                            <p:strVal val="#ppt_x"/>
                                          </p:val>
                                        </p:tav>
                                        <p:tav tm="100000">
                                          <p:val>
                                            <p:strVal val="#ppt_x"/>
                                          </p:val>
                                        </p:tav>
                                      </p:tavLst>
                                    </p:anim>
                                    <p:anim calcmode="lin" valueType="num">
                                      <p:cBhvr additive="base">
                                        <p:cTn id="13" dur="2000" fill="hold"/>
                                        <p:tgtEl>
                                          <p:spTgt spid="13"/>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nodeType="afterEffect">
                                  <p:stCondLst>
                                    <p:cond delay="0"/>
                                  </p:stCondLst>
                                  <p:childTnLst>
                                    <p:set>
                                      <p:cBhvr>
                                        <p:cTn id="16" dur="1" fill="hold">
                                          <p:stCondLst>
                                            <p:cond delay="0"/>
                                          </p:stCondLst>
                                        </p:cTn>
                                        <p:tgtEl>
                                          <p:spTgt spid="1034"/>
                                        </p:tgtEl>
                                        <p:attrNameLst>
                                          <p:attrName>style.visibility</p:attrName>
                                        </p:attrNameLst>
                                      </p:cBhvr>
                                      <p:to>
                                        <p:strVal val="visible"/>
                                      </p:to>
                                    </p:set>
                                    <p:anim calcmode="lin" valueType="num">
                                      <p:cBhvr additive="base">
                                        <p:cTn id="17" dur="2000" fill="hold"/>
                                        <p:tgtEl>
                                          <p:spTgt spid="1034"/>
                                        </p:tgtEl>
                                        <p:attrNameLst>
                                          <p:attrName>ppt_x</p:attrName>
                                        </p:attrNameLst>
                                      </p:cBhvr>
                                      <p:tavLst>
                                        <p:tav tm="0">
                                          <p:val>
                                            <p:strVal val="#ppt_x"/>
                                          </p:val>
                                        </p:tav>
                                        <p:tav tm="100000">
                                          <p:val>
                                            <p:strVal val="#ppt_x"/>
                                          </p:val>
                                        </p:tav>
                                      </p:tavLst>
                                    </p:anim>
                                    <p:anim calcmode="lin" valueType="num">
                                      <p:cBhvr additive="base">
                                        <p:cTn id="18" dur="2000" fill="hold"/>
                                        <p:tgtEl>
                                          <p:spTgt spid="1034"/>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290"/>
                                        </p:tgtEl>
                                        <p:attrNameLst>
                                          <p:attrName>style.visibility</p:attrName>
                                        </p:attrNameLst>
                                      </p:cBhvr>
                                      <p:to>
                                        <p:strVal val="visible"/>
                                      </p:to>
                                    </p:set>
                                    <p:anim calcmode="lin" valueType="num">
                                      <p:cBhvr additive="base">
                                        <p:cTn id="21" dur="2000" fill="hold"/>
                                        <p:tgtEl>
                                          <p:spTgt spid="12290"/>
                                        </p:tgtEl>
                                        <p:attrNameLst>
                                          <p:attrName>ppt_x</p:attrName>
                                        </p:attrNameLst>
                                      </p:cBhvr>
                                      <p:tavLst>
                                        <p:tav tm="0">
                                          <p:val>
                                            <p:strVal val="#ppt_x"/>
                                          </p:val>
                                        </p:tav>
                                        <p:tav tm="100000">
                                          <p:val>
                                            <p:strVal val="#ppt_x"/>
                                          </p:val>
                                        </p:tav>
                                      </p:tavLst>
                                    </p:anim>
                                    <p:anim calcmode="lin" valueType="num">
                                      <p:cBhvr additive="base">
                                        <p:cTn id="22" dur="2000" fill="hold"/>
                                        <p:tgtEl>
                                          <p:spTgt spid="12290"/>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anim calcmode="lin" valueType="num">
                                      <p:cBhvr additive="base">
                                        <p:cTn id="25" dur="2000" fill="hold"/>
                                        <p:tgtEl>
                                          <p:spTgt spid="12292"/>
                                        </p:tgtEl>
                                        <p:attrNameLst>
                                          <p:attrName>ppt_x</p:attrName>
                                        </p:attrNameLst>
                                      </p:cBhvr>
                                      <p:tavLst>
                                        <p:tav tm="0">
                                          <p:val>
                                            <p:strVal val="#ppt_x"/>
                                          </p:val>
                                        </p:tav>
                                        <p:tav tm="100000">
                                          <p:val>
                                            <p:strVal val="#ppt_x"/>
                                          </p:val>
                                        </p:tav>
                                      </p:tavLst>
                                    </p:anim>
                                    <p:anim calcmode="lin" valueType="num">
                                      <p:cBhvr additive="base">
                                        <p:cTn id="26" dur="2000" fill="hold"/>
                                        <p:tgtEl>
                                          <p:spTgt spid="122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340768"/>
            <a:ext cx="7416824" cy="4062651"/>
          </a:xfrm>
          <a:prstGeom prst="rect">
            <a:avLst/>
          </a:prstGeom>
        </p:spPr>
        <p:txBody>
          <a:bodyPr wrap="square">
            <a:spAutoFit/>
          </a:bodyPr>
          <a:lstStyle/>
          <a:p>
            <a:r>
              <a:rPr lang="ru-RU" sz="2400" b="1" dirty="0" smtClean="0">
                <a:solidFill>
                  <a:schemeClr val="accent3">
                    <a:lumMod val="50000"/>
                  </a:schemeClr>
                </a:solidFill>
              </a:rPr>
              <a:t> </a:t>
            </a:r>
          </a:p>
          <a:p>
            <a:r>
              <a:rPr lang="ru-RU" dirty="0" smtClean="0"/>
              <a:t>        </a:t>
            </a:r>
            <a:r>
              <a:rPr lang="ru-RU" b="1" dirty="0" smtClean="0">
                <a:solidFill>
                  <a:schemeClr val="accent6">
                    <a:lumMod val="50000"/>
                  </a:schemeClr>
                </a:solidFill>
              </a:rPr>
              <a:t> Моя семья</a:t>
            </a:r>
          </a:p>
          <a:p>
            <a:pPr>
              <a:lnSpc>
                <a:spcPct val="150000"/>
              </a:lnSpc>
            </a:pPr>
            <a:r>
              <a:rPr lang="ru-RU" b="1" dirty="0" smtClean="0">
                <a:solidFill>
                  <a:schemeClr val="accent6">
                    <a:lumMod val="50000"/>
                  </a:schemeClr>
                </a:solidFill>
              </a:rPr>
              <a:t>Этот пальчик – мамочка,</a:t>
            </a:r>
          </a:p>
          <a:p>
            <a:pPr>
              <a:lnSpc>
                <a:spcPct val="150000"/>
              </a:lnSpc>
            </a:pPr>
            <a:r>
              <a:rPr lang="ru-RU" b="1" dirty="0" smtClean="0">
                <a:solidFill>
                  <a:schemeClr val="accent6">
                    <a:lumMod val="50000"/>
                  </a:schemeClr>
                </a:solidFill>
              </a:rPr>
              <a:t>Этот пальчик – папочка,</a:t>
            </a:r>
          </a:p>
          <a:p>
            <a:pPr>
              <a:lnSpc>
                <a:spcPct val="150000"/>
              </a:lnSpc>
            </a:pPr>
            <a:r>
              <a:rPr lang="ru-RU" b="1" dirty="0" smtClean="0">
                <a:solidFill>
                  <a:schemeClr val="accent6">
                    <a:lumMod val="50000"/>
                  </a:schemeClr>
                </a:solidFill>
              </a:rPr>
              <a:t>Этот пальчик – бабушка,</a:t>
            </a:r>
          </a:p>
          <a:p>
            <a:pPr>
              <a:lnSpc>
                <a:spcPct val="150000"/>
              </a:lnSpc>
            </a:pPr>
            <a:r>
              <a:rPr lang="ru-RU" b="1" dirty="0" smtClean="0">
                <a:solidFill>
                  <a:schemeClr val="accent6">
                    <a:lumMod val="50000"/>
                  </a:schemeClr>
                </a:solidFill>
              </a:rPr>
              <a:t>Этот пальчик – дедушка,</a:t>
            </a:r>
          </a:p>
          <a:p>
            <a:pPr>
              <a:lnSpc>
                <a:spcPct val="150000"/>
              </a:lnSpc>
            </a:pPr>
            <a:r>
              <a:rPr lang="ru-RU" b="1" dirty="0" smtClean="0">
                <a:solidFill>
                  <a:schemeClr val="accent6">
                    <a:lumMod val="50000"/>
                  </a:schemeClr>
                </a:solidFill>
              </a:rPr>
              <a:t>Этот пальчик – я.</a:t>
            </a:r>
          </a:p>
          <a:p>
            <a:pPr>
              <a:lnSpc>
                <a:spcPct val="150000"/>
              </a:lnSpc>
            </a:pPr>
            <a:r>
              <a:rPr lang="ru-RU" b="1" dirty="0" smtClean="0">
                <a:solidFill>
                  <a:schemeClr val="accent6">
                    <a:lumMod val="50000"/>
                  </a:schemeClr>
                </a:solidFill>
              </a:rPr>
              <a:t>Вот и вся моя семья!</a:t>
            </a:r>
          </a:p>
          <a:p>
            <a:pPr>
              <a:lnSpc>
                <a:spcPct val="150000"/>
              </a:lnSpc>
            </a:pPr>
            <a:r>
              <a:rPr lang="ru-RU" b="1" dirty="0" smtClean="0">
                <a:solidFill>
                  <a:schemeClr val="accent3">
                    <a:lumMod val="50000"/>
                  </a:schemeClr>
                </a:solidFill>
              </a:rPr>
              <a:t>(попеременно массируем пальцы руки, на последней строке сжимаем и разжимаем кулачки)</a:t>
            </a:r>
            <a:endParaRPr lang="ru-RU" b="1" dirty="0">
              <a:solidFill>
                <a:schemeClr val="accent3">
                  <a:lumMod val="50000"/>
                </a:schemeClr>
              </a:solidFill>
            </a:endParaRPr>
          </a:p>
        </p:txBody>
      </p:sp>
      <p:sp>
        <p:nvSpPr>
          <p:cNvPr id="3" name="Прямоугольник 2"/>
          <p:cNvSpPr/>
          <p:nvPr/>
        </p:nvSpPr>
        <p:spPr>
          <a:xfrm>
            <a:off x="1187624" y="548680"/>
            <a:ext cx="6624736" cy="830997"/>
          </a:xfrm>
          <a:prstGeom prst="rect">
            <a:avLst/>
          </a:prstGeom>
        </p:spPr>
        <p:txBody>
          <a:bodyPr wrap="square">
            <a:spAutoFit/>
          </a:bodyPr>
          <a:lstStyle/>
          <a:p>
            <a:r>
              <a:rPr lang="ru-RU" sz="2400" b="1" dirty="0" smtClean="0">
                <a:solidFill>
                  <a:schemeClr val="accent3">
                    <a:lumMod val="50000"/>
                  </a:schemeClr>
                </a:solidFill>
              </a:rPr>
              <a:t>Дети с удовольствием принимают участие                                           в играх - </a:t>
            </a:r>
            <a:r>
              <a:rPr lang="ru-RU" sz="2400" b="1" dirty="0" err="1" smtClean="0">
                <a:solidFill>
                  <a:schemeClr val="accent3">
                    <a:lumMod val="50000"/>
                  </a:schemeClr>
                </a:solidFill>
              </a:rPr>
              <a:t>потешках</a:t>
            </a:r>
            <a:r>
              <a:rPr lang="ru-RU" sz="2400" b="1" dirty="0" smtClean="0">
                <a:solidFill>
                  <a:schemeClr val="accent3">
                    <a:lumMod val="50000"/>
                  </a:schemeClr>
                </a:solidFill>
              </a:rPr>
              <a:t>. </a:t>
            </a:r>
          </a:p>
        </p:txBody>
      </p:sp>
      <p:pic>
        <p:nvPicPr>
          <p:cNvPr id="11266" name="Picture 2" descr="http://im2-tub-ru.yandex.net/i?id=c019eacb4ac73b8e2f210adc087f086d-42-144&amp;n=21"/>
          <p:cNvPicPr>
            <a:picLocks noChangeAspect="1" noChangeArrowheads="1"/>
          </p:cNvPicPr>
          <p:nvPr/>
        </p:nvPicPr>
        <p:blipFill>
          <a:blip r:embed="rId2" cstate="print"/>
          <a:srcRect/>
          <a:stretch>
            <a:fillRect/>
          </a:stretch>
        </p:blipFill>
        <p:spPr bwMode="auto">
          <a:xfrm>
            <a:off x="4427984" y="2060848"/>
            <a:ext cx="2553072" cy="1914804"/>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000" fill="hold"/>
                                        <p:tgtEl>
                                          <p:spTgt spid="3"/>
                                        </p:tgtEl>
                                        <p:attrNameLst>
                                          <p:attrName>ppt_x</p:attrName>
                                        </p:attrNameLst>
                                      </p:cBhvr>
                                      <p:tavLst>
                                        <p:tav tm="0">
                                          <p:val>
                                            <p:strVal val="#ppt_x"/>
                                          </p:val>
                                        </p:tav>
                                        <p:tav tm="100000">
                                          <p:val>
                                            <p:strVal val="#ppt_x"/>
                                          </p:val>
                                        </p:tav>
                                      </p:tavLst>
                                    </p:anim>
                                    <p:anim calcmode="lin" valueType="num">
                                      <p:cBhvr additive="base">
                                        <p:cTn id="8" dur="20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2000" fill="hold"/>
                                        <p:tgtEl>
                                          <p:spTgt spid="2"/>
                                        </p:tgtEl>
                                        <p:attrNameLst>
                                          <p:attrName>ppt_x</p:attrName>
                                        </p:attrNameLst>
                                      </p:cBhvr>
                                      <p:tavLst>
                                        <p:tav tm="0">
                                          <p:val>
                                            <p:strVal val="#ppt_x"/>
                                          </p:val>
                                        </p:tav>
                                        <p:tav tm="100000">
                                          <p:val>
                                            <p:strVal val="#ppt_x"/>
                                          </p:val>
                                        </p:tav>
                                      </p:tavLst>
                                    </p:anim>
                                    <p:anim calcmode="lin" valueType="num">
                                      <p:cBhvr additive="base">
                                        <p:cTn id="13" dur="200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1266"/>
                                        </p:tgtEl>
                                        <p:attrNameLst>
                                          <p:attrName>style.visibility</p:attrName>
                                        </p:attrNameLst>
                                      </p:cBhvr>
                                      <p:to>
                                        <p:strVal val="visible"/>
                                      </p:to>
                                    </p:set>
                                    <p:anim calcmode="lin" valueType="num">
                                      <p:cBhvr additive="base">
                                        <p:cTn id="16" dur="2000" fill="hold"/>
                                        <p:tgtEl>
                                          <p:spTgt spid="11266"/>
                                        </p:tgtEl>
                                        <p:attrNameLst>
                                          <p:attrName>ppt_x</p:attrName>
                                        </p:attrNameLst>
                                      </p:cBhvr>
                                      <p:tavLst>
                                        <p:tav tm="0">
                                          <p:val>
                                            <p:strVal val="#ppt_x"/>
                                          </p:val>
                                        </p:tav>
                                        <p:tav tm="100000">
                                          <p:val>
                                            <p:strVal val="#ppt_x"/>
                                          </p:val>
                                        </p:tav>
                                      </p:tavLst>
                                    </p:anim>
                                    <p:anim calcmode="lin" valueType="num">
                                      <p:cBhvr additive="base">
                                        <p:cTn id="17" dur="2000" fill="hold"/>
                                        <p:tgtEl>
                                          <p:spTgt spid="112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548680"/>
            <a:ext cx="7056784" cy="3231654"/>
          </a:xfrm>
          <a:prstGeom prst="rect">
            <a:avLst/>
          </a:prstGeom>
        </p:spPr>
        <p:txBody>
          <a:bodyPr wrap="square">
            <a:spAutoFit/>
          </a:bodyPr>
          <a:lstStyle/>
          <a:p>
            <a:r>
              <a:rPr lang="ru-RU" sz="2400" b="1" dirty="0" smtClean="0">
                <a:solidFill>
                  <a:schemeClr val="accent3">
                    <a:lumMod val="50000"/>
                  </a:schemeClr>
                </a:solidFill>
              </a:rPr>
              <a:t>                               Игры с пуговицами</a:t>
            </a:r>
          </a:p>
          <a:p>
            <a:endParaRPr lang="ru-RU" dirty="0" smtClean="0"/>
          </a:p>
          <a:p>
            <a:endParaRPr lang="ru-RU" dirty="0" smtClean="0"/>
          </a:p>
          <a:p>
            <a:endParaRPr lang="ru-RU" dirty="0" smtClean="0"/>
          </a:p>
          <a:p>
            <a:r>
              <a:rPr lang="ru-RU" b="1" dirty="0" smtClean="0">
                <a:solidFill>
                  <a:schemeClr val="accent6">
                    <a:lumMod val="50000"/>
                  </a:schemeClr>
                </a:solidFill>
              </a:rPr>
              <a:t>Подберите пуговицы разного размера и цвета. Попробуйте выложить рисунок, затем попросите малыша сделать такой же. После того, как ребенок научится выполнять задание,  предложите ему придумать свои варианты рисунков. Из пуговичной мозаики можно выложить цветок, неваляшку, снеговика, бабочку, мячики, бусы и т.д.  </a:t>
            </a:r>
          </a:p>
          <a:p>
            <a:r>
              <a:rPr lang="ru-RU" b="1" dirty="0" smtClean="0">
                <a:solidFill>
                  <a:schemeClr val="accent6">
                    <a:lumMod val="50000"/>
                  </a:schemeClr>
                </a:solidFill>
              </a:rPr>
              <a:t>Пуговицы можно нанизывать на нитку, изготавливая бусы.</a:t>
            </a:r>
            <a:endParaRPr lang="ru-RU" b="1" dirty="0">
              <a:solidFill>
                <a:schemeClr val="accent6">
                  <a:lumMod val="50000"/>
                </a:schemeClr>
              </a:solidFill>
            </a:endParaRPr>
          </a:p>
        </p:txBody>
      </p:sp>
      <p:pic>
        <p:nvPicPr>
          <p:cNvPr id="3" name="Picture 4" descr="http://im0-tub-ru.yandex.net/i?id=9f35c386432df27a120fb788ed2cf043-31-144&amp;n=21"/>
          <p:cNvPicPr>
            <a:picLocks noChangeAspect="1" noChangeArrowheads="1"/>
          </p:cNvPicPr>
          <p:nvPr/>
        </p:nvPicPr>
        <p:blipFill>
          <a:blip r:embed="rId2" cstate="print"/>
          <a:srcRect/>
          <a:stretch>
            <a:fillRect/>
          </a:stretch>
        </p:blipFill>
        <p:spPr bwMode="auto">
          <a:xfrm>
            <a:off x="683568" y="4293096"/>
            <a:ext cx="1905000" cy="1428750"/>
          </a:xfrm>
          <a:prstGeom prst="rect">
            <a:avLst/>
          </a:prstGeom>
          <a:noFill/>
          <a:effectLst>
            <a:glow rad="101600">
              <a:schemeClr val="accent2">
                <a:satMod val="175000"/>
                <a:alpha val="40000"/>
              </a:schemeClr>
            </a:glow>
            <a:softEdge rad="63500"/>
          </a:effectLst>
        </p:spPr>
      </p:pic>
      <p:pic>
        <p:nvPicPr>
          <p:cNvPr id="10242" name="Picture 2" descr="http://im1-tub-ru.yandex.net/i?id=bba97fbc96debd113a55c29350e99afe-59-144&amp;n=21"/>
          <p:cNvPicPr>
            <a:picLocks noChangeAspect="1" noChangeArrowheads="1"/>
          </p:cNvPicPr>
          <p:nvPr/>
        </p:nvPicPr>
        <p:blipFill>
          <a:blip r:embed="rId3" cstate="print"/>
          <a:srcRect/>
          <a:stretch>
            <a:fillRect/>
          </a:stretch>
        </p:blipFill>
        <p:spPr bwMode="auto">
          <a:xfrm>
            <a:off x="6588224" y="4221088"/>
            <a:ext cx="1952625" cy="1428750"/>
          </a:xfrm>
          <a:prstGeom prst="rect">
            <a:avLst/>
          </a:prstGeom>
          <a:noFill/>
          <a:effectLst>
            <a:glow rad="101600">
              <a:schemeClr val="accent2">
                <a:satMod val="175000"/>
                <a:alpha val="40000"/>
              </a:schemeClr>
            </a:glow>
            <a:softEdge rad="63500"/>
          </a:effectLst>
        </p:spPr>
      </p:pic>
      <p:pic>
        <p:nvPicPr>
          <p:cNvPr id="10244" name="Picture 4" descr="http://im2-tub-ru.yandex.net/i?id=84e4507949d924e1c8a19bf589c34d63-68-144&amp;n=21"/>
          <p:cNvPicPr>
            <a:picLocks noChangeAspect="1" noChangeArrowheads="1"/>
          </p:cNvPicPr>
          <p:nvPr/>
        </p:nvPicPr>
        <p:blipFill>
          <a:blip r:embed="rId4" cstate="print"/>
          <a:srcRect/>
          <a:stretch>
            <a:fillRect/>
          </a:stretch>
        </p:blipFill>
        <p:spPr bwMode="auto">
          <a:xfrm>
            <a:off x="3563888" y="4725144"/>
            <a:ext cx="1905000" cy="1428750"/>
          </a:xfrm>
          <a:prstGeom prst="rect">
            <a:avLst/>
          </a:prstGeom>
          <a:noFill/>
          <a:effectLst>
            <a:glow rad="1016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0244"/>
                                        </p:tgtEl>
                                        <p:attrNameLst>
                                          <p:attrName>style.visibility</p:attrName>
                                        </p:attrNameLst>
                                      </p:cBhvr>
                                      <p:to>
                                        <p:strVal val="visible"/>
                                      </p:to>
                                    </p:set>
                                    <p:anim calcmode="lin" valueType="num">
                                      <p:cBhvr additive="base">
                                        <p:cTn id="16" dur="2000" fill="hold"/>
                                        <p:tgtEl>
                                          <p:spTgt spid="10244"/>
                                        </p:tgtEl>
                                        <p:attrNameLst>
                                          <p:attrName>ppt_x</p:attrName>
                                        </p:attrNameLst>
                                      </p:cBhvr>
                                      <p:tavLst>
                                        <p:tav tm="0">
                                          <p:val>
                                            <p:strVal val="#ppt_x"/>
                                          </p:val>
                                        </p:tav>
                                        <p:tav tm="100000">
                                          <p:val>
                                            <p:strVal val="#ppt_x"/>
                                          </p:val>
                                        </p:tav>
                                      </p:tavLst>
                                    </p:anim>
                                    <p:anim calcmode="lin" valueType="num">
                                      <p:cBhvr additive="base">
                                        <p:cTn id="17" dur="2000" fill="hold"/>
                                        <p:tgtEl>
                                          <p:spTgt spid="10244"/>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10242"/>
                                        </p:tgtEl>
                                        <p:attrNameLst>
                                          <p:attrName>style.visibility</p:attrName>
                                        </p:attrNameLst>
                                      </p:cBhvr>
                                      <p:to>
                                        <p:strVal val="visible"/>
                                      </p:to>
                                    </p:set>
                                    <p:anim calcmode="lin" valueType="num">
                                      <p:cBhvr additive="base">
                                        <p:cTn id="20" dur="2000" fill="hold"/>
                                        <p:tgtEl>
                                          <p:spTgt spid="10242"/>
                                        </p:tgtEl>
                                        <p:attrNameLst>
                                          <p:attrName>ppt_x</p:attrName>
                                        </p:attrNameLst>
                                      </p:cBhvr>
                                      <p:tavLst>
                                        <p:tav tm="0">
                                          <p:val>
                                            <p:strVal val="#ppt_x"/>
                                          </p:val>
                                        </p:tav>
                                        <p:tav tm="100000">
                                          <p:val>
                                            <p:strVal val="#ppt_x"/>
                                          </p:val>
                                        </p:tav>
                                      </p:tavLst>
                                    </p:anim>
                                    <p:anim calcmode="lin" valueType="num">
                                      <p:cBhvr additive="base">
                                        <p:cTn id="21" dur="2000" fill="hold"/>
                                        <p:tgtEl>
                                          <p:spTgt spid="102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1720" y="620688"/>
            <a:ext cx="4824536" cy="461665"/>
          </a:xfrm>
          <a:prstGeom prst="rect">
            <a:avLst/>
          </a:prstGeom>
        </p:spPr>
        <p:txBody>
          <a:bodyPr wrap="square">
            <a:spAutoFit/>
          </a:bodyPr>
          <a:lstStyle/>
          <a:p>
            <a:r>
              <a:rPr lang="ru-RU" sz="2400" b="1" dirty="0" smtClean="0">
                <a:solidFill>
                  <a:schemeClr val="accent3">
                    <a:lumMod val="50000"/>
                  </a:schemeClr>
                </a:solidFill>
              </a:rPr>
              <a:t>Игры с сыпучими материалами</a:t>
            </a:r>
            <a:endParaRPr lang="ru-RU" sz="2400" b="1" dirty="0">
              <a:solidFill>
                <a:schemeClr val="accent3">
                  <a:lumMod val="50000"/>
                </a:schemeClr>
              </a:solidFill>
            </a:endParaRPr>
          </a:p>
        </p:txBody>
      </p:sp>
      <p:sp>
        <p:nvSpPr>
          <p:cNvPr id="3" name="Прямоугольник 2"/>
          <p:cNvSpPr/>
          <p:nvPr/>
        </p:nvSpPr>
        <p:spPr>
          <a:xfrm>
            <a:off x="1043608" y="1628800"/>
            <a:ext cx="6696744" cy="1754326"/>
          </a:xfrm>
          <a:prstGeom prst="rect">
            <a:avLst/>
          </a:prstGeom>
        </p:spPr>
        <p:txBody>
          <a:bodyPr wrap="square">
            <a:spAutoFit/>
          </a:bodyPr>
          <a:lstStyle/>
          <a:p>
            <a:r>
              <a:rPr lang="ru-RU" b="1" dirty="0" smtClean="0">
                <a:solidFill>
                  <a:schemeClr val="accent6">
                    <a:lumMod val="50000"/>
                  </a:schemeClr>
                </a:solidFill>
              </a:rPr>
              <a:t>Игра «Зернышки». </a:t>
            </a:r>
            <a:br>
              <a:rPr lang="ru-RU" b="1" dirty="0" smtClean="0">
                <a:solidFill>
                  <a:schemeClr val="accent6">
                    <a:lumMod val="50000"/>
                  </a:schemeClr>
                </a:solidFill>
              </a:rPr>
            </a:br>
            <a:endParaRPr lang="ru-RU" b="1" dirty="0" smtClean="0">
              <a:solidFill>
                <a:schemeClr val="accent6">
                  <a:lumMod val="50000"/>
                </a:schemeClr>
              </a:solidFill>
            </a:endParaRPr>
          </a:p>
          <a:p>
            <a:r>
              <a:rPr lang="ru-RU" b="1" dirty="0" smtClean="0">
                <a:solidFill>
                  <a:schemeClr val="accent6">
                    <a:lumMod val="50000"/>
                  </a:schemeClr>
                </a:solidFill>
              </a:rPr>
              <a:t>Для игры используются разные крупы: гречка, рис, пшено. Ребенку предлагается -  сжать зерна в кулачке, пересыпать их из одной руки в другую, перемешать в глубокой миске. Длительность выполнения каждого упражнения 3 минуты.</a:t>
            </a:r>
            <a:endParaRPr lang="ru-RU" b="1" dirty="0">
              <a:solidFill>
                <a:schemeClr val="accent6">
                  <a:lumMod val="50000"/>
                </a:schemeClr>
              </a:solidFill>
            </a:endParaRPr>
          </a:p>
        </p:txBody>
      </p:sp>
      <p:pic>
        <p:nvPicPr>
          <p:cNvPr id="9218" name="Picture 2" descr="http://im2-tub-ru.yandex.net/i?id=5e00113577672c746316f1aa9c5ccd8d-94-144&amp;n=21"/>
          <p:cNvPicPr>
            <a:picLocks noChangeAspect="1" noChangeArrowheads="1"/>
          </p:cNvPicPr>
          <p:nvPr/>
        </p:nvPicPr>
        <p:blipFill>
          <a:blip r:embed="rId2" cstate="print"/>
          <a:srcRect/>
          <a:stretch>
            <a:fillRect/>
          </a:stretch>
        </p:blipFill>
        <p:spPr bwMode="auto">
          <a:xfrm>
            <a:off x="539552" y="3933056"/>
            <a:ext cx="2162175" cy="1428750"/>
          </a:xfrm>
          <a:prstGeom prst="rect">
            <a:avLst/>
          </a:prstGeom>
          <a:noFill/>
          <a:effectLst>
            <a:glow rad="101600">
              <a:schemeClr val="accent2">
                <a:satMod val="175000"/>
                <a:alpha val="40000"/>
              </a:schemeClr>
            </a:glow>
            <a:softEdge rad="63500"/>
          </a:effectLst>
        </p:spPr>
      </p:pic>
      <p:pic>
        <p:nvPicPr>
          <p:cNvPr id="9220" name="Picture 4" descr="http://im2-tub-ru.yandex.net/i?id=707bc73cd415c7da8d5f229ac61863a9-131-144&amp;n=21"/>
          <p:cNvPicPr>
            <a:picLocks noChangeAspect="1" noChangeArrowheads="1"/>
          </p:cNvPicPr>
          <p:nvPr/>
        </p:nvPicPr>
        <p:blipFill>
          <a:blip r:embed="rId3" cstate="print"/>
          <a:srcRect/>
          <a:stretch>
            <a:fillRect/>
          </a:stretch>
        </p:blipFill>
        <p:spPr bwMode="auto">
          <a:xfrm>
            <a:off x="3707904" y="4437112"/>
            <a:ext cx="1905000" cy="1428750"/>
          </a:xfrm>
          <a:prstGeom prst="rect">
            <a:avLst/>
          </a:prstGeom>
          <a:noFill/>
          <a:effectLst>
            <a:glow rad="101600">
              <a:schemeClr val="accent2">
                <a:satMod val="175000"/>
                <a:alpha val="40000"/>
              </a:schemeClr>
            </a:glow>
            <a:softEdge rad="63500"/>
          </a:effectLst>
        </p:spPr>
      </p:pic>
      <p:pic>
        <p:nvPicPr>
          <p:cNvPr id="9222" name="Picture 6" descr="http://im2-tub-ru.yandex.net/i?id=f10225c13936e74dac461c71f7de4965-57-144&amp;n=21"/>
          <p:cNvPicPr>
            <a:picLocks noChangeAspect="1" noChangeArrowheads="1"/>
          </p:cNvPicPr>
          <p:nvPr/>
        </p:nvPicPr>
        <p:blipFill>
          <a:blip r:embed="rId4" cstate="print"/>
          <a:srcRect/>
          <a:stretch>
            <a:fillRect/>
          </a:stretch>
        </p:blipFill>
        <p:spPr bwMode="auto">
          <a:xfrm>
            <a:off x="6948264" y="4221088"/>
            <a:ext cx="1428750" cy="1428750"/>
          </a:xfrm>
          <a:prstGeom prst="rect">
            <a:avLst/>
          </a:prstGeom>
          <a:noFill/>
          <a:effectLst>
            <a:glow rad="139700">
              <a:schemeClr val="accent2">
                <a:satMod val="175000"/>
                <a:alpha val="40000"/>
              </a:schemeClr>
            </a:glow>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nodeType="afterEffect">
                                  <p:stCondLst>
                                    <p:cond delay="0"/>
                                  </p:stCondLst>
                                  <p:childTnLst>
                                    <p:set>
                                      <p:cBhvr>
                                        <p:cTn id="16" dur="1" fill="hold">
                                          <p:stCondLst>
                                            <p:cond delay="0"/>
                                          </p:stCondLst>
                                        </p:cTn>
                                        <p:tgtEl>
                                          <p:spTgt spid="9218"/>
                                        </p:tgtEl>
                                        <p:attrNameLst>
                                          <p:attrName>style.visibility</p:attrName>
                                        </p:attrNameLst>
                                      </p:cBhvr>
                                      <p:to>
                                        <p:strVal val="visible"/>
                                      </p:to>
                                    </p:set>
                                    <p:anim calcmode="lin" valueType="num">
                                      <p:cBhvr additive="base">
                                        <p:cTn id="17" dur="2000" fill="hold"/>
                                        <p:tgtEl>
                                          <p:spTgt spid="9218"/>
                                        </p:tgtEl>
                                        <p:attrNameLst>
                                          <p:attrName>ppt_x</p:attrName>
                                        </p:attrNameLst>
                                      </p:cBhvr>
                                      <p:tavLst>
                                        <p:tav tm="0">
                                          <p:val>
                                            <p:strVal val="#ppt_x"/>
                                          </p:val>
                                        </p:tav>
                                        <p:tav tm="100000">
                                          <p:val>
                                            <p:strVal val="#ppt_x"/>
                                          </p:val>
                                        </p:tav>
                                      </p:tavLst>
                                    </p:anim>
                                    <p:anim calcmode="lin" valueType="num">
                                      <p:cBhvr additive="base">
                                        <p:cTn id="18" dur="2000" fill="hold"/>
                                        <p:tgtEl>
                                          <p:spTgt spid="9218"/>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220"/>
                                        </p:tgtEl>
                                        <p:attrNameLst>
                                          <p:attrName>style.visibility</p:attrName>
                                        </p:attrNameLst>
                                      </p:cBhvr>
                                      <p:to>
                                        <p:strVal val="visible"/>
                                      </p:to>
                                    </p:set>
                                    <p:anim calcmode="lin" valueType="num">
                                      <p:cBhvr additive="base">
                                        <p:cTn id="21" dur="2000" fill="hold"/>
                                        <p:tgtEl>
                                          <p:spTgt spid="9220"/>
                                        </p:tgtEl>
                                        <p:attrNameLst>
                                          <p:attrName>ppt_x</p:attrName>
                                        </p:attrNameLst>
                                      </p:cBhvr>
                                      <p:tavLst>
                                        <p:tav tm="0">
                                          <p:val>
                                            <p:strVal val="#ppt_x"/>
                                          </p:val>
                                        </p:tav>
                                        <p:tav tm="100000">
                                          <p:val>
                                            <p:strVal val="#ppt_x"/>
                                          </p:val>
                                        </p:tav>
                                      </p:tavLst>
                                    </p:anim>
                                    <p:anim calcmode="lin" valueType="num">
                                      <p:cBhvr additive="base">
                                        <p:cTn id="22" dur="2000" fill="hold"/>
                                        <p:tgtEl>
                                          <p:spTgt spid="9220"/>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9222"/>
                                        </p:tgtEl>
                                        <p:attrNameLst>
                                          <p:attrName>style.visibility</p:attrName>
                                        </p:attrNameLst>
                                      </p:cBhvr>
                                      <p:to>
                                        <p:strVal val="visible"/>
                                      </p:to>
                                    </p:set>
                                    <p:anim calcmode="lin" valueType="num">
                                      <p:cBhvr additive="base">
                                        <p:cTn id="25" dur="2000" fill="hold"/>
                                        <p:tgtEl>
                                          <p:spTgt spid="9222"/>
                                        </p:tgtEl>
                                        <p:attrNameLst>
                                          <p:attrName>ppt_x</p:attrName>
                                        </p:attrNameLst>
                                      </p:cBhvr>
                                      <p:tavLst>
                                        <p:tav tm="0">
                                          <p:val>
                                            <p:strVal val="#ppt_x"/>
                                          </p:val>
                                        </p:tav>
                                        <p:tav tm="100000">
                                          <p:val>
                                            <p:strVal val="#ppt_x"/>
                                          </p:val>
                                        </p:tav>
                                      </p:tavLst>
                                    </p:anim>
                                    <p:anim calcmode="lin" valueType="num">
                                      <p:cBhvr additive="base">
                                        <p:cTn id="26" dur="2000" fill="hold"/>
                                        <p:tgtEl>
                                          <p:spTgt spid="92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760" y="476672"/>
            <a:ext cx="3168352" cy="461665"/>
          </a:xfrm>
          <a:prstGeom prst="rect">
            <a:avLst/>
          </a:prstGeom>
        </p:spPr>
        <p:txBody>
          <a:bodyPr wrap="square">
            <a:spAutoFit/>
          </a:bodyPr>
          <a:lstStyle/>
          <a:p>
            <a:r>
              <a:rPr lang="ru-RU" sz="2400" b="1" dirty="0" smtClean="0">
                <a:solidFill>
                  <a:schemeClr val="accent3">
                    <a:lumMod val="50000"/>
                  </a:schemeClr>
                </a:solidFill>
              </a:rPr>
              <a:t>Игры с прищепками</a:t>
            </a:r>
            <a:endParaRPr lang="ru-RU" sz="2400" b="1" dirty="0">
              <a:solidFill>
                <a:schemeClr val="accent3">
                  <a:lumMod val="50000"/>
                </a:schemeClr>
              </a:solidFill>
            </a:endParaRPr>
          </a:p>
        </p:txBody>
      </p:sp>
      <p:pic>
        <p:nvPicPr>
          <p:cNvPr id="3" name="Picture 16" descr="http://im3-tub-ru.yandex.net/i?id=2037bc08563ca33cb7318c917076093f-54-144&amp;n=21"/>
          <p:cNvPicPr>
            <a:picLocks noChangeAspect="1" noChangeArrowheads="1"/>
          </p:cNvPicPr>
          <p:nvPr/>
        </p:nvPicPr>
        <p:blipFill>
          <a:blip r:embed="rId2" cstate="print"/>
          <a:srcRect/>
          <a:stretch>
            <a:fillRect/>
          </a:stretch>
        </p:blipFill>
        <p:spPr bwMode="auto">
          <a:xfrm>
            <a:off x="6372200" y="4509120"/>
            <a:ext cx="1905000" cy="1428750"/>
          </a:xfrm>
          <a:prstGeom prst="rect">
            <a:avLst/>
          </a:prstGeom>
          <a:noFill/>
          <a:effectLst>
            <a:glow rad="101600">
              <a:schemeClr val="accent2">
                <a:satMod val="175000"/>
                <a:alpha val="40000"/>
              </a:schemeClr>
            </a:glow>
            <a:softEdge rad="63500"/>
          </a:effectLst>
        </p:spPr>
      </p:pic>
      <p:pic>
        <p:nvPicPr>
          <p:cNvPr id="4" name="Picture 6" descr="http://im0-tub-ru.yandex.net/i?id=85a2f1cbc7ad3f43d0ccba10fd3916bd-69-144&amp;n=21"/>
          <p:cNvPicPr>
            <a:picLocks noChangeAspect="1" noChangeArrowheads="1"/>
          </p:cNvPicPr>
          <p:nvPr/>
        </p:nvPicPr>
        <p:blipFill>
          <a:blip r:embed="rId3" cstate="print"/>
          <a:srcRect/>
          <a:stretch>
            <a:fillRect/>
          </a:stretch>
        </p:blipFill>
        <p:spPr bwMode="auto">
          <a:xfrm>
            <a:off x="899592" y="4509120"/>
            <a:ext cx="1762125" cy="1428750"/>
          </a:xfrm>
          <a:prstGeom prst="rect">
            <a:avLst/>
          </a:prstGeom>
          <a:noFill/>
          <a:effectLst>
            <a:glow rad="101600">
              <a:schemeClr val="accent2">
                <a:satMod val="175000"/>
                <a:alpha val="40000"/>
              </a:schemeClr>
            </a:glow>
            <a:softEdge rad="63500"/>
          </a:effectLst>
        </p:spPr>
      </p:pic>
      <p:pic>
        <p:nvPicPr>
          <p:cNvPr id="5" name="Picture 20" descr="http://im1-tub-ru.yandex.net/i?id=d02fdec134b40098c85dc7dce0ba1f16-129-144&amp;n=21"/>
          <p:cNvPicPr>
            <a:picLocks noChangeAspect="1" noChangeArrowheads="1"/>
          </p:cNvPicPr>
          <p:nvPr/>
        </p:nvPicPr>
        <p:blipFill>
          <a:blip r:embed="rId4" cstate="print"/>
          <a:srcRect/>
          <a:stretch>
            <a:fillRect/>
          </a:stretch>
        </p:blipFill>
        <p:spPr bwMode="auto">
          <a:xfrm>
            <a:off x="3707904" y="4077072"/>
            <a:ext cx="1905000" cy="1428750"/>
          </a:xfrm>
          <a:prstGeom prst="rect">
            <a:avLst/>
          </a:prstGeom>
          <a:noFill/>
          <a:effectLst>
            <a:glow rad="139700">
              <a:schemeClr val="accent2">
                <a:satMod val="175000"/>
                <a:alpha val="40000"/>
              </a:schemeClr>
            </a:glow>
            <a:softEdge rad="63500"/>
          </a:effectLst>
        </p:spPr>
      </p:pic>
      <p:sp>
        <p:nvSpPr>
          <p:cNvPr id="6" name="Прямоугольник 5"/>
          <p:cNvSpPr/>
          <p:nvPr/>
        </p:nvSpPr>
        <p:spPr>
          <a:xfrm>
            <a:off x="755576" y="1196752"/>
            <a:ext cx="6624736" cy="923330"/>
          </a:xfrm>
          <a:prstGeom prst="rect">
            <a:avLst/>
          </a:prstGeom>
        </p:spPr>
        <p:txBody>
          <a:bodyPr wrap="square">
            <a:spAutoFit/>
          </a:bodyPr>
          <a:lstStyle/>
          <a:p>
            <a:r>
              <a:rPr lang="ru-RU" b="1" dirty="0" smtClean="0">
                <a:solidFill>
                  <a:schemeClr val="accent6">
                    <a:lumMod val="50000"/>
                  </a:schemeClr>
                </a:solidFill>
              </a:rPr>
              <a:t>Можно использовать игры с прищепками для развития у детей творческого воображения, логического мышления, закрепления цвета, счёта.</a:t>
            </a:r>
            <a:endParaRPr lang="ru-RU" b="1" dirty="0">
              <a:solidFill>
                <a:schemeClr val="accent6">
                  <a:lumMod val="50000"/>
                </a:schemeClr>
              </a:solidFill>
            </a:endParaRPr>
          </a:p>
        </p:txBody>
      </p:sp>
      <p:sp>
        <p:nvSpPr>
          <p:cNvPr id="7" name="Прямоугольник 6"/>
          <p:cNvSpPr/>
          <p:nvPr/>
        </p:nvSpPr>
        <p:spPr>
          <a:xfrm>
            <a:off x="683568" y="2204864"/>
            <a:ext cx="7632848" cy="1200329"/>
          </a:xfrm>
          <a:prstGeom prst="rect">
            <a:avLst/>
          </a:prstGeom>
        </p:spPr>
        <p:txBody>
          <a:bodyPr wrap="square">
            <a:spAutoFit/>
          </a:bodyPr>
          <a:lstStyle/>
          <a:p>
            <a:r>
              <a:rPr lang="ru-RU" b="1" dirty="0" smtClean="0">
                <a:solidFill>
                  <a:schemeClr val="accent6">
                    <a:lumMod val="50000"/>
                  </a:schemeClr>
                </a:solidFill>
              </a:rPr>
              <a:t>Чтобы игра была интересной для ребёнка, можно прикреплять прищепки по тематике (лучики к солнцу, иголки к ёжику, лепестки к цветку, ушки к голове зайчика) Для этого нужно сделать заготовки солнца, ёжика, цветка, зайчика на картонной основе.</a:t>
            </a:r>
            <a:endParaRPr lang="ru-RU" b="1" dirty="0">
              <a:solidFill>
                <a:schemeClr val="accent6">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2000" fill="hold"/>
                                        <p:tgtEl>
                                          <p:spTgt spid="7"/>
                                        </p:tgtEl>
                                        <p:attrNameLst>
                                          <p:attrName>ppt_x</p:attrName>
                                        </p:attrNameLst>
                                      </p:cBhvr>
                                      <p:tavLst>
                                        <p:tav tm="0">
                                          <p:val>
                                            <p:strVal val="#ppt_x"/>
                                          </p:val>
                                        </p:tav>
                                        <p:tav tm="100000">
                                          <p:val>
                                            <p:strVal val="#ppt_x"/>
                                          </p:val>
                                        </p:tav>
                                      </p:tavLst>
                                    </p:anim>
                                    <p:anim calcmode="lin" valueType="num">
                                      <p:cBhvr additive="base">
                                        <p:cTn id="18" dur="2000" fill="hold"/>
                                        <p:tgtEl>
                                          <p:spTgt spid="7"/>
                                        </p:tgtEl>
                                        <p:attrNameLst>
                                          <p:attrName>ppt_y</p:attrName>
                                        </p:attrNameLst>
                                      </p:cBhvr>
                                      <p:tavLst>
                                        <p:tav tm="0">
                                          <p:val>
                                            <p:strVal val="1+#ppt_h/2"/>
                                          </p:val>
                                        </p:tav>
                                        <p:tav tm="100000">
                                          <p:val>
                                            <p:strVal val="#ppt_y"/>
                                          </p:val>
                                        </p:tav>
                                      </p:tavLst>
                                    </p:anim>
                                  </p:childTnLst>
                                </p:cTn>
                              </p:par>
                            </p:childTnLst>
                          </p:cTn>
                        </p:par>
                        <p:par>
                          <p:cTn id="19" fill="hold">
                            <p:stCondLst>
                              <p:cond delay="6000"/>
                            </p:stCondLst>
                            <p:childTnLst>
                              <p:par>
                                <p:cTn id="20" presetID="2" presetClass="entr" presetSubtype="8"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2000" fill="hold"/>
                                        <p:tgtEl>
                                          <p:spTgt spid="3"/>
                                        </p:tgtEl>
                                        <p:attrNameLst>
                                          <p:attrName>ppt_x</p:attrName>
                                        </p:attrNameLst>
                                      </p:cBhvr>
                                      <p:tavLst>
                                        <p:tav tm="0">
                                          <p:val>
                                            <p:strVal val="0-#ppt_w/2"/>
                                          </p:val>
                                        </p:tav>
                                        <p:tav tm="100000">
                                          <p:val>
                                            <p:strVal val="#ppt_x"/>
                                          </p:val>
                                        </p:tav>
                                      </p:tavLst>
                                    </p:anim>
                                    <p:anim calcmode="lin" valueType="num">
                                      <p:cBhvr additive="base">
                                        <p:cTn id="23" dur="2000" fill="hold"/>
                                        <p:tgtEl>
                                          <p:spTgt spid="3"/>
                                        </p:tgtEl>
                                        <p:attrNameLst>
                                          <p:attrName>ppt_y</p:attrName>
                                        </p:attrNameLst>
                                      </p:cBhvr>
                                      <p:tavLst>
                                        <p:tav tm="0">
                                          <p:val>
                                            <p:strVal val="#ppt_y"/>
                                          </p:val>
                                        </p:tav>
                                        <p:tav tm="100000">
                                          <p:val>
                                            <p:strVal val="#ppt_y"/>
                                          </p:val>
                                        </p:tav>
                                      </p:tavLst>
                                    </p:anim>
                                  </p:childTnLst>
                                </p:cTn>
                              </p:par>
                              <p:par>
                                <p:cTn id="24" presetID="2" presetClass="entr" presetSubtype="8" fill="hold" nodeType="with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2000" fill="hold"/>
                                        <p:tgtEl>
                                          <p:spTgt spid="5"/>
                                        </p:tgtEl>
                                        <p:attrNameLst>
                                          <p:attrName>ppt_x</p:attrName>
                                        </p:attrNameLst>
                                      </p:cBhvr>
                                      <p:tavLst>
                                        <p:tav tm="0">
                                          <p:val>
                                            <p:strVal val="0-#ppt_w/2"/>
                                          </p:val>
                                        </p:tav>
                                        <p:tav tm="100000">
                                          <p:val>
                                            <p:strVal val="#ppt_x"/>
                                          </p:val>
                                        </p:tav>
                                      </p:tavLst>
                                    </p:anim>
                                    <p:anim calcmode="lin" valueType="num">
                                      <p:cBhvr additive="base">
                                        <p:cTn id="27" dur="2000" fill="hold"/>
                                        <p:tgtEl>
                                          <p:spTgt spid="5"/>
                                        </p:tgtEl>
                                        <p:attrNameLst>
                                          <p:attrName>ppt_y</p:attrName>
                                        </p:attrNameLst>
                                      </p:cBhvr>
                                      <p:tavLst>
                                        <p:tav tm="0">
                                          <p:val>
                                            <p:strVal val="#ppt_y"/>
                                          </p:val>
                                        </p:tav>
                                        <p:tav tm="100000">
                                          <p:val>
                                            <p:strVal val="#ppt_y"/>
                                          </p:val>
                                        </p:tav>
                                      </p:tavLst>
                                    </p:anim>
                                  </p:childTnLst>
                                </p:cTn>
                              </p:par>
                              <p:par>
                                <p:cTn id="28" presetID="2" presetClass="entr" presetSubtype="8" fill="hold" nodeType="with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additive="base">
                                        <p:cTn id="30" dur="2000" fill="hold"/>
                                        <p:tgtEl>
                                          <p:spTgt spid="4"/>
                                        </p:tgtEl>
                                        <p:attrNameLst>
                                          <p:attrName>ppt_x</p:attrName>
                                        </p:attrNameLst>
                                      </p:cBhvr>
                                      <p:tavLst>
                                        <p:tav tm="0">
                                          <p:val>
                                            <p:strVal val="0-#ppt_w/2"/>
                                          </p:val>
                                        </p:tav>
                                        <p:tav tm="100000">
                                          <p:val>
                                            <p:strVal val="#ppt_x"/>
                                          </p:val>
                                        </p:tav>
                                      </p:tavLst>
                                    </p:anim>
                                    <p:anim calcmode="lin" valueType="num">
                                      <p:cBhvr additive="base">
                                        <p:cTn id="31"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27784" y="476672"/>
            <a:ext cx="2808312" cy="461665"/>
          </a:xfrm>
          <a:prstGeom prst="rect">
            <a:avLst/>
          </a:prstGeom>
        </p:spPr>
        <p:txBody>
          <a:bodyPr wrap="square">
            <a:spAutoFit/>
          </a:bodyPr>
          <a:lstStyle/>
          <a:p>
            <a:r>
              <a:rPr lang="ru-RU" sz="2400" b="1" dirty="0" smtClean="0">
                <a:solidFill>
                  <a:schemeClr val="accent3">
                    <a:lumMod val="50000"/>
                  </a:schemeClr>
                </a:solidFill>
              </a:rPr>
              <a:t> Игры с бусинами</a:t>
            </a:r>
            <a:endParaRPr lang="ru-RU" sz="2400" b="1" dirty="0">
              <a:solidFill>
                <a:schemeClr val="accent3">
                  <a:lumMod val="50000"/>
                </a:schemeClr>
              </a:solidFill>
            </a:endParaRPr>
          </a:p>
        </p:txBody>
      </p:sp>
      <p:pic>
        <p:nvPicPr>
          <p:cNvPr id="3" name="Picture 8" descr="http://im1-tub-ru.yandex.net/i?id=57982c9c079c7e75aaf45548695a75da-39-144&amp;n=21"/>
          <p:cNvPicPr>
            <a:picLocks noChangeAspect="1" noChangeArrowheads="1"/>
          </p:cNvPicPr>
          <p:nvPr/>
        </p:nvPicPr>
        <p:blipFill>
          <a:blip r:embed="rId2" cstate="print"/>
          <a:srcRect/>
          <a:stretch>
            <a:fillRect/>
          </a:stretch>
        </p:blipFill>
        <p:spPr bwMode="auto">
          <a:xfrm>
            <a:off x="899592" y="3717032"/>
            <a:ext cx="1933575" cy="1428750"/>
          </a:xfrm>
          <a:prstGeom prst="rect">
            <a:avLst/>
          </a:prstGeom>
          <a:noFill/>
          <a:effectLst>
            <a:glow rad="139700">
              <a:schemeClr val="accent2">
                <a:satMod val="175000"/>
                <a:alpha val="40000"/>
              </a:schemeClr>
            </a:glow>
            <a:softEdge rad="63500"/>
          </a:effectLst>
        </p:spPr>
      </p:pic>
      <p:pic>
        <p:nvPicPr>
          <p:cNvPr id="4" name="Picture 2" descr="http://im3-tub-ru.yandex.net/i?id=87f0d8994c54b3e54361f92641cf7603-76-144&amp;n=21"/>
          <p:cNvPicPr>
            <a:picLocks noChangeAspect="1" noChangeArrowheads="1"/>
          </p:cNvPicPr>
          <p:nvPr/>
        </p:nvPicPr>
        <p:blipFill>
          <a:blip r:embed="rId3" cstate="print"/>
          <a:srcRect/>
          <a:stretch>
            <a:fillRect/>
          </a:stretch>
        </p:blipFill>
        <p:spPr bwMode="auto">
          <a:xfrm>
            <a:off x="3275856" y="4725144"/>
            <a:ext cx="2143125" cy="1428750"/>
          </a:xfrm>
          <a:prstGeom prst="rect">
            <a:avLst/>
          </a:prstGeom>
          <a:noFill/>
          <a:effectLst>
            <a:glow rad="139700">
              <a:schemeClr val="accent2">
                <a:satMod val="175000"/>
                <a:alpha val="40000"/>
              </a:schemeClr>
            </a:glow>
            <a:softEdge rad="63500"/>
          </a:effectLst>
        </p:spPr>
      </p:pic>
      <p:pic>
        <p:nvPicPr>
          <p:cNvPr id="5" name="Picture 18" descr="http://im1-tub-ru.yandex.net/i?id=79f14ab3bb2bf0957ba4b6ded4a48c60-121-144&amp;n=21"/>
          <p:cNvPicPr>
            <a:picLocks noChangeAspect="1" noChangeArrowheads="1"/>
          </p:cNvPicPr>
          <p:nvPr/>
        </p:nvPicPr>
        <p:blipFill>
          <a:blip r:embed="rId4" cstate="print"/>
          <a:srcRect/>
          <a:stretch>
            <a:fillRect/>
          </a:stretch>
        </p:blipFill>
        <p:spPr bwMode="auto">
          <a:xfrm>
            <a:off x="6012160" y="3717032"/>
            <a:ext cx="2571714" cy="1080120"/>
          </a:xfrm>
          <a:prstGeom prst="rect">
            <a:avLst/>
          </a:prstGeom>
          <a:noFill/>
          <a:effectLst>
            <a:glow rad="101600">
              <a:schemeClr val="accent2">
                <a:satMod val="175000"/>
                <a:alpha val="40000"/>
              </a:schemeClr>
            </a:glow>
            <a:softEdge rad="63500"/>
          </a:effectLst>
        </p:spPr>
      </p:pic>
      <p:sp>
        <p:nvSpPr>
          <p:cNvPr id="6" name="Прямоугольник 5"/>
          <p:cNvSpPr/>
          <p:nvPr/>
        </p:nvSpPr>
        <p:spPr>
          <a:xfrm>
            <a:off x="683568" y="1268760"/>
            <a:ext cx="7704856" cy="1200329"/>
          </a:xfrm>
          <a:prstGeom prst="rect">
            <a:avLst/>
          </a:prstGeom>
        </p:spPr>
        <p:txBody>
          <a:bodyPr wrap="square">
            <a:spAutoFit/>
          </a:bodyPr>
          <a:lstStyle/>
          <a:p>
            <a:r>
              <a:rPr lang="ru-RU" b="1" dirty="0" smtClean="0">
                <a:solidFill>
                  <a:schemeClr val="accent6">
                    <a:lumMod val="50000"/>
                  </a:schemeClr>
                </a:solidFill>
              </a:rPr>
              <a:t>Отлично развивает руку разнообразное нанизывание. Нанизывать можно все что нанизывается: пуговицы, бусы, макароны, сушки и т.п. Можно составлять бусы из картонных кружочков, квадратиков, сердечек, листьев деревьев,  ягод рябины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2000" fill="hold"/>
                                        <p:tgtEl>
                                          <p:spTgt spid="6"/>
                                        </p:tgtEl>
                                        <p:attrNameLst>
                                          <p:attrName>ppt_x</p:attrName>
                                        </p:attrNameLst>
                                      </p:cBhvr>
                                      <p:tavLst>
                                        <p:tav tm="0">
                                          <p:val>
                                            <p:strVal val="#ppt_x"/>
                                          </p:val>
                                        </p:tav>
                                        <p:tav tm="100000">
                                          <p:val>
                                            <p:strVal val="#ppt_x"/>
                                          </p:val>
                                        </p:tav>
                                      </p:tavLst>
                                    </p:anim>
                                    <p:anim calcmode="lin" valueType="num">
                                      <p:cBhvr additive="base">
                                        <p:cTn id="13" dur="2000" fill="hold"/>
                                        <p:tgtEl>
                                          <p:spTgt spid="6"/>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8"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000" fill="hold"/>
                                        <p:tgtEl>
                                          <p:spTgt spid="5"/>
                                        </p:tgtEl>
                                        <p:attrNameLst>
                                          <p:attrName>ppt_x</p:attrName>
                                        </p:attrNameLst>
                                      </p:cBhvr>
                                      <p:tavLst>
                                        <p:tav tm="0">
                                          <p:val>
                                            <p:strVal val="0-#ppt_w/2"/>
                                          </p:val>
                                        </p:tav>
                                        <p:tav tm="100000">
                                          <p:val>
                                            <p:strVal val="#ppt_x"/>
                                          </p:val>
                                        </p:tav>
                                      </p:tavLst>
                                    </p:anim>
                                    <p:anim calcmode="lin" valueType="num">
                                      <p:cBhvr additive="base">
                                        <p:cTn id="18" dur="2000" fill="hold"/>
                                        <p:tgtEl>
                                          <p:spTgt spid="5"/>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2000" fill="hold"/>
                                        <p:tgtEl>
                                          <p:spTgt spid="4"/>
                                        </p:tgtEl>
                                        <p:attrNameLst>
                                          <p:attrName>ppt_x</p:attrName>
                                        </p:attrNameLst>
                                      </p:cBhvr>
                                      <p:tavLst>
                                        <p:tav tm="0">
                                          <p:val>
                                            <p:strVal val="0-#ppt_w/2"/>
                                          </p:val>
                                        </p:tav>
                                        <p:tav tm="100000">
                                          <p:val>
                                            <p:strVal val="#ppt_x"/>
                                          </p:val>
                                        </p:tav>
                                      </p:tavLst>
                                    </p:anim>
                                    <p:anim calcmode="lin" valueType="num">
                                      <p:cBhvr additive="base">
                                        <p:cTn id="22" dur="2000" fill="hold"/>
                                        <p:tgtEl>
                                          <p:spTgt spid="4"/>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2000" fill="hold"/>
                                        <p:tgtEl>
                                          <p:spTgt spid="3"/>
                                        </p:tgtEl>
                                        <p:attrNameLst>
                                          <p:attrName>ppt_x</p:attrName>
                                        </p:attrNameLst>
                                      </p:cBhvr>
                                      <p:tavLst>
                                        <p:tav tm="0">
                                          <p:val>
                                            <p:strVal val="0-#ppt_w/2"/>
                                          </p:val>
                                        </p:tav>
                                        <p:tav tm="100000">
                                          <p:val>
                                            <p:strVal val="#ppt_x"/>
                                          </p:val>
                                        </p:tav>
                                      </p:tavLst>
                                    </p:anim>
                                    <p:anim calcmode="lin" valueType="num">
                                      <p:cBhvr additive="base">
                                        <p:cTn id="26" dur="2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theme/theme1.xml><?xml version="1.0" encoding="utf-8"?>
<a:theme xmlns:a="http://schemas.openxmlformats.org/drawingml/2006/main" name="51">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297</TotalTime>
  <Words>629</Words>
  <Application>Microsoft Office PowerPoint</Application>
  <PresentationFormat>Экран (4:3)</PresentationFormat>
  <Paragraphs>77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51</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Valentink</dc:creator>
  <cp:lastModifiedBy>Миша</cp:lastModifiedBy>
  <cp:revision>32</cp:revision>
  <dcterms:created xsi:type="dcterms:W3CDTF">2015-01-23T17:53:00Z</dcterms:created>
  <dcterms:modified xsi:type="dcterms:W3CDTF">2015-09-06T17:59:07Z</dcterms:modified>
</cp:coreProperties>
</file>