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61" r:id="rId4"/>
    <p:sldId id="257" r:id="rId5"/>
    <p:sldId id="259" r:id="rId6"/>
    <p:sldId id="260" r:id="rId7"/>
    <p:sldId id="262" r:id="rId8"/>
    <p:sldId id="263" r:id="rId9"/>
    <p:sldId id="25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94689" autoAdjust="0"/>
  </p:normalViewPr>
  <p:slideViewPr>
    <p:cSldViewPr>
      <p:cViewPr varScale="1">
        <p:scale>
          <a:sx n="53" d="100"/>
          <a:sy n="53" d="100"/>
        </p:scale>
        <p:origin x="-102" y="-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9E3B1-425E-4AAB-8E84-84AF7BCDAEAA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D5DBA-7199-4061-858F-135EC2738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214422"/>
            <a:ext cx="8029604" cy="2786081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chemeClr val="tx1"/>
                </a:solidFill>
              </a:rPr>
              <a:t>План </a:t>
            </a:r>
            <a:r>
              <a:rPr lang="ru-RU" i="1" dirty="0" smtClean="0">
                <a:solidFill>
                  <a:schemeClr val="tx1"/>
                </a:solidFill>
              </a:rPr>
              <a:t>работы</a:t>
            </a:r>
            <a:r>
              <a:rPr lang="ru-RU" dirty="0" smtClean="0"/>
              <a:t> </a:t>
            </a:r>
            <a:r>
              <a:rPr lang="ru-RU" i="1" dirty="0" smtClean="0">
                <a:solidFill>
                  <a:schemeClr val="tx1"/>
                </a:solidFill>
              </a:rPr>
              <a:t>ГМО  </a:t>
            </a:r>
            <a:br>
              <a:rPr lang="ru-RU" i="1" dirty="0" smtClean="0">
                <a:solidFill>
                  <a:schemeClr val="tx1"/>
                </a:solidFill>
              </a:rPr>
            </a:br>
            <a:r>
              <a:rPr lang="ru-RU" i="1" dirty="0" smtClean="0">
                <a:solidFill>
                  <a:schemeClr val="tx1"/>
                </a:solidFill>
              </a:rPr>
              <a:t>воспитателей групп раннего и дошкольного возраста</a:t>
            </a:r>
            <a:br>
              <a:rPr lang="ru-RU" i="1" dirty="0" smtClean="0">
                <a:solidFill>
                  <a:schemeClr val="tx1"/>
                </a:solidFill>
              </a:rPr>
            </a:br>
            <a:r>
              <a:rPr lang="ru-RU" i="1" dirty="0" smtClean="0">
                <a:solidFill>
                  <a:schemeClr val="tx1"/>
                </a:solidFill>
              </a:rPr>
              <a:t>на 2013-2014 учебный год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401080" cy="5929354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ru-RU" sz="3400" b="1" i="1" dirty="0" smtClean="0">
                <a:latin typeface="Times New Roman" pitchFamily="18" charset="0"/>
                <a:cs typeface="Times New Roman" pitchFamily="18" charset="0"/>
              </a:rPr>
              <a:t>Методическая тема объединения: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       Использование  инновационных технологий, направленных на совершенствование содержания образовательного процесса в ДОУ, в условиях изучения федеральных государственных образовательных стандартов дошкольного образования.</a:t>
            </a:r>
          </a:p>
          <a:p>
            <a:pPr>
              <a:buNone/>
            </a:pPr>
            <a:r>
              <a:rPr lang="ru-RU" sz="34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400" b="1" i="1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Повышение профессиональной компетентности  и педагогического мастерства воспитательского корпуса с целью повышения качества образования в ДОУ.</a:t>
            </a:r>
          </a:p>
          <a:p>
            <a:pPr>
              <a:buNone/>
            </a:pPr>
            <a:r>
              <a:rPr lang="ru-RU" sz="34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400" b="1" i="1" dirty="0" smtClean="0">
                <a:latin typeface="Times New Roman" pitchFamily="18" charset="0"/>
                <a:cs typeface="Times New Roman" pitchFamily="18" charset="0"/>
              </a:rPr>
              <a:t>Проблема: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Недостаточное изучение ФГОС в ДОУ и подготовка педагогических работников к введению ФГОС с 2014-2015 учебного года.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34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400" b="1" i="1" dirty="0" smtClean="0">
                <a:latin typeface="Times New Roman" pitchFamily="18" charset="0"/>
                <a:cs typeface="Times New Roman" pitchFamily="18" charset="0"/>
              </a:rPr>
              <a:t>Задачи: 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Объединять усилия воспитателей по изучению ФГОС дошкольного образования.</a:t>
            </a:r>
          </a:p>
          <a:p>
            <a:pPr lvl="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Продолжать работу по совершенствованию содержания воспитания, изучению современных педагогических технологий и адаптации их к условиям работы в ДОУ.</a:t>
            </a:r>
          </a:p>
          <a:p>
            <a:pPr lvl="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Организовывать  профессиональное общение педагогов, с целью выявления, обобщения и распространения положительного педагогического опыта творчески работающих педагогов.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357190"/>
          </a:xfrm>
        </p:spPr>
        <p:txBody>
          <a:bodyPr>
            <a:noAutofit/>
          </a:bodyPr>
          <a:lstStyle/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Заседания ГМО: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85791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I. заседание - МАДОУ </a:t>
            </a:r>
            <a:r>
              <a:rPr lang="ru-RU" b="1" dirty="0" err="1" smtClean="0"/>
              <a:t>ЦРР-д</a:t>
            </a:r>
            <a:r>
              <a:rPr lang="ru-RU" b="1" dirty="0" smtClean="0"/>
              <a:t>/с   </a:t>
            </a:r>
            <a:r>
              <a:rPr lang="ru-RU" b="1" u="sng" dirty="0" smtClean="0"/>
              <a:t>(07.11.2013.)</a:t>
            </a:r>
            <a:endParaRPr lang="ru-RU" u="sng" dirty="0" smtClean="0"/>
          </a:p>
          <a:p>
            <a:pPr>
              <a:buNone/>
            </a:pPr>
            <a:r>
              <a:rPr lang="ru-RU" i="1" u="sng" dirty="0" smtClean="0"/>
              <a:t>Тема: «Основные направления деятельности МО воспитателей групп раннего и дошкольного возраста на 2013-2014 учебный год».</a:t>
            </a:r>
            <a:r>
              <a:rPr lang="ru-RU" i="1" dirty="0" smtClean="0"/>
              <a:t> 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1. Утверждение плана работы ГМО педагогов ДОУ на 2013-2014 учебный год. (</a:t>
            </a:r>
            <a:r>
              <a:rPr lang="ru-RU" dirty="0" err="1" smtClean="0"/>
              <a:t>Прунчак</a:t>
            </a:r>
            <a:r>
              <a:rPr lang="ru-RU" dirty="0" smtClean="0"/>
              <a:t> Г.Н., руководитель ГМО)</a:t>
            </a:r>
          </a:p>
          <a:p>
            <a:pPr lvl="0">
              <a:buNone/>
            </a:pPr>
            <a:r>
              <a:rPr lang="ru-RU" dirty="0" smtClean="0"/>
              <a:t>2. Модернизация и изменения законодательства в сфере дошкольного образования:</a:t>
            </a:r>
          </a:p>
          <a:p>
            <a:pPr>
              <a:buNone/>
            </a:pPr>
            <a:r>
              <a:rPr lang="ru-RU" dirty="0" smtClean="0"/>
              <a:t>-  Изучение федерального закона «Об образовании в РФ» №273-ФЗ от  29.12.2012 г. (</a:t>
            </a:r>
            <a:r>
              <a:rPr lang="ru-RU" dirty="0" err="1" smtClean="0"/>
              <a:t>Бевза</a:t>
            </a:r>
            <a:r>
              <a:rPr lang="ru-RU" dirty="0" smtClean="0"/>
              <a:t> М.В., заместитель директора по УМР МАДОУ ЦРР – </a:t>
            </a:r>
            <a:r>
              <a:rPr lang="ru-RU" dirty="0" err="1" smtClean="0"/>
              <a:t>д</a:t>
            </a:r>
            <a:r>
              <a:rPr lang="ru-RU" dirty="0" smtClean="0"/>
              <a:t>/с)                              </a:t>
            </a:r>
          </a:p>
          <a:p>
            <a:pPr>
              <a:buNone/>
            </a:pPr>
            <a:r>
              <a:rPr lang="ru-RU" dirty="0" smtClean="0"/>
              <a:t>- Изучение закона об образовании в ХМАО-ЮГРЕ №68-ОЗ от 01.07.2013г. (Козакова Е.М., педагог-психолог МАДОУ </a:t>
            </a:r>
            <a:r>
              <a:rPr lang="ru-RU" dirty="0" err="1" smtClean="0"/>
              <a:t>ЦРР-д</a:t>
            </a:r>
            <a:r>
              <a:rPr lang="ru-RU" dirty="0" smtClean="0"/>
              <a:t>/с)</a:t>
            </a:r>
          </a:p>
          <a:p>
            <a:pPr>
              <a:buNone/>
            </a:pPr>
            <a:r>
              <a:rPr lang="ru-RU" dirty="0" smtClean="0"/>
              <a:t>- ФГОС - ориентир развития системы дошкольного образования в РФ. (</a:t>
            </a:r>
            <a:r>
              <a:rPr lang="ru-RU" dirty="0" err="1" smtClean="0"/>
              <a:t>Прунчак</a:t>
            </a:r>
            <a:r>
              <a:rPr lang="ru-RU" dirty="0" smtClean="0"/>
              <a:t> Г.Н., руководитель ГМО)</a:t>
            </a:r>
          </a:p>
          <a:p>
            <a:pPr>
              <a:buNone/>
            </a:pPr>
            <a:r>
              <a:rPr lang="ru-RU" dirty="0" smtClean="0"/>
              <a:t>3. Обновление информационного банка данных о педагогах ДОУ.                  Формирование  банка данных об аттестующихся  педагогах в рамках ГМО. (</a:t>
            </a:r>
            <a:r>
              <a:rPr lang="ru-RU" dirty="0" err="1" smtClean="0"/>
              <a:t>Прунчак</a:t>
            </a:r>
            <a:r>
              <a:rPr lang="ru-RU" dirty="0" smtClean="0"/>
              <a:t> Г.Н., руководитель ГМО)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643998" cy="642942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8800" b="1" dirty="0" smtClean="0"/>
              <a:t>II. заседание - МАДОУ  ДСКВ «</a:t>
            </a:r>
            <a:r>
              <a:rPr lang="ru-RU" sz="8800" b="1" dirty="0" err="1" smtClean="0"/>
              <a:t>Рябинушка</a:t>
            </a:r>
            <a:r>
              <a:rPr lang="ru-RU" sz="8800" b="1" dirty="0" smtClean="0"/>
              <a:t>» </a:t>
            </a:r>
            <a:r>
              <a:rPr lang="ru-RU" sz="8800" b="1" u="sng" dirty="0" smtClean="0"/>
              <a:t>(30.12.2013.)</a:t>
            </a:r>
          </a:p>
          <a:p>
            <a:pPr>
              <a:buNone/>
            </a:pPr>
            <a:endParaRPr lang="ru-RU" sz="8800" u="sng" dirty="0" smtClean="0"/>
          </a:p>
          <a:p>
            <a:pPr>
              <a:buNone/>
            </a:pPr>
            <a:r>
              <a:rPr lang="ru-RU" sz="8800" i="1" u="sng" dirty="0" smtClean="0"/>
              <a:t>Тема: «Современные педагогические технологии в ДОУ».</a:t>
            </a:r>
          </a:p>
          <a:p>
            <a:pPr>
              <a:buNone/>
            </a:pPr>
            <a:endParaRPr lang="ru-RU" sz="8800" dirty="0" smtClean="0"/>
          </a:p>
          <a:p>
            <a:pPr>
              <a:buNone/>
            </a:pPr>
            <a:r>
              <a:rPr lang="ru-RU" sz="8800" dirty="0" smtClean="0"/>
              <a:t>1. Использование методики </a:t>
            </a:r>
            <a:r>
              <a:rPr lang="ru-RU" sz="8800" dirty="0" err="1" smtClean="0"/>
              <a:t>М.Монтессори</a:t>
            </a:r>
            <a:r>
              <a:rPr lang="ru-RU" sz="8800" dirty="0" smtClean="0"/>
              <a:t> в работе с детьми раннего возраста (</a:t>
            </a:r>
            <a:r>
              <a:rPr lang="ru-RU" sz="8800" dirty="0" err="1" smtClean="0"/>
              <a:t>Кипко-Кулага</a:t>
            </a:r>
            <a:r>
              <a:rPr lang="ru-RU" sz="8800" dirty="0" smtClean="0"/>
              <a:t> С.Г. , воспитатель высшей кв. категории - </a:t>
            </a:r>
            <a:r>
              <a:rPr lang="ru-RU" sz="8800" i="1" u="sng" dirty="0" smtClean="0"/>
              <a:t>презентация – из опыта работы</a:t>
            </a:r>
            <a:r>
              <a:rPr lang="ru-RU" sz="8800" dirty="0" smtClean="0"/>
              <a:t>)</a:t>
            </a:r>
          </a:p>
          <a:p>
            <a:pPr lvl="0">
              <a:buNone/>
            </a:pPr>
            <a:endParaRPr lang="ru-RU" sz="8800" dirty="0" smtClean="0"/>
          </a:p>
          <a:p>
            <a:pPr>
              <a:buNone/>
            </a:pPr>
            <a:r>
              <a:rPr lang="ru-RU" sz="8800" dirty="0" smtClean="0"/>
              <a:t>2. Формирование основ экологической культуры средствами технологии ТРИЗ (</a:t>
            </a:r>
            <a:r>
              <a:rPr lang="ru-RU" sz="8800" dirty="0" err="1" smtClean="0"/>
              <a:t>Джумагазиева</a:t>
            </a:r>
            <a:r>
              <a:rPr lang="ru-RU" sz="8800" dirty="0" smtClean="0"/>
              <a:t> Ж.З., воспитатель высшей кв. категории </a:t>
            </a:r>
            <a:r>
              <a:rPr lang="ru-RU" sz="8800" i="1" dirty="0" smtClean="0"/>
              <a:t>- </a:t>
            </a:r>
            <a:r>
              <a:rPr lang="ru-RU" sz="8800" i="1" u="sng" dirty="0" smtClean="0"/>
              <a:t>открытый просмотр НОД</a:t>
            </a:r>
            <a:r>
              <a:rPr lang="ru-RU" sz="8800" dirty="0" smtClean="0"/>
              <a:t>).</a:t>
            </a:r>
          </a:p>
          <a:p>
            <a:pPr>
              <a:buNone/>
            </a:pPr>
            <a:r>
              <a:rPr lang="ru-RU" sz="8800" dirty="0" smtClean="0"/>
              <a:t> </a:t>
            </a:r>
          </a:p>
          <a:p>
            <a:pPr>
              <a:buNone/>
            </a:pPr>
            <a:r>
              <a:rPr lang="ru-RU" sz="8800" dirty="0" smtClean="0"/>
              <a:t>3. Детское экспериментирование – эффективный метод познания окружающего мира ( Горбунова А.Г., воспитатель первой   кв. категории - </a:t>
            </a:r>
            <a:r>
              <a:rPr lang="ru-RU" sz="8800" i="1" u="sng" dirty="0" smtClean="0"/>
              <a:t>презентация – из опыта работы</a:t>
            </a:r>
            <a:r>
              <a:rPr lang="ru-RU" sz="8800" dirty="0" smtClean="0"/>
              <a:t>).</a:t>
            </a:r>
          </a:p>
          <a:p>
            <a:pPr lvl="0">
              <a:buNone/>
            </a:pPr>
            <a:endParaRPr lang="ru-RU" sz="8800" dirty="0" smtClean="0"/>
          </a:p>
          <a:p>
            <a:pPr>
              <a:buNone/>
            </a:pPr>
            <a:r>
              <a:rPr lang="ru-RU" sz="8800" dirty="0" smtClean="0"/>
              <a:t>4. Использование </a:t>
            </a:r>
            <a:r>
              <a:rPr lang="ru-RU" sz="8800" dirty="0" err="1" smtClean="0"/>
              <a:t>здоровьесберегающих</a:t>
            </a:r>
            <a:r>
              <a:rPr lang="ru-RU" sz="8800" dirty="0" smtClean="0"/>
              <a:t> технологий в работе с детьми старшего дошкольного возраста (Горбунова О.М., воспитатель первой   кв. категории - </a:t>
            </a:r>
            <a:r>
              <a:rPr lang="ru-RU" sz="8800" i="1" u="sng" dirty="0" smtClean="0"/>
              <a:t>мастер – класс</a:t>
            </a:r>
            <a:r>
              <a:rPr lang="ru-RU" sz="8800" dirty="0" smtClean="0"/>
              <a:t>).</a:t>
            </a:r>
          </a:p>
          <a:p>
            <a:pPr>
              <a:buNone/>
            </a:pPr>
            <a:endParaRPr lang="ru-RU" sz="9600" dirty="0" smtClean="0"/>
          </a:p>
          <a:p>
            <a:pPr>
              <a:buNone/>
            </a:pPr>
            <a:endParaRPr lang="ru-RU" sz="9600" dirty="0" smtClean="0"/>
          </a:p>
          <a:p>
            <a:r>
              <a:rPr lang="ru-RU" sz="9600" b="1" dirty="0" smtClean="0"/>
              <a:t> </a:t>
            </a:r>
            <a:endParaRPr lang="ru-RU" sz="9600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501122" cy="64294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b="1" dirty="0" smtClean="0"/>
              <a:t>III. заседание - МАДОУ  ДСКВ «Сказка» </a:t>
            </a:r>
            <a:r>
              <a:rPr lang="ru-RU" sz="2200" b="1" u="sng" dirty="0" smtClean="0"/>
              <a:t>(27.03.2014.)</a:t>
            </a:r>
          </a:p>
          <a:p>
            <a:pPr>
              <a:buNone/>
            </a:pPr>
            <a:r>
              <a:rPr lang="ru-RU" sz="2200" i="1" u="sng" dirty="0" smtClean="0"/>
              <a:t>Тема: «Проектная деятельность как инновационная</a:t>
            </a:r>
          </a:p>
          <a:p>
            <a:pPr>
              <a:buNone/>
            </a:pPr>
            <a:r>
              <a:rPr lang="ru-RU" sz="2200" i="1" u="sng" dirty="0" smtClean="0"/>
              <a:t>педагогическая технология».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200" dirty="0" smtClean="0"/>
              <a:t>1.Метод проектов и его место в образовательной деятельности ДОУ (</a:t>
            </a:r>
            <a:r>
              <a:rPr lang="ru-RU" sz="2200" dirty="0" err="1" smtClean="0"/>
              <a:t>Брицкая</a:t>
            </a:r>
            <a:r>
              <a:rPr lang="ru-RU" sz="2200" dirty="0" smtClean="0"/>
              <a:t> О.В., воспитатель - </a:t>
            </a:r>
            <a:r>
              <a:rPr lang="ru-RU" sz="2200" i="1" u="sng" dirty="0" smtClean="0"/>
              <a:t>доклад из опыта работы</a:t>
            </a:r>
            <a:r>
              <a:rPr lang="ru-RU" sz="2200" dirty="0" smtClean="0"/>
              <a:t>).</a:t>
            </a:r>
          </a:p>
          <a:p>
            <a:pPr>
              <a:buNone/>
            </a:pPr>
            <a:endParaRPr lang="ru-RU" sz="2200" dirty="0" smtClean="0"/>
          </a:p>
          <a:p>
            <a:pPr>
              <a:buNone/>
            </a:pPr>
            <a:r>
              <a:rPr lang="ru-RU" sz="2200" dirty="0" smtClean="0"/>
              <a:t>2.Развитие творческого потенциала дошкольников через проектную деятельность (</a:t>
            </a:r>
            <a:r>
              <a:rPr lang="ru-RU" sz="2200" dirty="0" err="1" smtClean="0"/>
              <a:t>Абдразакова</a:t>
            </a:r>
            <a:r>
              <a:rPr lang="ru-RU" sz="2200" dirty="0" smtClean="0"/>
              <a:t> Д.Ш., воспитатель первой кв. категории - </a:t>
            </a:r>
            <a:r>
              <a:rPr lang="ru-RU" sz="2200" i="1" u="sng" dirty="0" smtClean="0"/>
              <a:t>презентация опыта работы</a:t>
            </a:r>
            <a:r>
              <a:rPr lang="ru-RU" sz="2200" dirty="0" smtClean="0"/>
              <a:t>).</a:t>
            </a:r>
          </a:p>
          <a:p>
            <a:pPr>
              <a:buNone/>
            </a:pPr>
            <a:endParaRPr lang="ru-RU" sz="2200" dirty="0" smtClean="0"/>
          </a:p>
          <a:p>
            <a:pPr>
              <a:buNone/>
            </a:pPr>
            <a:r>
              <a:rPr lang="ru-RU" sz="2200" dirty="0" smtClean="0"/>
              <a:t>3.Познавательно-исследовательская деятельность  как направление развития личности дошкольника (Новикова В.Е., воспитатель первой   кв. категории - </a:t>
            </a:r>
            <a:r>
              <a:rPr lang="ru-RU" sz="2200" i="1" u="sng" dirty="0" smtClean="0"/>
              <a:t>обобщение опыта работы</a:t>
            </a:r>
            <a:r>
              <a:rPr lang="ru-RU" sz="2200" dirty="0" smtClean="0"/>
              <a:t>)</a:t>
            </a:r>
            <a:endParaRPr lang="ru-RU" sz="2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2012" y="232012"/>
            <a:ext cx="8697706" cy="641169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400" b="1" dirty="0" smtClean="0"/>
              <a:t>IV. заседание - МАДОУ  ДСКВ «</a:t>
            </a:r>
            <a:r>
              <a:rPr lang="ru-RU" sz="2400" b="1" dirty="0" err="1" smtClean="0"/>
              <a:t>Югорка</a:t>
            </a:r>
            <a:r>
              <a:rPr lang="ru-RU" sz="2400" b="1" dirty="0" smtClean="0"/>
              <a:t>» </a:t>
            </a:r>
            <a:r>
              <a:rPr lang="ru-RU" sz="2400" b="1" u="sng" dirty="0" smtClean="0"/>
              <a:t>(15.05.2014.)</a:t>
            </a:r>
          </a:p>
          <a:p>
            <a:pPr>
              <a:buNone/>
            </a:pPr>
            <a:r>
              <a:rPr lang="ru-RU" sz="2400" i="1" u="sng" dirty="0" smtClean="0"/>
              <a:t>Тема: «Инклюзивное образование в ДОУ»</a:t>
            </a:r>
            <a:endParaRPr lang="ru-RU" sz="2400" u="sng" dirty="0" smtClean="0"/>
          </a:p>
          <a:p>
            <a:pPr>
              <a:buNone/>
            </a:pPr>
            <a:r>
              <a:rPr lang="ru-RU" sz="2400" dirty="0" smtClean="0"/>
              <a:t>1. «С любовью к детям» (Концепция развития инклюзивного образования </a:t>
            </a:r>
            <a:r>
              <a:rPr lang="ru-RU" sz="2400" dirty="0" err="1" smtClean="0"/>
              <a:t>вХанты-Мансийском</a:t>
            </a:r>
            <a:r>
              <a:rPr lang="ru-RU" sz="2400" dirty="0" smtClean="0"/>
              <a:t> автономном округе – </a:t>
            </a:r>
            <a:r>
              <a:rPr lang="ru-RU" sz="2400" dirty="0" err="1" smtClean="0"/>
              <a:t>Югре</a:t>
            </a:r>
            <a:r>
              <a:rPr lang="ru-RU" sz="2400" dirty="0" smtClean="0"/>
              <a:t> Руцкая А.Л., заместитель заведующего по УМР ) </a:t>
            </a:r>
          </a:p>
          <a:p>
            <a:pPr>
              <a:buNone/>
            </a:pPr>
            <a:r>
              <a:rPr lang="ru-RU" sz="2400" dirty="0" smtClean="0"/>
              <a:t>2. Индивидуальный образовательный маршрут ребенка – инвалида в МАДОУ ДСКВ «</a:t>
            </a:r>
            <a:r>
              <a:rPr lang="ru-RU" sz="2400" dirty="0" err="1" smtClean="0"/>
              <a:t>Югорка</a:t>
            </a:r>
            <a:r>
              <a:rPr lang="ru-RU" sz="2400" dirty="0" smtClean="0"/>
              <a:t>» (</a:t>
            </a:r>
            <a:r>
              <a:rPr lang="ru-RU" sz="2400" dirty="0" err="1" smtClean="0"/>
              <a:t>Облядрук</a:t>
            </a:r>
            <a:r>
              <a:rPr lang="ru-RU" sz="2400" dirty="0" smtClean="0"/>
              <a:t> Е, М., воспитатель – </a:t>
            </a:r>
            <a:r>
              <a:rPr lang="ru-RU" sz="2400" i="1" u="sng" dirty="0" smtClean="0"/>
              <a:t>презентация из опыта работы</a:t>
            </a:r>
            <a:r>
              <a:rPr lang="ru-RU" sz="2400" dirty="0" smtClean="0"/>
              <a:t>).</a:t>
            </a:r>
          </a:p>
          <a:p>
            <a:pPr>
              <a:buNone/>
            </a:pPr>
            <a:r>
              <a:rPr lang="ru-RU" sz="2400" dirty="0" smtClean="0"/>
              <a:t>3. Релаксация «</a:t>
            </a:r>
            <a:r>
              <a:rPr lang="ru-RU" sz="2400" dirty="0" err="1" smtClean="0"/>
              <a:t>Голубое</a:t>
            </a:r>
            <a:r>
              <a:rPr lang="ru-RU" sz="2400" dirty="0" smtClean="0"/>
              <a:t> дыхание» (</a:t>
            </a:r>
            <a:r>
              <a:rPr lang="ru-RU" sz="2400" dirty="0" err="1" smtClean="0"/>
              <a:t>Амирова</a:t>
            </a:r>
            <a:r>
              <a:rPr lang="ru-RU" sz="2400" dirty="0" smtClean="0"/>
              <a:t> В.Р., учитель-логопед - </a:t>
            </a:r>
            <a:r>
              <a:rPr lang="ru-RU" sz="2400" i="1" u="sng" dirty="0" smtClean="0"/>
              <a:t>мастер-класс</a:t>
            </a:r>
            <a:r>
              <a:rPr lang="ru-RU" sz="2400" dirty="0" smtClean="0"/>
              <a:t>).</a:t>
            </a:r>
          </a:p>
          <a:p>
            <a:pPr>
              <a:buNone/>
            </a:pPr>
            <a:r>
              <a:rPr lang="ru-RU" sz="2400" dirty="0" smtClean="0"/>
              <a:t>4. Формирование навыков целенаправленной </a:t>
            </a:r>
            <a:r>
              <a:rPr lang="ru-RU" sz="2400" dirty="0" err="1" smtClean="0"/>
              <a:t>саморегуляции</a:t>
            </a:r>
            <a:r>
              <a:rPr lang="ru-RU" sz="2400" dirty="0" smtClean="0"/>
              <a:t> функциональных и эмоциональных состояний с помощью программы «Комфорт»,  основанной на принципе биологически - обратной связи (</a:t>
            </a:r>
            <a:r>
              <a:rPr lang="ru-RU" sz="2400" dirty="0" err="1" smtClean="0"/>
              <a:t>Пузанова</a:t>
            </a:r>
            <a:r>
              <a:rPr lang="ru-RU" sz="2400" dirty="0" smtClean="0"/>
              <a:t> Н.Н., педагог – психолог - </a:t>
            </a:r>
            <a:r>
              <a:rPr lang="ru-RU" sz="2400" i="1" u="sng" dirty="0" smtClean="0"/>
              <a:t>мастер-класс</a:t>
            </a:r>
            <a:r>
              <a:rPr lang="ru-RU" sz="2400" dirty="0" smtClean="0"/>
              <a:t>).</a:t>
            </a:r>
          </a:p>
          <a:p>
            <a:pPr lvl="0">
              <a:buNone/>
            </a:pPr>
            <a:r>
              <a:rPr lang="ru-RU" sz="2400" dirty="0" smtClean="0"/>
              <a:t>5. Подведение итогов работы ГМО ДОУ за 2013-2014 учебный год. Проблемы и перспективы (</a:t>
            </a:r>
            <a:r>
              <a:rPr lang="ru-RU" sz="2400" dirty="0" err="1" smtClean="0"/>
              <a:t>Прунчак</a:t>
            </a:r>
            <a:r>
              <a:rPr lang="ru-RU" sz="2400" dirty="0" smtClean="0"/>
              <a:t> Г.Н., руководитель ГМО).</a:t>
            </a:r>
          </a:p>
          <a:p>
            <a:pPr>
              <a:buNone/>
            </a:pPr>
            <a:endParaRPr lang="ru-RU" sz="2200" b="1" u="sng" dirty="0" smtClean="0"/>
          </a:p>
          <a:p>
            <a:endParaRPr lang="ru-RU" sz="2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3579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b="1" dirty="0" smtClean="0"/>
              <a:t>Методический семинар – практикум – МАДОУ ДСКВ «Солнышко»</a:t>
            </a:r>
          </a:p>
          <a:p>
            <a:pPr>
              <a:buNone/>
            </a:pPr>
            <a:r>
              <a:rPr lang="ru-RU" sz="2200" i="1" u="sng" dirty="0" smtClean="0"/>
              <a:t>Тема: «Информатизация образовательного процесса».</a:t>
            </a:r>
          </a:p>
          <a:p>
            <a:pPr>
              <a:buNone/>
            </a:pPr>
            <a:r>
              <a:rPr lang="ru-RU" sz="2200" b="1" dirty="0" smtClean="0"/>
              <a:t>Теоретическая часть:</a:t>
            </a:r>
            <a:endParaRPr lang="ru-RU" sz="2200" dirty="0" smtClean="0"/>
          </a:p>
          <a:p>
            <a:pPr>
              <a:buNone/>
            </a:pPr>
            <a:r>
              <a:rPr lang="ru-RU" sz="2200" dirty="0" smtClean="0"/>
              <a:t>1. Использование информационно-коммуникационных технологий в ДОУ для создания единой информационной среды                  (</a:t>
            </a:r>
            <a:r>
              <a:rPr lang="ru-RU" sz="2200" dirty="0" err="1" smtClean="0"/>
              <a:t>Серкова</a:t>
            </a:r>
            <a:r>
              <a:rPr lang="ru-RU" sz="2200" dirty="0" smtClean="0"/>
              <a:t> Л.Е., заместитель заведующей по УМР -  </a:t>
            </a:r>
            <a:r>
              <a:rPr lang="ru-RU" sz="2200" i="1" u="sng" dirty="0" smtClean="0"/>
              <a:t>презентация</a:t>
            </a:r>
            <a:r>
              <a:rPr lang="ru-RU" sz="2200" dirty="0" smtClean="0"/>
              <a:t>).</a:t>
            </a:r>
          </a:p>
          <a:p>
            <a:pPr>
              <a:buNone/>
            </a:pPr>
            <a:r>
              <a:rPr lang="ru-RU" sz="2200" dirty="0" smtClean="0"/>
              <a:t>2. Использование  ИКТ в процессе взаимодействия ДОУ с родителями(законными представителями)                                                                  (</a:t>
            </a:r>
            <a:r>
              <a:rPr lang="ru-RU" sz="2200" dirty="0" err="1" smtClean="0"/>
              <a:t>Хабирова</a:t>
            </a:r>
            <a:r>
              <a:rPr lang="ru-RU" sz="2200" dirty="0" smtClean="0"/>
              <a:t> Л.Ю., соответствие  занимаемой должности - </a:t>
            </a:r>
            <a:r>
              <a:rPr lang="ru-RU" sz="2200" i="1" u="sng" dirty="0" smtClean="0"/>
              <a:t>презентация- из опыта работы</a:t>
            </a:r>
            <a:r>
              <a:rPr lang="ru-RU" sz="2200" dirty="0" smtClean="0"/>
              <a:t>).</a:t>
            </a:r>
          </a:p>
          <a:p>
            <a:pPr>
              <a:buNone/>
            </a:pPr>
            <a:r>
              <a:rPr lang="ru-RU" sz="2200" dirty="0" smtClean="0"/>
              <a:t>3. Применение интерактивной доски в дошкольном образовании (</a:t>
            </a:r>
            <a:r>
              <a:rPr lang="ru-RU" sz="2200" dirty="0" err="1" smtClean="0"/>
              <a:t>Ваделова</a:t>
            </a:r>
            <a:r>
              <a:rPr lang="ru-RU" sz="2200" dirty="0" smtClean="0"/>
              <a:t> З.А., воспитатель второй кв. категории - </a:t>
            </a:r>
            <a:r>
              <a:rPr lang="ru-RU" sz="2200" i="1" u="sng" dirty="0" smtClean="0"/>
              <a:t>презентация- из опыта работы</a:t>
            </a:r>
            <a:r>
              <a:rPr lang="ru-RU" sz="2200" dirty="0" smtClean="0"/>
              <a:t>).</a:t>
            </a:r>
          </a:p>
          <a:p>
            <a:pPr>
              <a:buNone/>
            </a:pPr>
            <a:endParaRPr lang="ru-RU" sz="2200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/>
              <a:t>Практическая часть:</a:t>
            </a:r>
            <a:endParaRPr lang="ru-RU" sz="2400" dirty="0" smtClean="0"/>
          </a:p>
          <a:p>
            <a:pPr>
              <a:buNone/>
            </a:pPr>
            <a:r>
              <a:rPr lang="ru-RU" sz="2200" i="1" dirty="0" smtClean="0"/>
              <a:t>1. </a:t>
            </a:r>
            <a:r>
              <a:rPr lang="ru-RU" sz="2200" i="1" u="sng" dirty="0" smtClean="0"/>
              <a:t>Комплексная НОД  </a:t>
            </a:r>
            <a:r>
              <a:rPr lang="ru-RU" sz="2200" dirty="0" smtClean="0"/>
              <a:t>по познавательному  развитию  «Зима» с использованием интерактивной доски                                                         </a:t>
            </a:r>
            <a:r>
              <a:rPr lang="ru-RU" sz="2400" dirty="0" smtClean="0"/>
              <a:t>(</a:t>
            </a:r>
            <a:r>
              <a:rPr lang="ru-RU" sz="2200" dirty="0" err="1" smtClean="0">
                <a:solidFill>
                  <a:srgbClr val="333333"/>
                </a:solidFill>
                <a:cs typeface="Times New Roman" pitchFamily="18" charset="0"/>
              </a:rPr>
              <a:t>Ж</a:t>
            </a:r>
            <a:r>
              <a:rPr lang="ru-RU" sz="2200" dirty="0" err="1" smtClean="0">
                <a:solidFill>
                  <a:srgbClr val="333333"/>
                </a:solidFill>
                <a:ea typeface="Times New Roman" pitchFamily="18" charset="0"/>
                <a:cs typeface="Times New Roman" pitchFamily="18" charset="0"/>
              </a:rPr>
              <a:t>алилова</a:t>
            </a:r>
            <a:r>
              <a:rPr lang="ru-RU" sz="2200" dirty="0" smtClean="0">
                <a:solidFill>
                  <a:srgbClr val="333333"/>
                </a:solidFill>
                <a:ea typeface="Times New Roman" pitchFamily="18" charset="0"/>
                <a:cs typeface="Times New Roman" pitchFamily="18" charset="0"/>
              </a:rPr>
              <a:t> Э.Г.,</a:t>
            </a:r>
            <a:r>
              <a:rPr lang="ru-RU" sz="22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sz="2200" dirty="0" smtClean="0">
                <a:ea typeface="Times New Roman" pitchFamily="18" charset="0"/>
                <a:cs typeface="Arial" pitchFamily="34" charset="0"/>
              </a:rPr>
              <a:t>воспитатель).</a:t>
            </a:r>
            <a:r>
              <a:rPr lang="ru-RU" sz="2200" dirty="0" smtClean="0">
                <a:cs typeface="Arial" pitchFamily="34" charset="0"/>
              </a:rPr>
              <a:t> 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200" dirty="0" smtClean="0"/>
              <a:t>2. </a:t>
            </a:r>
            <a:r>
              <a:rPr lang="ru-RU" sz="2200" i="1" u="sng" dirty="0" smtClean="0"/>
              <a:t>НОД</a:t>
            </a:r>
            <a:r>
              <a:rPr lang="ru-RU" sz="2200" dirty="0" smtClean="0"/>
              <a:t>  по формированию  элементарных математических    представлений                                                                                           (</a:t>
            </a:r>
            <a:r>
              <a:rPr lang="ru-RU" sz="2200" dirty="0" err="1" smtClean="0"/>
              <a:t>Зульфикарова</a:t>
            </a:r>
            <a:r>
              <a:rPr lang="ru-RU" sz="2200" dirty="0" smtClean="0"/>
              <a:t> И.А., воспитатель второй кв. категории). </a:t>
            </a:r>
          </a:p>
          <a:p>
            <a:pPr>
              <a:buNone/>
            </a:pPr>
            <a:endParaRPr lang="ru-RU" sz="2200" dirty="0" smtClean="0"/>
          </a:p>
          <a:p>
            <a:pPr>
              <a:buNone/>
            </a:pPr>
            <a:r>
              <a:rPr lang="ru-RU" sz="2200" dirty="0" smtClean="0"/>
              <a:t>3. </a:t>
            </a:r>
            <a:r>
              <a:rPr lang="ru-RU" sz="2200" i="1" u="sng" dirty="0" smtClean="0"/>
              <a:t>Мастер- класс: </a:t>
            </a:r>
            <a:r>
              <a:rPr lang="ru-RU" sz="2200" dirty="0" smtClean="0"/>
              <a:t>«Проведение родительского собрания с использованием ИКТ»                                                                                                    (</a:t>
            </a:r>
            <a:r>
              <a:rPr lang="ru-RU" sz="2200" dirty="0" err="1" smtClean="0"/>
              <a:t>Кених</a:t>
            </a:r>
            <a:r>
              <a:rPr lang="ru-RU" sz="2200" dirty="0" smtClean="0"/>
              <a:t> И.И., воспитатель).</a:t>
            </a:r>
          </a:p>
          <a:p>
            <a:pPr>
              <a:buNone/>
            </a:pPr>
            <a:endParaRPr lang="ru-RU" sz="2200" dirty="0" smtClean="0"/>
          </a:p>
          <a:p>
            <a:endParaRPr lang="ru-RU" sz="2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S101886093 (1)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1782E29-4C82-4481-A2A7-41C874A56A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TS101886093 (1)</Template>
  <TotalTime>176</TotalTime>
  <Words>489</Words>
  <Application>Microsoft Office PowerPoint</Application>
  <PresentationFormat>Экран (4:3)</PresentationFormat>
  <Paragraphs>74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TS101886093 (1)</vt:lpstr>
      <vt:lpstr>План работы ГМО   воспитателей групп раннего и дошкольного возраста на 2013-2014 учебный год </vt:lpstr>
      <vt:lpstr>Презентация PowerPoint</vt:lpstr>
      <vt:lpstr> Заседания ГМО: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 деятельности ГМО  воспитателей групп раннего и дошкольного возраста на 2013-2014 учебный год</dc:title>
  <dc:creator>1</dc:creator>
  <cp:lastModifiedBy>Галина Прунчак</cp:lastModifiedBy>
  <cp:revision>13</cp:revision>
  <dcterms:created xsi:type="dcterms:W3CDTF">2013-10-12T08:54:29Z</dcterms:created>
  <dcterms:modified xsi:type="dcterms:W3CDTF">2015-08-24T06:33:23Z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TC018860939991</vt:lpwstr>
  </property>
</Properties>
</file>