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58" r:id="rId5"/>
    <p:sldId id="277" r:id="rId6"/>
    <p:sldId id="278" r:id="rId7"/>
    <p:sldId id="279" r:id="rId8"/>
    <p:sldId id="284" r:id="rId9"/>
    <p:sldId id="281" r:id="rId10"/>
    <p:sldId id="282" r:id="rId11"/>
    <p:sldId id="283" r:id="rId12"/>
    <p:sldId id="261" r:id="rId13"/>
    <p:sldId id="271" r:id="rId14"/>
    <p:sldId id="272" r:id="rId15"/>
    <p:sldId id="273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F62AC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38A20F-C8F5-4CE0-A2EC-8E324D7AF811}" type="datetimeFigureOut">
              <a:rPr lang="ru-RU" smtClean="0"/>
              <a:pPr/>
              <a:t>23.03.2010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A5C9BD9-B530-408B-A72E-A0BD7CA8B5F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image" Target="../media/image27.jpeg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5" Type="http://schemas.openxmlformats.org/officeDocument/2006/relationships/image" Target="../media/image4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4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gif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5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0"/>
            <a:ext cx="8858280" cy="318727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«Роль  дидактических игр в  обогащении, закреплении и активизации словаря»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4000504"/>
            <a:ext cx="5114778" cy="145843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Выполнила: Каплина Т.В.                  учитель – логопед  МДОУ №42</a:t>
            </a:r>
            <a:endParaRPr lang="ru-RU" sz="2800" dirty="0"/>
          </a:p>
        </p:txBody>
      </p:sp>
      <p:pic>
        <p:nvPicPr>
          <p:cNvPr id="6" name="Picture 7" descr="C:\Documents and Settings\Администратор\Мои документы\Мои рисунки\ZX0R27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071810"/>
            <a:ext cx="2143140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7239000" cy="1143000"/>
          </a:xfrm>
        </p:spPr>
        <p:txBody>
          <a:bodyPr/>
          <a:lstStyle/>
          <a:p>
            <a:r>
              <a:rPr lang="ru-RU" dirty="0" smtClean="0">
                <a:solidFill>
                  <a:srgbClr val="F62ACF"/>
                </a:solidFill>
              </a:rPr>
              <a:t>Настольно-печатные игры</a:t>
            </a:r>
            <a:endParaRPr lang="ru-RU" dirty="0">
              <a:solidFill>
                <a:srgbClr val="F62AC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84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Парные картинки,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разрезные картинки,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лото,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домино,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лабиринты,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кубики,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пазлы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9" name="Picture 5" descr="C:\Documents and Settings\Администратор\Мои документы\Мои рисунки\511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3314"/>
            <a:ext cx="3143272" cy="3000396"/>
          </a:xfrm>
          <a:prstGeom prst="rect">
            <a:avLst/>
          </a:prstGeom>
          <a:noFill/>
        </p:spPr>
      </p:pic>
      <p:pic>
        <p:nvPicPr>
          <p:cNvPr id="6152" name="Picture 8" descr="C:\Documents and Settings\Администратор\Мои документы\Мои рисунки\p_1_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5000635"/>
            <a:ext cx="2404125" cy="1678079"/>
          </a:xfrm>
          <a:prstGeom prst="rect">
            <a:avLst/>
          </a:prstGeom>
          <a:noFill/>
        </p:spPr>
      </p:pic>
      <p:pic>
        <p:nvPicPr>
          <p:cNvPr id="6153" name="Picture 9" descr="C:\Documents and Settings\Администратор\Мои документы\Мои рисунки\198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3" y="3714752"/>
            <a:ext cx="3895759" cy="2921819"/>
          </a:xfrm>
          <a:prstGeom prst="rect">
            <a:avLst/>
          </a:prstGeom>
          <a:noFill/>
        </p:spPr>
      </p:pic>
      <p:pic>
        <p:nvPicPr>
          <p:cNvPr id="8194" name="Picture 2" descr="C:\Documents and Settings\Администратор\Мои документы\Мои рисунки\ph1363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2457241" cy="1466666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Мои документы\Мои рисунки\__getpi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571612"/>
            <a:ext cx="2377895" cy="16430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Словесные игры</a:t>
            </a:r>
            <a:endParaRPr lang="ru-RU" sz="4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1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группа</a:t>
            </a:r>
            <a:r>
              <a:rPr lang="ru-RU" dirty="0" err="1" smtClean="0">
                <a:latin typeface="Georgia" pitchFamily="18" charset="0"/>
              </a:rPr>
              <a:t>-Игры</a:t>
            </a:r>
            <a:r>
              <a:rPr lang="ru-RU" dirty="0" smtClean="0">
                <a:latin typeface="Georgia" pitchFamily="18" charset="0"/>
              </a:rPr>
              <a:t>: «Отгадай-ка», «Магазин», «Радио», «Где был Петя?», «Да — нет»;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2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группа</a:t>
            </a:r>
            <a:r>
              <a:rPr lang="ru-RU" dirty="0" err="1" smtClean="0">
                <a:latin typeface="Georgia" pitchFamily="18" charset="0"/>
              </a:rPr>
              <a:t>-Игры</a:t>
            </a:r>
            <a:r>
              <a:rPr lang="ru-RU" dirty="0" smtClean="0">
                <a:latin typeface="Georgia" pitchFamily="18" charset="0"/>
              </a:rPr>
              <a:t>: «Похож — не похож», «Кто больше заметит небылиц?»;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3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группа</a:t>
            </a:r>
            <a:r>
              <a:rPr lang="ru-RU" dirty="0" err="1" smtClean="0">
                <a:latin typeface="Georgia" pitchFamily="18" charset="0"/>
              </a:rPr>
              <a:t>-Игры</a:t>
            </a:r>
            <a:r>
              <a:rPr lang="ru-RU" dirty="0" smtClean="0">
                <a:latin typeface="Georgia" pitchFamily="18" charset="0"/>
              </a:rPr>
              <a:t>: «Кому что нужно?», «Назови три предмета», «Назови одним словом»;</a:t>
            </a:r>
          </a:p>
          <a:p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4 </a:t>
            </a:r>
            <a:r>
              <a:rPr lang="ru-RU" dirty="0" err="1" smtClean="0">
                <a:solidFill>
                  <a:srgbClr val="FF0000"/>
                </a:solidFill>
                <a:latin typeface="Georgia" pitchFamily="18" charset="0"/>
              </a:rPr>
              <a:t>группа</a:t>
            </a:r>
            <a:r>
              <a:rPr lang="ru-RU" dirty="0" err="1" smtClean="0">
                <a:latin typeface="Georgia" pitchFamily="18" charset="0"/>
              </a:rPr>
              <a:t>-Игры</a:t>
            </a:r>
            <a:r>
              <a:rPr lang="ru-RU" dirty="0" smtClean="0">
                <a:latin typeface="Georgia" pitchFamily="18" charset="0"/>
              </a:rPr>
              <a:t>: «Испорченный телефон», «Краски», «Летает — не летает», «Белого и черного не называть».</a:t>
            </a:r>
          </a:p>
          <a:p>
            <a:endParaRPr lang="ru-RU" dirty="0"/>
          </a:p>
        </p:txBody>
      </p:sp>
      <p:pic>
        <p:nvPicPr>
          <p:cNvPr id="9218" name="Picture 2" descr="C:\Documents and Settings\Администратор\Мои документы\Мои рисунки\happy-ki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85728"/>
            <a:ext cx="2047135" cy="1358610"/>
          </a:xfrm>
          <a:prstGeom prst="rect">
            <a:avLst/>
          </a:prstGeom>
          <a:noFill/>
        </p:spPr>
      </p:pic>
      <p:pic>
        <p:nvPicPr>
          <p:cNvPr id="9219" name="Picture 3" descr="C:\Documents and Settings\Администратор\Мои документы\Мои рисунки\4815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4643446"/>
            <a:ext cx="1310439" cy="19081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</a:rPr>
              <a:t>Содержание дидактических игр определяется </a:t>
            </a:r>
            <a:r>
              <a:rPr lang="ru-RU" sz="3600" dirty="0" smtClean="0">
                <a:solidFill>
                  <a:srgbClr val="00B050"/>
                </a:solidFill>
              </a:rPr>
              <a:t>«Программой воспитания в детском саду»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11266" name="Picture 2" descr="C:\Documents and Settings\Администратор\Мои документы\Мои рисунки\88393_320x2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50521"/>
            <a:ext cx="3286148" cy="2464611"/>
          </a:xfrm>
          <a:prstGeom prst="rect">
            <a:avLst/>
          </a:prstGeom>
          <a:noFill/>
        </p:spPr>
      </p:pic>
      <p:pic>
        <p:nvPicPr>
          <p:cNvPr id="11267" name="Picture 3" descr="C:\Documents and Settings\Администратор\Мои документы\Мои рисунки\obucheni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143380"/>
            <a:ext cx="3350196" cy="2286016"/>
          </a:xfrm>
          <a:prstGeom prst="rect">
            <a:avLst/>
          </a:prstGeom>
          <a:noFill/>
        </p:spPr>
      </p:pic>
      <p:pic>
        <p:nvPicPr>
          <p:cNvPr id="11268" name="Picture 4" descr="C:\Documents and Settings\Администратор\Мои документы\Мои рисунки\6867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2071702" cy="3003223"/>
          </a:xfrm>
          <a:prstGeom prst="rect">
            <a:avLst/>
          </a:prstGeom>
          <a:noFill/>
        </p:spPr>
      </p:pic>
      <p:pic>
        <p:nvPicPr>
          <p:cNvPr id="11269" name="Picture 5" descr="C:\Documents and Settings\Администратор\Мои документы\Мои рисунки\MS00339_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32"/>
            <a:ext cx="1367070" cy="1928826"/>
          </a:xfrm>
          <a:prstGeom prst="rect">
            <a:avLst/>
          </a:prstGeom>
          <a:noFill/>
        </p:spPr>
      </p:pic>
      <p:pic>
        <p:nvPicPr>
          <p:cNvPr id="11271" name="Picture 7" descr="http://kikcompany.ru/UserFiles/Image/Mozaika/MS00352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1785926"/>
            <a:ext cx="1518967" cy="214314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Мои рисунки\978-5-86775-321-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2000240"/>
            <a:ext cx="1416618" cy="2000264"/>
          </a:xfrm>
          <a:prstGeom prst="rect">
            <a:avLst/>
          </a:prstGeom>
          <a:noFill/>
        </p:spPr>
      </p:pic>
      <p:pic>
        <p:nvPicPr>
          <p:cNvPr id="3" name="Picture 2" descr="C:\Documents and Settings\Администратор\Мои документы\Мои рисунки\250003236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142852"/>
            <a:ext cx="1487596" cy="22701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 раздел «Ознакомление с окружающим»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«Путешествие в страну вещей», </a:t>
            </a:r>
            <a:endParaRPr lang="en-US" dirty="0" smtClean="0"/>
          </a:p>
          <a:p>
            <a:r>
              <a:rPr lang="ru-RU" dirty="0" smtClean="0"/>
              <a:t>«Похож – не похож», </a:t>
            </a:r>
            <a:endParaRPr lang="en-US" dirty="0" smtClean="0"/>
          </a:p>
          <a:p>
            <a:r>
              <a:rPr lang="ru-RU" dirty="0" smtClean="0"/>
              <a:t>«Отгадай-ка», </a:t>
            </a:r>
            <a:endParaRPr lang="en-US" dirty="0" smtClean="0"/>
          </a:p>
          <a:p>
            <a:r>
              <a:rPr lang="ru-RU" dirty="0" smtClean="0"/>
              <a:t>«Узнай по описанию», </a:t>
            </a:r>
          </a:p>
          <a:p>
            <a:r>
              <a:rPr lang="ru-RU" dirty="0" smtClean="0"/>
              <a:t>«Кому что </a:t>
            </a:r>
            <a:r>
              <a:rPr lang="ru-RU" dirty="0" smtClean="0"/>
              <a:t>нужно?», </a:t>
            </a:r>
            <a:endParaRPr lang="ru-RU" dirty="0" smtClean="0"/>
          </a:p>
          <a:p>
            <a:r>
              <a:rPr lang="ru-RU" dirty="0" smtClean="0"/>
              <a:t>«Из чего и кем сделано?», </a:t>
            </a:r>
          </a:p>
          <a:p>
            <a:r>
              <a:rPr lang="ru-RU" dirty="0" smtClean="0"/>
              <a:t>«Кем быть?» </a:t>
            </a:r>
            <a:endParaRPr lang="ru-RU" dirty="0"/>
          </a:p>
        </p:txBody>
      </p:sp>
      <p:pic>
        <p:nvPicPr>
          <p:cNvPr id="3075" name="Picture 3" descr="C:\Documents and Settings\Администратор\Мои документы\Мои рисунки\55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1165" y="4429132"/>
            <a:ext cx="3391439" cy="2241552"/>
          </a:xfrm>
          <a:prstGeom prst="rect">
            <a:avLst/>
          </a:prstGeom>
          <a:noFill/>
        </p:spPr>
      </p:pic>
      <p:pic>
        <p:nvPicPr>
          <p:cNvPr id="3076" name="Picture 4" descr="C:\Documents and Settings\Администратор\Мои документы\Мои рисунки\13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2214554"/>
            <a:ext cx="2184397" cy="1956856"/>
          </a:xfrm>
          <a:prstGeom prst="rect">
            <a:avLst/>
          </a:prstGeom>
          <a:noFill/>
        </p:spPr>
      </p:pic>
      <p:pic>
        <p:nvPicPr>
          <p:cNvPr id="3078" name="Picture 6" descr="C:\Documents and Settings\Администратор\Мои документы\Мои рисунки\1259211428165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5000636"/>
            <a:ext cx="2214578" cy="16609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раздел «</a:t>
            </a:r>
            <a:r>
              <a:rPr lang="ru-RU" dirty="0" err="1" smtClean="0">
                <a:solidFill>
                  <a:srgbClr val="92D050"/>
                </a:solidFill>
              </a:rPr>
              <a:t>ознакомлениЕ</a:t>
            </a:r>
            <a:r>
              <a:rPr lang="ru-RU" dirty="0" smtClean="0">
                <a:solidFill>
                  <a:srgbClr val="92D050"/>
                </a:solidFill>
              </a:rPr>
              <a:t> с природой»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«Что сажают в огороде?»,</a:t>
            </a:r>
          </a:p>
          <a:p>
            <a:r>
              <a:rPr lang="ru-RU" dirty="0" smtClean="0"/>
              <a:t> «Что где растет?», </a:t>
            </a:r>
          </a:p>
          <a:p>
            <a:r>
              <a:rPr lang="ru-RU" dirty="0" smtClean="0"/>
              <a:t>«Вершки – корешки», </a:t>
            </a:r>
          </a:p>
          <a:p>
            <a:r>
              <a:rPr lang="ru-RU" dirty="0" smtClean="0"/>
              <a:t>«Какое время </a:t>
            </a:r>
            <a:r>
              <a:rPr lang="ru-RU" dirty="0" smtClean="0"/>
              <a:t>года?», </a:t>
            </a:r>
            <a:endParaRPr lang="ru-RU" dirty="0" smtClean="0"/>
          </a:p>
          <a:p>
            <a:r>
              <a:rPr lang="ru-RU" dirty="0" smtClean="0"/>
              <a:t>«Когда это бывает?»,</a:t>
            </a:r>
          </a:p>
          <a:p>
            <a:r>
              <a:rPr lang="ru-RU" dirty="0" smtClean="0"/>
              <a:t> «С какого дерева </a:t>
            </a:r>
            <a:r>
              <a:rPr lang="ru-RU" dirty="0" smtClean="0"/>
              <a:t>листок</a:t>
            </a:r>
            <a:r>
              <a:rPr lang="ru-RU" dirty="0" smtClean="0"/>
              <a:t>?</a:t>
            </a:r>
            <a:r>
              <a:rPr lang="ru-RU" dirty="0" smtClean="0"/>
              <a:t>», </a:t>
            </a:r>
            <a:endParaRPr lang="ru-RU" dirty="0" smtClean="0"/>
          </a:p>
          <a:p>
            <a:r>
              <a:rPr lang="ru-RU" dirty="0" smtClean="0"/>
              <a:t>«Птицы, рыбы, звери», </a:t>
            </a:r>
          </a:p>
          <a:p>
            <a:r>
              <a:rPr lang="ru-RU" dirty="0" smtClean="0"/>
              <a:t>«Что за птица». </a:t>
            </a:r>
          </a:p>
          <a:p>
            <a:endParaRPr lang="ru-RU" dirty="0"/>
          </a:p>
        </p:txBody>
      </p:sp>
      <p:pic>
        <p:nvPicPr>
          <p:cNvPr id="4098" name="Picture 2" descr="C:\Documents and Settings\Администратор\Мои документы\Мои рисунки\899-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572008"/>
            <a:ext cx="2674150" cy="2000264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det_sad25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928802"/>
            <a:ext cx="3240849" cy="21875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Раздел  «Развитие речи»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«Звуковые часы»,</a:t>
            </a:r>
          </a:p>
          <a:p>
            <a:r>
              <a:rPr lang="ru-RU" dirty="0" smtClean="0"/>
              <a:t> «Какой звук потерялся?», </a:t>
            </a:r>
          </a:p>
          <a:p>
            <a:r>
              <a:rPr lang="ru-RU" dirty="0" smtClean="0"/>
              <a:t>«Кто назовет больше?»,</a:t>
            </a:r>
          </a:p>
          <a:p>
            <a:r>
              <a:rPr lang="ru-RU" dirty="0" smtClean="0"/>
              <a:t> «Наоборот», </a:t>
            </a:r>
          </a:p>
          <a:p>
            <a:r>
              <a:rPr lang="ru-RU" dirty="0" smtClean="0"/>
              <a:t>«Закончи предложение», </a:t>
            </a:r>
          </a:p>
          <a:p>
            <a:r>
              <a:rPr lang="ru-RU" dirty="0" smtClean="0"/>
              <a:t>«Кузовок»</a:t>
            </a:r>
            <a:endParaRPr lang="ru-RU" dirty="0"/>
          </a:p>
        </p:txBody>
      </p:sp>
      <p:pic>
        <p:nvPicPr>
          <p:cNvPr id="5124" name="Picture 4" descr="C:\Documents and Settings\Администратор\Мои документы\Мои рисунки\6a0120a555ac70970c0120a59b7138970b-320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143380"/>
            <a:ext cx="2897740" cy="2173305"/>
          </a:xfrm>
          <a:prstGeom prst="rect">
            <a:avLst/>
          </a:prstGeom>
          <a:noFill/>
        </p:spPr>
      </p:pic>
      <p:pic>
        <p:nvPicPr>
          <p:cNvPr id="5125" name="Picture 5" descr="C:\Documents and Settings\Администратор\Мои документы\Мои рисунки\1523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357298"/>
            <a:ext cx="3209526" cy="2819286"/>
          </a:xfrm>
          <a:prstGeom prst="rect">
            <a:avLst/>
          </a:prstGeom>
          <a:noFill/>
        </p:spPr>
      </p:pic>
      <p:pic>
        <p:nvPicPr>
          <p:cNvPr id="5126" name="Picture 6" descr="C:\Documents and Settings\Администратор\Мои документы\Мои рисунки\2756500_114947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286256"/>
            <a:ext cx="1714512" cy="2410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РАЗДЕЛ «</a:t>
            </a:r>
            <a:r>
              <a:rPr lang="ru-RU" sz="3200" dirty="0" err="1" smtClean="0">
                <a:solidFill>
                  <a:schemeClr val="accent6">
                    <a:lumMod val="75000"/>
                  </a:schemeClr>
                </a:solidFill>
              </a:rPr>
              <a:t>развитиЕ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 элементарных математических представлений»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«Найди такой же формы», </a:t>
            </a:r>
          </a:p>
          <a:p>
            <a:r>
              <a:rPr lang="ru-RU" dirty="0" smtClean="0"/>
              <a:t>«На что похоже?», </a:t>
            </a:r>
          </a:p>
          <a:p>
            <a:r>
              <a:rPr lang="ru-RU" dirty="0" smtClean="0"/>
              <a:t>«Каждую фигуру на свое место», </a:t>
            </a:r>
          </a:p>
          <a:p>
            <a:r>
              <a:rPr lang="ru-RU" dirty="0" smtClean="0"/>
              <a:t>«Большой – маленький», </a:t>
            </a:r>
          </a:p>
          <a:p>
            <a:r>
              <a:rPr lang="ru-RU" dirty="0" smtClean="0"/>
              <a:t>«Расставь по порядку», </a:t>
            </a:r>
          </a:p>
          <a:p>
            <a:r>
              <a:rPr lang="ru-RU" dirty="0" smtClean="0"/>
              <a:t>«Найди соседей числа», </a:t>
            </a:r>
          </a:p>
          <a:p>
            <a:r>
              <a:rPr lang="ru-RU" dirty="0" smtClean="0"/>
              <a:t>«Что изменилось?», </a:t>
            </a:r>
          </a:p>
          <a:p>
            <a:r>
              <a:rPr lang="ru-RU" dirty="0" smtClean="0"/>
              <a:t>лото «На один меньше»,</a:t>
            </a:r>
          </a:p>
          <a:p>
            <a:r>
              <a:rPr lang="ru-RU" dirty="0" smtClean="0"/>
              <a:t> «Числовая лесенка», </a:t>
            </a:r>
          </a:p>
          <a:p>
            <a:r>
              <a:rPr lang="ru-RU" dirty="0" smtClean="0"/>
              <a:t>«Палочки в ряд», </a:t>
            </a:r>
          </a:p>
          <a:p>
            <a:r>
              <a:rPr lang="ru-RU" dirty="0" smtClean="0"/>
              <a:t>«Расставь по порядку», </a:t>
            </a:r>
          </a:p>
          <a:p>
            <a:r>
              <a:rPr lang="ru-RU" dirty="0" smtClean="0"/>
              <a:t>«Что бывает широкое?»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Documents and Settings\Администратор\Мои документы\Мои рисунки\untitled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2857496"/>
            <a:ext cx="2786082" cy="3556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3300"/>
                </a:solidFill>
              </a:rPr>
              <a:t>Спасибо за внимание!!!</a:t>
            </a:r>
            <a:endParaRPr lang="ru-RU" dirty="0">
              <a:solidFill>
                <a:srgbClr val="FF3300"/>
              </a:solidFill>
            </a:endParaRPr>
          </a:p>
        </p:txBody>
      </p:sp>
      <p:pic>
        <p:nvPicPr>
          <p:cNvPr id="6146" name="Picture 2" descr="C:\Documents and Settings\Администратор\Мои документы\Мои рисунки\ad17329758b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715000" cy="48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72420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FF0000"/>
                </a:solidFill>
              </a:rPr>
              <a:t/>
            </a:r>
            <a:br>
              <a:rPr lang="ru-RU" sz="1600" dirty="0" smtClean="0">
                <a:solidFill>
                  <a:srgbClr val="FF0000"/>
                </a:solidFill>
              </a:rPr>
            </a:br>
            <a:r>
              <a:rPr lang="ru-RU" sz="4400" dirty="0" smtClean="0">
                <a:solidFill>
                  <a:srgbClr val="FF0000"/>
                </a:solidFill>
              </a:rPr>
              <a:t>Развитие словаря -                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</a:rPr>
              <a:t>это длительный процесс овладения словарным запасом, накопленным народом в процессе его истории.</a:t>
            </a:r>
            <a:br>
              <a:rPr lang="ru-RU" sz="18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00B0F0"/>
                </a:solidFill>
              </a:rPr>
              <a:t>Изменения в словаре ребенка:</a:t>
            </a:r>
            <a:r>
              <a:rPr lang="ru-RU" sz="1400" dirty="0" smtClean="0">
                <a:solidFill>
                  <a:srgbClr val="00B0F0"/>
                </a:solidFill>
              </a:rPr>
              <a:t/>
            </a:r>
            <a:br>
              <a:rPr lang="ru-RU" sz="1400" dirty="0" smtClean="0">
                <a:solidFill>
                  <a:srgbClr val="00B0F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/>
            </a:r>
            <a:br>
              <a:rPr lang="ru-RU" sz="1600" dirty="0" smtClean="0">
                <a:solidFill>
                  <a:srgbClr val="7030A0"/>
                </a:solidFill>
              </a:rPr>
            </a:br>
            <a:endParaRPr lang="ru-RU" sz="1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8596" y="2071678"/>
            <a:ext cx="3520440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latin typeface="Century" pitchFamily="18" charset="0"/>
              </a:rPr>
              <a:t>   </a:t>
            </a:r>
            <a:r>
              <a:rPr lang="ru-RU" dirty="0" smtClean="0">
                <a:latin typeface="Century" pitchFamily="18" charset="0"/>
              </a:rPr>
              <a:t>В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1 год </a:t>
            </a:r>
            <a:r>
              <a:rPr lang="ru-RU" dirty="0" smtClean="0">
                <a:latin typeface="Century" pitchFamily="18" charset="0"/>
              </a:rPr>
              <a:t>малыш активно владеет            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10 -12 словами</a:t>
            </a:r>
            <a:endParaRPr lang="ru-RU" dirty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43372" y="2000240"/>
            <a:ext cx="3520440" cy="411480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Century" pitchFamily="18" charset="0"/>
              </a:rPr>
              <a:t>       В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6 лет </a:t>
            </a:r>
            <a:r>
              <a:rPr lang="ru-RU" dirty="0" smtClean="0">
                <a:latin typeface="Century" pitchFamily="18" charset="0"/>
              </a:rPr>
              <a:t>его                активный словарь увеличивается                   до </a:t>
            </a:r>
            <a:r>
              <a:rPr lang="ru-RU" dirty="0" smtClean="0">
                <a:solidFill>
                  <a:srgbClr val="FF0000"/>
                </a:solidFill>
                <a:latin typeface="Century" pitchFamily="18" charset="0"/>
              </a:rPr>
              <a:t>3-3,5 тысяч слов</a:t>
            </a:r>
            <a:endParaRPr lang="ru-RU" dirty="0">
              <a:latin typeface="Century" pitchFamily="18" charset="0"/>
            </a:endParaRPr>
          </a:p>
        </p:txBody>
      </p:sp>
      <p:pic>
        <p:nvPicPr>
          <p:cNvPr id="8194" name="Picture 2" descr="C:\Documents and Settings\Администратор\Мои документы\Мои рисунки\deti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14752"/>
            <a:ext cx="2000899" cy="2923391"/>
          </a:xfrm>
          <a:prstGeom prst="rect">
            <a:avLst/>
          </a:prstGeom>
          <a:noFill/>
        </p:spPr>
      </p:pic>
      <p:pic>
        <p:nvPicPr>
          <p:cNvPr id="8195" name="Picture 3" descr="C:\Documents and Settings\Администратор\Мои документы\Мои рисунки\55101177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25" y="3571876"/>
            <a:ext cx="2107421" cy="1404947"/>
          </a:xfrm>
          <a:prstGeom prst="rect">
            <a:avLst/>
          </a:prstGeom>
          <a:noFill/>
        </p:spPr>
      </p:pic>
      <p:pic>
        <p:nvPicPr>
          <p:cNvPr id="8196" name="Picture 4" descr="C:\Documents and Settings\Администратор\Мои документы\Мои рисунки\1259776093_6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71876"/>
            <a:ext cx="2071702" cy="1399550"/>
          </a:xfrm>
          <a:prstGeom prst="rect">
            <a:avLst/>
          </a:prstGeom>
          <a:noFill/>
        </p:spPr>
      </p:pic>
      <p:pic>
        <p:nvPicPr>
          <p:cNvPr id="8197" name="Picture 5" descr="C:\Documents and Settings\Администратор\Мои документы\Мои рисунки\4013306_00-12j_en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143512"/>
            <a:ext cx="1963715" cy="1550301"/>
          </a:xfrm>
          <a:prstGeom prst="rect">
            <a:avLst/>
          </a:prstGeom>
          <a:noFill/>
        </p:spPr>
      </p:pic>
      <p:pic>
        <p:nvPicPr>
          <p:cNvPr id="8198" name="Picture 6" descr="C:\Documents and Settings\Администратор\Мои документы\Мои рисунки\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5214950"/>
            <a:ext cx="2150742" cy="1436695"/>
          </a:xfrm>
          <a:prstGeom prst="rect">
            <a:avLst/>
          </a:prstGeom>
          <a:noFill/>
        </p:spPr>
      </p:pic>
      <p:pic>
        <p:nvPicPr>
          <p:cNvPr id="17" name="Picture 2" descr="C:\Documents and Settings\Администратор\Мои документы\Мои рисунки\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00892" y="3643314"/>
            <a:ext cx="1948129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00B0F0"/>
                </a:solidFill>
              </a:rPr>
              <a:t>Дидактическая игра</a:t>
            </a:r>
            <a:endParaRPr lang="ru-RU" sz="44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Является: </a:t>
            </a:r>
          </a:p>
          <a:p>
            <a:r>
              <a:rPr lang="ru-RU" dirty="0" smtClean="0"/>
              <a:t>и игровым методом обучения детей дошкольного возраста, </a:t>
            </a:r>
          </a:p>
          <a:p>
            <a:r>
              <a:rPr lang="ru-RU" dirty="0" smtClean="0"/>
              <a:t>и формой обучения,</a:t>
            </a:r>
          </a:p>
          <a:p>
            <a:r>
              <a:rPr lang="ru-RU" dirty="0" smtClean="0"/>
              <a:t>и самостоятельной игровой деятельностью,</a:t>
            </a:r>
          </a:p>
          <a:p>
            <a:r>
              <a:rPr lang="ru-RU" dirty="0" smtClean="0"/>
              <a:t>и средством всестороннего воспитания личности ребенка. </a:t>
            </a:r>
          </a:p>
          <a:p>
            <a:endParaRPr lang="ru-RU" dirty="0"/>
          </a:p>
        </p:txBody>
      </p:sp>
      <p:pic>
        <p:nvPicPr>
          <p:cNvPr id="8" name="Picture 2" descr="C:\Documents and Settings\Администратор\Мои документы\Мои рисунки\a69b2c6707d752165dd68529c06e34fd735300_pop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28" y="1071546"/>
            <a:ext cx="2143172" cy="2143172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Мои документы\Мои рисунки\normal_9098553e96b947dfb3f2d43a14af1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29132"/>
            <a:ext cx="3346454" cy="2225392"/>
          </a:xfrm>
          <a:prstGeom prst="rect">
            <a:avLst/>
          </a:prstGeom>
          <a:noFill/>
        </p:spPr>
      </p:pic>
      <p:pic>
        <p:nvPicPr>
          <p:cNvPr id="7173" name="Picture 5" descr="C:\Documents and Settings\Администратор\Мои документы\Мои рисунки\gameski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143380"/>
            <a:ext cx="3750165" cy="251261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в дидактической игре ребенок получает возможность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совершенствовать, </a:t>
            </a:r>
          </a:p>
          <a:p>
            <a:r>
              <a:rPr lang="ru-RU" dirty="0" smtClean="0"/>
              <a:t>обогащать, </a:t>
            </a:r>
          </a:p>
          <a:p>
            <a:r>
              <a:rPr lang="ru-RU" dirty="0" smtClean="0"/>
              <a:t>закреплять, </a:t>
            </a:r>
          </a:p>
          <a:p>
            <a:r>
              <a:rPr lang="ru-RU" dirty="0" smtClean="0"/>
              <a:t>активизировать свой словарь. </a:t>
            </a:r>
          </a:p>
          <a:p>
            <a:endParaRPr lang="ru-RU" dirty="0"/>
          </a:p>
        </p:txBody>
      </p:sp>
      <p:pic>
        <p:nvPicPr>
          <p:cNvPr id="10242" name="Picture 2" descr="C:\Documents and Settings\Администратор\Мои документы\Мои рисунки\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2573363" cy="2390037"/>
          </a:xfrm>
          <a:prstGeom prst="rect">
            <a:avLst/>
          </a:prstGeom>
          <a:noFill/>
        </p:spPr>
      </p:pic>
      <p:pic>
        <p:nvPicPr>
          <p:cNvPr id="10243" name="Picture 3" descr="C:\Documents and Settings\Администратор\Мои документы\Мои рисунки\fac605fec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571876"/>
            <a:ext cx="2278782" cy="3000396"/>
          </a:xfrm>
          <a:prstGeom prst="rect">
            <a:avLst/>
          </a:prstGeom>
          <a:noFill/>
        </p:spPr>
      </p:pic>
      <p:pic>
        <p:nvPicPr>
          <p:cNvPr id="10244" name="Picture 4" descr="C:\Documents and Settings\Администратор\Мои документы\Мои рисунки\1262004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714488"/>
            <a:ext cx="2000232" cy="2540294"/>
          </a:xfrm>
          <a:prstGeom prst="rect">
            <a:avLst/>
          </a:prstGeom>
          <a:noFill/>
        </p:spPr>
      </p:pic>
      <p:pic>
        <p:nvPicPr>
          <p:cNvPr id="10245" name="Picture 5" descr="C:\Documents and Settings\Администратор\Мои документы\Мои рисунки\ba8186637de4c1aff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0422" y="4500570"/>
            <a:ext cx="2623578" cy="17573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7239000" cy="6241446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зависимости от материала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дидактические игры                          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можно разделить на три вида:</a:t>
            </a:r>
          </a:p>
          <a:p>
            <a:r>
              <a:rPr lang="ru-RU" b="1" dirty="0" smtClean="0">
                <a:solidFill>
                  <a:srgbClr val="FF0066"/>
                </a:solidFill>
                <a:latin typeface="Constantia" pitchFamily="18" charset="0"/>
              </a:rPr>
              <a:t>игры с предметами</a:t>
            </a:r>
          </a:p>
          <a:p>
            <a:pPr>
              <a:buNone/>
            </a:pPr>
            <a:r>
              <a:rPr lang="ru-RU" b="1" dirty="0" smtClean="0">
                <a:solidFill>
                  <a:srgbClr val="FF0066"/>
                </a:solidFill>
                <a:latin typeface="Constantia" pitchFamily="18" charset="0"/>
              </a:rPr>
              <a:t>(игрушками, природным материалом), </a:t>
            </a: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FF0066"/>
                </a:solidFill>
                <a:latin typeface="Constantia" pitchFamily="18" charset="0"/>
              </a:rPr>
              <a:t>настольно </a:t>
            </a:r>
            <a:r>
              <a:rPr lang="en-US" b="1" dirty="0" smtClean="0">
                <a:solidFill>
                  <a:srgbClr val="FF0066"/>
                </a:solidFill>
                <a:latin typeface="Constantia" pitchFamily="18" charset="0"/>
              </a:rPr>
              <a:t>- </a:t>
            </a:r>
            <a:r>
              <a:rPr lang="ru-RU" b="1" dirty="0" smtClean="0">
                <a:solidFill>
                  <a:srgbClr val="FF0066"/>
                </a:solidFill>
                <a:latin typeface="Constantia" pitchFamily="18" charset="0"/>
              </a:rPr>
              <a:t>печатные игры,</a:t>
            </a:r>
          </a:p>
          <a:p>
            <a:pPr>
              <a:buNone/>
            </a:pPr>
            <a:endParaRPr lang="ru-RU" b="1" dirty="0" smtClean="0">
              <a:solidFill>
                <a:srgbClr val="FF0066"/>
              </a:solidFill>
              <a:latin typeface="Constantia" pitchFamily="18" charset="0"/>
            </a:endParaRPr>
          </a:p>
          <a:p>
            <a:r>
              <a:rPr lang="ru-RU" b="1" dirty="0" smtClean="0">
                <a:solidFill>
                  <a:srgbClr val="FF0066"/>
                </a:solidFill>
                <a:latin typeface="Constantia" pitchFamily="18" charset="0"/>
              </a:rPr>
              <a:t>словесные игры.</a:t>
            </a:r>
            <a:endParaRPr lang="ru-RU" b="1" dirty="0">
              <a:solidFill>
                <a:srgbClr val="FF0066"/>
              </a:solidFill>
              <a:latin typeface="Constantia" pitchFamily="18" charset="0"/>
            </a:endParaRPr>
          </a:p>
        </p:txBody>
      </p:sp>
      <p:pic>
        <p:nvPicPr>
          <p:cNvPr id="3074" name="Picture 2" descr="C:\Documents and Settings\Администратор\Мои документы\Мои рисунки\wkind_gir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442136"/>
            <a:ext cx="2528866" cy="3865552"/>
          </a:xfrm>
          <a:prstGeom prst="rect">
            <a:avLst/>
          </a:prstGeom>
          <a:noFill/>
        </p:spPr>
      </p:pic>
      <p:pic>
        <p:nvPicPr>
          <p:cNvPr id="7170" name="Picture 2" descr="C:\Documents and Settings\Администратор\Мои документы\Мои рисунки\3701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429132"/>
            <a:ext cx="3306764" cy="2197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0000FF"/>
                </a:solidFill>
                <a:latin typeface="Constantia" pitchFamily="18" charset="0"/>
              </a:rPr>
              <a:t>игры с предметами</a:t>
            </a:r>
            <a:endParaRPr lang="ru-RU" sz="48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Documents and Settings\Администратор\Мои документы\Мои рисунки\3636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142984"/>
            <a:ext cx="4786346" cy="3600254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Мои документы\Мои рисунки\241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857760"/>
            <a:ext cx="2500300" cy="200024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Мои рисунки\%D0%9A%D1%83%D0%B1%D0%B8%D0%BA%D0%B8_%C2%AB%D0%9C%D1%8F%D0%BA%D0%B8%D1%88%D0%B8%C2%BB_%D0%9F%D0%A0%D0%95%D0%94%D0%9C%D0%95%D0%A2%D0%A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000636"/>
            <a:ext cx="2071702" cy="1562208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Мои документы\Мои рисунки\3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786322"/>
            <a:ext cx="2500298" cy="19067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42048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FF00"/>
                </a:solidFill>
              </a:rPr>
              <a:t>Игры с предметами</a:t>
            </a:r>
            <a:endParaRPr lang="ru-RU" sz="44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214422"/>
            <a:ext cx="352044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Для младшей группы:                     </a:t>
            </a:r>
            <a:r>
              <a:rPr lang="ru-RU" sz="1800" dirty="0" smtClean="0"/>
              <a:t>Сравнивая предметы, дети называют одинаковые их части, признаки и отличительные особенности.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1285860"/>
            <a:ext cx="352044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Для средней группы:</a:t>
            </a:r>
            <a:r>
              <a:rPr lang="ru-RU" dirty="0" smtClean="0"/>
              <a:t>                      И</a:t>
            </a:r>
            <a:r>
              <a:rPr lang="ru-RU" sz="1800" dirty="0" smtClean="0"/>
              <a:t>гры «Что изменилось», «Найди и назови»</a:t>
            </a:r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3077" name="Picture 5" descr="C:\Documents and Settings\Администратор\Мои документы\Мои рисунки\O2KIQCAH0XKHACAMIMOE2CA41Q296CAD76I0DCAYLWLM3CAUA0Q04CA9GQFLFCA3P8JB2CAT36MNJCAJGC8J2CA98LA1DCA70TVJ3CAZP9K78CAX1V7PTCATJFPF1CA1JRNA8CAAL7CTQCAKM6C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3071810"/>
            <a:ext cx="1460510" cy="1143008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Мои документы\Мои рисунки\172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857500" cy="2505075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9190badebd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857496"/>
            <a:ext cx="2071702" cy="2071702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296030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429256" y="4643446"/>
            <a:ext cx="2625875" cy="1897195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Мои документы\Мои рисунки\tomy_6634_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643404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-357214"/>
            <a:ext cx="8215370" cy="1143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solidFill>
                  <a:schemeClr val="accent2"/>
                </a:solidFill>
              </a:rPr>
              <a:t>РАЗЛИЧНЫЙ материал, из которого  сделаны  игрушки</a:t>
            </a:r>
            <a:endParaRPr lang="ru-RU" sz="2200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C:\Documents and Settings\Администратор\Мои документы\Мои рисунки\VVQF4CAEZ6Y0ECA467VV2CACTXWX4CAUQ33NCCAIEA7EGCAYBJ8Q7CA1V6SUFCA46KG7NCAPXMXEVCAKT27AGCAYEOWN7CALL8SU0CA5L7I11CAFEZEFZCAH70JQWCAXDK3SWCA4MSQIBCAQ51O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857232"/>
            <a:ext cx="1571636" cy="1557476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Мои документы\Мои рисунки\JU12GCAMXRJSTCAZOLPNOCAVTT5GWCACLN810CA9H1DP2CA2RWCEZCA2UGW89CAKXKA3QCAR089BNCAV5R4A6CAKHMVKHCA9VNH99CAL7NXP3CAWQBOYLCALSGOC5CANYMEJECA4IPKXKCA3JUGS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1785950" cy="1560948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YE4LZCAK2GBEDCAAY5LX5CAUAQMLLCAVIPYY6CAZIYKJGCA5UW37MCA2VIZETCAQJDNV5CA7E4DG0CAR10I6MCA4F6URLCAZCATQYCASA0SR7CACJY83KCAS7ELCKCASC3V1FCAM2KP2DCA12ZDI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857232"/>
            <a:ext cx="1643074" cy="1298373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Мои документы\Мои рисунки\VTXMGCACQCQJKCAKQRP8TCACSXDFPCALHRU0FCACEX60HCAXAE28LCAVVWEXRCA26PNKGCAIPX0JICA78S8HECAQIXBVZCANSTQWJCA0QQI8VCA8JTOCYCARJE5XICAPXWP4DCAE3X7RHCA5DAWJZ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785794"/>
            <a:ext cx="2143140" cy="1614498"/>
          </a:xfrm>
          <a:prstGeom prst="rect">
            <a:avLst/>
          </a:prstGeom>
          <a:noFill/>
        </p:spPr>
      </p:pic>
      <p:pic>
        <p:nvPicPr>
          <p:cNvPr id="4104" name="Picture 8" descr="C:\Documents and Settings\Администратор\Мои документы\Мои рисунки\EIH9MCAV3QCN8CAGJCLHTCAGGNLG9CABHRDYUCAR1JZBOCAWDPY38CAJA1YJRCADI5GOXCA5O1MQTCANMF08ZCANEZG0TCAC1O0QQCA2ME7LMCATRMGX7CALQW91TCA582TI7CA7P8LTZCAUOV0AQ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2643182"/>
            <a:ext cx="1625380" cy="1428760"/>
          </a:xfrm>
          <a:prstGeom prst="rect">
            <a:avLst/>
          </a:prstGeom>
          <a:noFill/>
        </p:spPr>
      </p:pic>
      <p:pic>
        <p:nvPicPr>
          <p:cNvPr id="4105" name="Picture 9" descr="C:\Documents and Settings\Администратор\Мои документы\Мои рисунки\FFEOMCA2IPF0MCA3GX9AYCAR6OUBJCAWYCXOPCASWZRQHCAVMM286CAL645R4CAGVIWJ1CAA222XHCA8HLHPICAHOMUKTCAVUGF7YCA5GRSHACAZG9PD8CAYUEQ9OCAC7AYQ0CAI7T7AZCAYWCKL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2" y="2643182"/>
            <a:ext cx="1428750" cy="742950"/>
          </a:xfrm>
          <a:prstGeom prst="rect">
            <a:avLst/>
          </a:prstGeom>
          <a:noFill/>
        </p:spPr>
      </p:pic>
      <p:pic>
        <p:nvPicPr>
          <p:cNvPr id="4106" name="Picture 10" descr="C:\Documents and Settings\Администратор\Мои документы\Мои рисунки\BA2FPCAJMPHFGCA9CY015CA65Z8H4CA9URUICCAMVZ6RHCAPPRGPKCANAZ7NKCA54FY2TCAB3QT40CAG0O4V1CA9W66BDCA3GKO3DCAP4HNEJCA6ZUGIKCADQONKQCAGWXMOHCAYUPVT8CAVX2LH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15074" y="2571744"/>
            <a:ext cx="1352550" cy="1428750"/>
          </a:xfrm>
          <a:prstGeom prst="rect">
            <a:avLst/>
          </a:prstGeom>
          <a:noFill/>
        </p:spPr>
      </p:pic>
      <p:pic>
        <p:nvPicPr>
          <p:cNvPr id="4108" name="Picture 12" descr="C:\Documents and Settings\Администратор\Мои документы\Мои рисунки\BVB5CCA1607QGCA0V4ZN8CA72B19NCA9FFXLYCAIMJSMOCA4TC971CA01DFEFCA5XL382CAW48NLMCATUJUWGCACGHKQ9CAB443C0CAWOW72UCAEYVPWYCAWND65HCA81F9GSCA7RUYR7CAWFQOI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2214554"/>
            <a:ext cx="1009650" cy="1428750"/>
          </a:xfrm>
          <a:prstGeom prst="rect">
            <a:avLst/>
          </a:prstGeom>
          <a:noFill/>
        </p:spPr>
      </p:pic>
      <p:pic>
        <p:nvPicPr>
          <p:cNvPr id="4109" name="Picture 13" descr="C:\Documents and Settings\Администратор\Мои документы\Мои рисунки\MZZV6CAP194B1CALLX0R7CACX4LP7CA77X6FYCAXLPX6ICAK812WOCATMWF60CA0SEZ1ZCAGVMNDSCADJ54RBCAGWDB0OCA9I95PFCAFOL587CAN4Y010CA83R36ECAW7FBGHCA161B2FCAMZUUXX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22" y="2428868"/>
            <a:ext cx="838200" cy="1352550"/>
          </a:xfrm>
          <a:prstGeom prst="rect">
            <a:avLst/>
          </a:prstGeom>
          <a:noFill/>
        </p:spPr>
      </p:pic>
      <p:pic>
        <p:nvPicPr>
          <p:cNvPr id="4110" name="Picture 14" descr="C:\Documents and Settings\Администратор\Мои документы\Мои рисунки\K9527CAXWTB0DCA6V0WIOCAJDE0VWCALG9O87CAJP1F6ICAAZIJL7CAE7J624CAYAYUBGCAB5O1H2CAX0W291CA1L85ATCAQ6TCWICAWQD23UCAN6W49PCAH51AO6CA9XES4BCA09LI61CAGNMNYP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43636" y="4357694"/>
            <a:ext cx="1352550" cy="857250"/>
          </a:xfrm>
          <a:prstGeom prst="rect">
            <a:avLst/>
          </a:prstGeom>
          <a:noFill/>
        </p:spPr>
      </p:pic>
      <p:pic>
        <p:nvPicPr>
          <p:cNvPr id="4111" name="Picture 15" descr="C:\Documents and Settings\Администратор\Мои документы\Мои рисунки\QISASCAKBX8SDCA68YR7ECA55PW84CAI70QASCAMD7WEHCAXP35HVCABK2E5QCA7CWL31CAF8JEWFCAPLUIOQCA9UVNHOCAFJLYCJCAG3LYXMCAH2RD40CAG1N7LQCAHFJOT3CA8G198NCA9B53NS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3929066"/>
            <a:ext cx="1428750" cy="1428750"/>
          </a:xfrm>
          <a:prstGeom prst="rect">
            <a:avLst/>
          </a:prstGeom>
          <a:noFill/>
        </p:spPr>
      </p:pic>
      <p:pic>
        <p:nvPicPr>
          <p:cNvPr id="4112" name="Picture 16" descr="C:\Documents and Settings\Администратор\Мои документы\Мои рисунки\UHXOBCASGTTQBCAPVSDL9CALHM34XCA2JHYD3CAXMF4M6CALG8CBOCAS9GDVCCADJCCDOCAE41RQ8CA0PUDOJCA8VTLM3CAV0T8ZUCAKF5GL1CAPZ2KL2CAG5XL42CA3YKROCCACG63ZFCANVJUY7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57422" y="4214818"/>
            <a:ext cx="1536999" cy="1071570"/>
          </a:xfrm>
          <a:prstGeom prst="rect">
            <a:avLst/>
          </a:prstGeom>
          <a:noFill/>
        </p:spPr>
      </p:pic>
      <p:pic>
        <p:nvPicPr>
          <p:cNvPr id="4113" name="Picture 17" descr="C:\Documents and Settings\Администратор\Мои документы\Мои рисунки\14FI0CA6IP1BPCAHYHC4HCAQOKXTOCAG6JOWOCAQ504M7CAP51VEBCAZYQKQ0CAJXRJ5FCA5EKHR7CAD1IHBECAWLLP4UCART1XYHCADM2SQ8CAVXN5XJCAR8B3QHCAHN793CCAG95WVBCASGGS52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4286256"/>
            <a:ext cx="1905000" cy="1905000"/>
          </a:xfrm>
          <a:prstGeom prst="rect">
            <a:avLst/>
          </a:prstGeom>
          <a:noFill/>
        </p:spPr>
      </p:pic>
      <p:pic>
        <p:nvPicPr>
          <p:cNvPr id="4114" name="Picture 18" descr="C:\Documents and Settings\Администратор\Мои документы\Мои рисунки\VA2V0CAOK9QWXCART79EYCAESKIQPCAWWZ3MQCACIQ1UUCAHAOYW3CAP7XXMWCAGV4RQICAY8YDHQCAULBIYLCAWA6CUZCAZL8FO4CA2RW64BCAZLCN6QCAMCIOSKCA77VFQYCA6QIFYQCAOYSX6W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714612" y="5643578"/>
            <a:ext cx="1699347" cy="1214422"/>
          </a:xfrm>
          <a:prstGeom prst="rect">
            <a:avLst/>
          </a:prstGeom>
          <a:noFill/>
        </p:spPr>
      </p:pic>
      <p:pic>
        <p:nvPicPr>
          <p:cNvPr id="4115" name="Picture 19" descr="C:\Documents and Settings\Администратор\Мои документы\Мои рисунки\CJX1ZCA9EUYXRCA54RWAYCA4C4YUNCAOSOF5ECAQADOFBCAWKLIYGCA7OBWEBCAZJSPWKCAR5OAQSCAY4WVASCA11PE0ECAWWBVK1CA0KHR0LCA9F0NDSCACLUISZCA227NN8CAJHWO1CCAPO563S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14876" y="5715016"/>
            <a:ext cx="1225550" cy="914400"/>
          </a:xfrm>
          <a:prstGeom prst="rect">
            <a:avLst/>
          </a:prstGeom>
          <a:noFill/>
        </p:spPr>
      </p:pic>
      <p:pic>
        <p:nvPicPr>
          <p:cNvPr id="4116" name="Picture 20" descr="C:\Documents and Settings\Администратор\Мои документы\Мои рисунки\20EIDCA8HX9W6CADO6T6VCAA4BCZPCA8Z21D5CAKCNVJXCA95D04FCAXNLG2DCA1TINIKCA8HIYS4CAIWG59VCAA382NDCAQ7ZB8XCA11BXA9CAQI2P65CACOK83HCA2NSSY5CA29BOWICAUGRB7I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429388" y="5572140"/>
            <a:ext cx="1643074" cy="109538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8429684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2D050"/>
                </a:solidFill>
                <a:latin typeface="Constantia" pitchFamily="18" charset="0"/>
              </a:rPr>
              <a:t>Игры с природным материалом</a:t>
            </a:r>
            <a:endParaRPr lang="ru-RU" sz="3200" dirty="0">
              <a:solidFill>
                <a:srgbClr val="92D050"/>
              </a:solidFill>
              <a:latin typeface="Constantia" pitchFamily="18" charset="0"/>
            </a:endParaRPr>
          </a:p>
        </p:txBody>
      </p:sp>
      <p:pic>
        <p:nvPicPr>
          <p:cNvPr id="5125" name="Picture 5" descr="C:\Documents and Settings\Администратор\Мои документы\Мои рисунки\MP7ZJCA1PTAATCAYAB6CSCAO2CCR2CA1J9Z8FCA2K0KDZCA5YHO7QCA5DVDI1CAYXAD69CA07JUAKCAVACF7KCAXH55LJCAA3VAC2CABW736ZCAY8MME4CA5KFZ7ACAP7N0MXCAR841PGCA4EQX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00108"/>
            <a:ext cx="1706925" cy="1285884"/>
          </a:xfrm>
          <a:prstGeom prst="rect">
            <a:avLst/>
          </a:prstGeom>
          <a:noFill/>
        </p:spPr>
      </p:pic>
      <p:pic>
        <p:nvPicPr>
          <p:cNvPr id="5127" name="Picture 7" descr="C:\Documents and Settings\Администратор\Мои документы\Мои рисунки\CKEATCAS4NZ7TCACQFFK9CA55SNQNCAZW3XLTCAO4M5E8CA3IGIGZCA6Q97KGCAXF0A0BCAL70L5FCADWCUTTCA3FBUBUCACLZLOOCAIEUR7RCAZVT21HCAPDARODCAUTBX4CCA8WOOTFCAJD3WH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9700" y="0"/>
            <a:ext cx="1384300" cy="1562100"/>
          </a:xfrm>
          <a:prstGeom prst="rect">
            <a:avLst/>
          </a:prstGeom>
          <a:noFill/>
        </p:spPr>
      </p:pic>
      <p:pic>
        <p:nvPicPr>
          <p:cNvPr id="5128" name="Picture 8" descr="C:\Documents and Settings\Администратор\Мои документы\Мои рисунки\SBR1HCA5R0YKICA2GH5CUCAR8S0KOCA1PTS38CAS21S4ECA71P2OJCAH7INGNCAI4VB3VCA5KW1AZCAONHHHUCA4U445VCAD73EDCCA8R16GGCASBKSIKCA4PF77XCAPI62PECAWDGYHRCA49Z3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071810"/>
            <a:ext cx="2143130" cy="1614492"/>
          </a:xfrm>
          <a:prstGeom prst="rect">
            <a:avLst/>
          </a:prstGeom>
          <a:noFill/>
        </p:spPr>
      </p:pic>
      <p:pic>
        <p:nvPicPr>
          <p:cNvPr id="5129" name="Picture 9" descr="C:\Documents and Settings\Администратор\Мои документы\Мои рисунки\X3CVXCAMVHU3ECA5TSNC3CADAUTHFCAJ4JN3MCAYZ00IJCA4IS0T2CAWDQE5ACAWNHEYSCAYMBYIGCA2N1GW4CA59ZJ0KCAIHKJTNCAZMK7DRCAGU21FMCANC3NYBCA1DXWWZCAPD8VF5CAAXPB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928934"/>
            <a:ext cx="2000232" cy="1930049"/>
          </a:xfrm>
          <a:prstGeom prst="rect">
            <a:avLst/>
          </a:prstGeom>
          <a:noFill/>
        </p:spPr>
      </p:pic>
      <p:pic>
        <p:nvPicPr>
          <p:cNvPr id="5132" name="Picture 12" descr="C:\Documents and Settings\Администратор\Мои документы\Мои рисунки\22I04CA3CUK12CAXD1ASLCABSNWP4CATBL1N9CACZ5ARDCAE0OGZVCALBLEBMCA82C78ACALP58KCCA9F6MQQCA8B2CCTCAJDDNQSCARG831JCAPUBFRQCA6MLR0SCATD8VWNCA9FIFKBCA6BOPR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4929198"/>
            <a:ext cx="2379569" cy="1785926"/>
          </a:xfrm>
          <a:prstGeom prst="rect">
            <a:avLst/>
          </a:prstGeom>
          <a:noFill/>
        </p:spPr>
      </p:pic>
      <p:pic>
        <p:nvPicPr>
          <p:cNvPr id="5122" name="Picture 2" descr="C:\Documents and Settings\Администратор\Мои документы\Мои рисунки\812b87514ed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5000635"/>
            <a:ext cx="2357422" cy="1768067"/>
          </a:xfrm>
          <a:prstGeom prst="rect">
            <a:avLst/>
          </a:prstGeom>
          <a:noFill/>
        </p:spPr>
      </p:pic>
      <p:pic>
        <p:nvPicPr>
          <p:cNvPr id="4" name="Picture 3" descr="C:\Documents and Settings\Администратор\Мои документы\Мои рисунки\7b10e570a07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15140" y="3143248"/>
            <a:ext cx="2190766" cy="1643074"/>
          </a:xfrm>
          <a:prstGeom prst="rect">
            <a:avLst/>
          </a:prstGeom>
          <a:noFill/>
        </p:spPr>
      </p:pic>
      <p:pic>
        <p:nvPicPr>
          <p:cNvPr id="5124" name="Picture 4" descr="C:\Documents and Settings\Администратор\Мои документы\Мои рисунки\img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1285860"/>
            <a:ext cx="1855773" cy="1391830"/>
          </a:xfrm>
          <a:prstGeom prst="rect">
            <a:avLst/>
          </a:prstGeom>
          <a:noFill/>
        </p:spPr>
      </p:pic>
      <p:pic>
        <p:nvPicPr>
          <p:cNvPr id="5" name="Picture 5" descr="C:\Documents and Settings\Администратор\Мои документы\Мои рисунки\1257115945_7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5400000">
            <a:off x="2968084" y="532322"/>
            <a:ext cx="1620402" cy="2270222"/>
          </a:xfrm>
          <a:prstGeom prst="rect">
            <a:avLst/>
          </a:prstGeom>
          <a:noFill/>
        </p:spPr>
      </p:pic>
      <p:pic>
        <p:nvPicPr>
          <p:cNvPr id="2050" name="Picture 2" descr="C:\Documents and Settings\Администратор\Мои документы\Мои рисунки\16FRMCA6LLPHSCABPBF04CAL8W9BZCA35E3ELCAVS1YTBCAQLD6BRCAH2P1HXCA3NPYTICA1LYKZBCAUN59AVCAEQDNYQCAPY4TJRCARTPXGKCAAYJLJ3CA56UNY8CA37YSI5CAM3DRLOCAOVCHFG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43174" y="2786058"/>
            <a:ext cx="1381125" cy="1428750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Мои документы\Мои рисунки\6SJZUCAUHMH4RCA62GWP4CACAPQ2WCA5MSQ5MCA2R28TECAN27FSNCA268ZSMCAOZI6HVCAZWXX2RCAB4Q0X1CAPTRZ70CAPEM83VCAWS5ASUCAUK3RRKCA0SPXPNCAYCZVK4CAPERNZWCAGFM3ZA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72330" y="1785926"/>
            <a:ext cx="1803633" cy="1214446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Мои документы\Мои рисунки\P61JSCABJ022LCA4FHBPTCAO2XX3NCAQGUBQ2CADON6ZOCARLKI53CA4DK0F8CAGDOCO5CATM2CNKCA3J8G1VCABS6LGECA8LBE2GCA7Y4LEQCAR191H7CAFLQH6WCAK452I7CAZPMK07CA2H1P19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572132" y="4929198"/>
            <a:ext cx="1657354" cy="1613739"/>
          </a:xfrm>
          <a:prstGeom prst="rect">
            <a:avLst/>
          </a:prstGeom>
          <a:noFill/>
        </p:spPr>
      </p:pic>
      <p:pic>
        <p:nvPicPr>
          <p:cNvPr id="2054" name="Picture 6" descr="C:\Documents and Settings\Администратор\Мои документы\Мои рисунки\NHMRACALLPZ6HCA3H0QMZCAPTYS99CAH1YUQYCAF3WMSUCANZC20LCAQZML0UCAAKCBWOCA4F9ZJGCA9IXLI2CAEIYR48CAPZKE4ZCACZ657MCALCGUUICAMD9MDFCAWF2QOGCAH7NGJZCARHB5T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29520" y="5072074"/>
            <a:ext cx="1438278" cy="13297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1355</TotalTime>
  <Words>469</Words>
  <Application>Microsoft Office PowerPoint</Application>
  <PresentationFormat>Экран (4:3)</PresentationFormat>
  <Paragraphs>81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                                                                                      «Роль  дидактических игр в  обогащении, закреплении и активизации словаря» </vt:lpstr>
      <vt:lpstr>         Развитие словаря -                                                                              это длительный процесс овладения словарным запасом, накопленным народом в процессе его истории.  Изменения в словаре ребенка:  </vt:lpstr>
      <vt:lpstr>Дидактическая игра</vt:lpstr>
      <vt:lpstr>в дидактической игре ребенок получает возможность</vt:lpstr>
      <vt:lpstr>Слайд 5</vt:lpstr>
      <vt:lpstr>игры с предметами</vt:lpstr>
      <vt:lpstr>Игры с предметами</vt:lpstr>
      <vt:lpstr>РАЗЛИЧНЫЙ материал, из которого  сделаны  игрушки</vt:lpstr>
      <vt:lpstr>Игры с природным материалом</vt:lpstr>
      <vt:lpstr>Настольно-печатные игры</vt:lpstr>
      <vt:lpstr>Словесные игры</vt:lpstr>
      <vt:lpstr>Содержание дидактических игр определяется «Программой воспитания в детском саду»</vt:lpstr>
      <vt:lpstr> раздел «Ознакомление с окружающим»</vt:lpstr>
      <vt:lpstr>раздел «ознакомлениЕ с природой»</vt:lpstr>
      <vt:lpstr>Раздел  «Развитие речи»</vt:lpstr>
      <vt:lpstr>РАЗДЕЛ «развитиЕ элементарных математических представлений»</vt:lpstr>
      <vt:lpstr>Спасибо за внимание!!!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87</cp:revision>
  <dcterms:created xsi:type="dcterms:W3CDTF">2010-03-19T07:14:08Z</dcterms:created>
  <dcterms:modified xsi:type="dcterms:W3CDTF">2010-03-23T18:14:52Z</dcterms:modified>
</cp:coreProperties>
</file>