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2" r:id="rId4"/>
    <p:sldId id="273" r:id="rId5"/>
    <p:sldId id="274" r:id="rId6"/>
    <p:sldId id="275" r:id="rId7"/>
    <p:sldId id="277" r:id="rId8"/>
    <p:sldId id="257" r:id="rId9"/>
    <p:sldId id="260" r:id="rId10"/>
    <p:sldId id="258" r:id="rId11"/>
    <p:sldId id="259" r:id="rId12"/>
    <p:sldId id="261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tiff"/><Relationship Id="rId17" Type="http://schemas.openxmlformats.org/officeDocument/2006/relationships/image" Target="../media/image26.tiff"/><Relationship Id="rId2" Type="http://schemas.openxmlformats.org/officeDocument/2006/relationships/image" Target="../media/image11.tiff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tiff"/><Relationship Id="rId5" Type="http://schemas.openxmlformats.org/officeDocument/2006/relationships/image" Target="../media/image14.tiff"/><Relationship Id="rId15" Type="http://schemas.openxmlformats.org/officeDocument/2006/relationships/image" Target="../media/image24.tiff"/><Relationship Id="rId10" Type="http://schemas.openxmlformats.org/officeDocument/2006/relationships/image" Target="../media/image19.tiff"/><Relationship Id="rId4" Type="http://schemas.openxmlformats.org/officeDocument/2006/relationships/image" Target="../media/image13.tiff"/><Relationship Id="rId9" Type="http://schemas.openxmlformats.org/officeDocument/2006/relationships/image" Target="../media/image18.tiff"/><Relationship Id="rId14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048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 лет </a:t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Великой Победы!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4648200"/>
            <a:ext cx="3048000" cy="11430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МАЯ 2015 г.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7834\Desktop\v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2667000"/>
            <a:ext cx="31242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«…прошел войну от начала до конца…»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июле сорок первого Николай Мефодиевич в составе четырёхсот политбойцов-добровольцев нашего города направляется в Буйнакское военно-пехотное училище, после окончания которого-передовая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7834\Desktop\1кл\Клименко\6 - 0002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980516">
            <a:off x="4971919" y="1535219"/>
            <a:ext cx="3657600" cy="228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7834\Desktop\orig_461a0f56222bc4ed7f1b8fc5bc7c2c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17970">
            <a:off x="4824289" y="4231225"/>
            <a:ext cx="2441369" cy="209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Войну закончил под Прагой, 9 мая…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Бои за Крым, </a:t>
            </a:r>
          </a:p>
          <a:p>
            <a:pPr algn="ctr">
              <a:buNone/>
            </a:pPr>
            <a:r>
              <a:rPr lang="ru-RU" dirty="0" smtClean="0"/>
              <a:t>сражения на «Малой земле», морские десанты при обороне Севастополя. Защита столицы нашей Родины, два тяжелых ранения… После госпиталя – на передовой в районе Карпат, далее освобождение Польши, затем Чехословакии…  </a:t>
            </a:r>
            <a:endParaRPr lang="ru-RU" dirty="0"/>
          </a:p>
        </p:txBody>
      </p:sp>
      <p:pic>
        <p:nvPicPr>
          <p:cNvPr id="4098" name="Picture 2" descr="C:\Users\7834\Desktop\1кл\Клименко\6 - 0001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416717">
            <a:off x="4505725" y="1528827"/>
            <a:ext cx="4038600" cy="292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7834\Desktop\i (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57070">
            <a:off x="4724400" y="4953000"/>
            <a:ext cx="28575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СЛАВА ВЕТЕРАНАМ ВОЙНЫ!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Будем же свято чтить таких людей – </a:t>
            </a:r>
          </a:p>
          <a:p>
            <a:pPr algn="ctr">
              <a:buNone/>
            </a:pPr>
            <a:r>
              <a:rPr lang="ru-RU" dirty="0" smtClean="0"/>
              <a:t>и тех, кого уже нет, </a:t>
            </a:r>
          </a:p>
          <a:p>
            <a:pPr algn="ctr">
              <a:buNone/>
            </a:pPr>
            <a:r>
              <a:rPr lang="ru-RU" dirty="0" smtClean="0"/>
              <a:t>и тех, кто ещё среди нас.</a:t>
            </a:r>
          </a:p>
          <a:p>
            <a:pPr algn="ctr">
              <a:buNone/>
            </a:pPr>
            <a:r>
              <a:rPr lang="ru-RU" dirty="0" smtClean="0"/>
              <a:t>Чтить их дела и их мысли. </a:t>
            </a:r>
            <a:endParaRPr lang="ru-RU" dirty="0"/>
          </a:p>
        </p:txBody>
      </p:sp>
      <p:pic>
        <p:nvPicPr>
          <p:cNvPr id="6146" name="Picture 2" descr="C:\Users\7834\Desktop\1кл\Клименко\6 - 0003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073142">
            <a:off x="804236" y="1824253"/>
            <a:ext cx="3810000" cy="283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7834\Desktop\i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5105400"/>
            <a:ext cx="2857500" cy="113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itchFamily="82" charset="0"/>
              </a:rPr>
              <a:t>Погибшим и живым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074" name="Picture 2" descr="C:\Users\7834\Desktop\v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35279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Погибшим –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Быть бессменно на посту,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Им жить в названьях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Улиц и в былинах.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Их подвигов святую красоту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Отобразят художники в картинах.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Живым –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Героев чтить, не забывать,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Их имена хранить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 бессмертных списках,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Об их отваге всем напоминать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И класть цветы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К подножьям обелисков!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  <a:t>Мы знаем!</a:t>
            </a:r>
            <a:br>
              <a:rPr lang="ru-RU" sz="8800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  <a:t>Мы помним! </a:t>
            </a:r>
            <a:br>
              <a:rPr lang="ru-RU" sz="8800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</a:br>
            <a:r>
              <a:rPr lang="ru-RU" sz="8800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  <a:t>Мы гордимся!</a:t>
            </a:r>
            <a:endParaRPr lang="ru-RU" sz="8800" dirty="0">
              <a:solidFill>
                <a:srgbClr val="FF0000"/>
              </a:solidFill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752600" y="5715000"/>
            <a:ext cx="5562600" cy="685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Они сражались за Родину!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0"/>
            <a:ext cx="3200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Донецк в годы Великой Отечественной войны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К началу Великой Отечественной войны Донецк, </a:t>
            </a:r>
            <a:r>
              <a:rPr lang="ru-RU" sz="3000" dirty="0" smtClean="0"/>
              <a:t>носивший в то время имя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, являлся одним из крупнейших промышленных центров не только Украинской ССР, но и всего СССР. Город, население которого составляло 507 тысяч человек, обеспечивал 7% общесоюзной добычи угля, 5% производства стали и 11% производства кокса. По состоянию на первые месяцы 1941 года в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 насчитывалось 223 предприятия союзного и республиканского подчинения и 54 – местной и кооперативной промышленности, однако в ходе боев практически все они были уничтожены. Нацистские войска, вошедшие в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 20 октября 1941 года, ушли из города только 7 сентября 1943 года, постаравшись перед этим разрушить все, что могло иметь ценность.</a:t>
            </a:r>
            <a:br>
              <a:rPr lang="ru-RU" sz="3000" dirty="0" smtClean="0"/>
            </a:br>
            <a:r>
              <a:rPr lang="ru-RU" sz="3000" dirty="0" smtClean="0"/>
              <a:t>    «..Да, от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 мало, что осталось. Город сейчас – это лишь груда развалин, – писал в письме домой один из немецких солдат. – Так как мы отступаем, все подлежит уничтожению. Все до последнего дома. Не останется ничего кроме мусора. Лишь выжженная мертвая страна, совсем непригодная врагам...».</a:t>
            </a:r>
            <a:br>
              <a:rPr lang="ru-RU" sz="3000" dirty="0" smtClean="0"/>
            </a:br>
            <a:r>
              <a:rPr lang="ru-RU" sz="3000" dirty="0" smtClean="0"/>
              <a:t>    В ходе войны город не только лишился промышленности, но и понес огромные людские потери. Из 507 тысяч человек, проживавших в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 на начало Великой Отечественной войны, оккупацию пережили только 175 тысяч.</a:t>
            </a:r>
          </a:p>
          <a:p>
            <a:endParaRPr lang="ru-RU" sz="3000" dirty="0"/>
          </a:p>
        </p:txBody>
      </p:sp>
      <p:pic>
        <p:nvPicPr>
          <p:cNvPr id="5" name="news_logo" descr="История Донецка. Донецк в годы Великой Отечественной войны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581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Оккупация города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400" dirty="0" smtClean="0"/>
              <a:t>В </a:t>
            </a:r>
            <a:r>
              <a:rPr lang="ru-RU" sz="4400" dirty="0" err="1" smtClean="0"/>
              <a:t>Сталино</a:t>
            </a:r>
            <a:r>
              <a:rPr lang="ru-RU" sz="4400" dirty="0" smtClean="0"/>
              <a:t> немецкие и итальянские войска вошли утром 21 октября 1941 года, сломив сопротивление 12 и 18-й армий Южного фронта, осуществлявших оборону города. До этого в начале октября 18-я армия попала в окружение у поселка Черниговка (Запорожская область) и понесла тяжелые потери: свыше 100 тысяч солдат и офицеров были взяты в плен, 212 танков и 672 артиллерийских орудия – уничтожены. Из окружения вышли лишь около 30 тысяч человек.</a:t>
            </a:r>
            <a:br>
              <a:rPr lang="ru-RU" sz="4400" dirty="0" smtClean="0"/>
            </a:br>
            <a:r>
              <a:rPr lang="ru-RU" sz="4400" dirty="0" smtClean="0"/>
              <a:t>    Практически сразу же после захвата </a:t>
            </a:r>
            <a:r>
              <a:rPr lang="ru-RU" sz="4400" dirty="0" err="1" smtClean="0"/>
              <a:t>Сталино</a:t>
            </a:r>
            <a:r>
              <a:rPr lang="ru-RU" sz="4400" dirty="0" smtClean="0"/>
              <a:t>, быстро переименованного обратно в </a:t>
            </a:r>
            <a:r>
              <a:rPr lang="ru-RU" sz="4400" dirty="0" err="1" smtClean="0"/>
              <a:t>Юзовку</a:t>
            </a:r>
            <a:r>
              <a:rPr lang="ru-RU" sz="4400" dirty="0" smtClean="0"/>
              <a:t>, немцы начали восстановление предприятий города, разрушенных в ходе боев и эвакуации. В своих планах немецкое командование готовило Донбассу роль «восточного Рура» для «тысячелетнего рейха», а потому к восстановительным мероприятиям немцы подошли со всей своей педантичностью. Уже в ноябре вновь заработала частично разрушенная электростанция, благодаря чему в городе было возобновлено освещение учреждений и работа водопроводной сети. В феврале 1942 года были восстановлены шахты «</a:t>
            </a:r>
            <a:r>
              <a:rPr lang="ru-RU" sz="4400" dirty="0" err="1" smtClean="0"/>
              <a:t>Ново-Мушкетово</a:t>
            </a:r>
            <a:r>
              <a:rPr lang="ru-RU" sz="4400" dirty="0" smtClean="0"/>
              <a:t>», 12 «Наклонная», «</a:t>
            </a:r>
            <a:r>
              <a:rPr lang="ru-RU" sz="4400" dirty="0" err="1" smtClean="0"/>
              <a:t>Бутовка</a:t>
            </a:r>
            <a:r>
              <a:rPr lang="ru-RU" sz="4400" dirty="0" smtClean="0"/>
              <a:t>», 5 бис «</a:t>
            </a:r>
            <a:r>
              <a:rPr lang="ru-RU" sz="4400" dirty="0" err="1" smtClean="0"/>
              <a:t>Трудовская</a:t>
            </a:r>
            <a:r>
              <a:rPr lang="ru-RU" sz="4400" dirty="0" smtClean="0"/>
              <a:t>», 1-2 «Смолянка», 4 «Ливенка», 1«Щегловка»  и другие.</a:t>
            </a:r>
            <a:br>
              <a:rPr lang="ru-RU" sz="4400" dirty="0" smtClean="0"/>
            </a:br>
            <a:r>
              <a:rPr lang="ru-RU" sz="4400" dirty="0" smtClean="0"/>
              <a:t>    Однако в </a:t>
            </a:r>
            <a:r>
              <a:rPr lang="ru-RU" sz="4400" dirty="0" err="1" smtClean="0"/>
              <a:t>Сталино</a:t>
            </a:r>
            <a:r>
              <a:rPr lang="ru-RU" sz="4400" dirty="0" smtClean="0"/>
              <a:t> немцы занимались далеко не одними лишь восстановительными работами. На территории города усилиями оккупантов было создано три концентрационных лагеря, где впоследствии погибли 92 тысячи человек. В место казни и братскую могилу был превращен шурф шахты 4-4 бис «Калиновка» – здесь в ночь на 1 мая 1942 года гитлеровцы жестоко расправились с пятью тысячами обитателей еврейского гетто в Белом карьере. Сбрасывали в ствол шахты жителей и других городов Донецкой области, а всего в шурфе было похоронено не менее 75 тысяч человек.</a:t>
            </a:r>
          </a:p>
          <a:p>
            <a:endParaRPr lang="ru-RU" dirty="0"/>
          </a:p>
        </p:txBody>
      </p:sp>
      <p:pic>
        <p:nvPicPr>
          <p:cNvPr id="5" name="Содержимое 4" descr="Бои на улицах Сталино (Донецка)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590800"/>
            <a:ext cx="4038600" cy="2548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Подпольная борьба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smtClean="0"/>
              <a:t>Подполье в </a:t>
            </a:r>
            <a:r>
              <a:rPr lang="ru-RU" sz="4400" dirty="0" err="1" smtClean="0"/>
              <a:t>Сталино</a:t>
            </a:r>
            <a:r>
              <a:rPr lang="ru-RU" sz="4400" dirty="0" smtClean="0"/>
              <a:t> было создано еще в октябре 1941 года. Городская партийная организация выделила для подпольной и партизанской борьбы несколько тысяч человек, а для непосредственного руководства ими был создан подпольный обком КП(б)У, состоящий из трех человек. Однако с началом немецкой оккупации система подполья оказалась почти полностью разрушенной, и ее пришлось создавать заново.</a:t>
            </a:r>
            <a:br>
              <a:rPr lang="ru-RU" sz="4400" dirty="0" smtClean="0"/>
            </a:br>
            <a:r>
              <a:rPr lang="ru-RU" sz="4400" dirty="0" smtClean="0"/>
              <a:t>    Подпольщики проводили диверсионные работы, собирали сведения о движении и составе вражеских частей, передавали информацию о размещении немецких складов и штабов. Велась агитационно-массовая работа – в городе распространялись листовки, проводились устные беседы с населением, передавались призывы к саботажу на шахтах. Помимо подпольщиков, на территории города также действовали 27 партизанских групп и отрядов.</a:t>
            </a:r>
            <a:br>
              <a:rPr lang="ru-RU" sz="4400" dirty="0" smtClean="0"/>
            </a:br>
            <a:r>
              <a:rPr lang="ru-RU" sz="4400" dirty="0" smtClean="0"/>
              <a:t>    Пытаясь подавить сопротивление, нацисты применяли самые жестокие меры. В приказе начальника штаба верховного главнокомандования вооруженных сил Германии </a:t>
            </a:r>
            <a:r>
              <a:rPr lang="ru-RU" sz="4400" dirty="0" err="1" smtClean="0"/>
              <a:t>Кейтеля</a:t>
            </a:r>
            <a:r>
              <a:rPr lang="ru-RU" sz="4400" dirty="0" smtClean="0"/>
              <a:t> говорилось: «...наличных вооруженных сил для поддержания безопасности будет достаточно лишь в том случае, если всякое сопротивление будет караться не путем судебного преследования виновных, а путем создания такой системы террора со стороны вооруженных сил, которая будет достаточна для того, чтобы искоренить у населения всякое намерение сопротивляться. Командиры должны изыскать средства для выполнения этого приказа путем применения драконовских мер». Такими мерами становились заключения в лагеря смерти, повешения и массовые расстрелы: за каждого убитого немецкого военнослужащего казни подлежали 100 первых попавшихся местных жителей.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7834\Desktop\1кл\Трояновский\1 - 0009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7233" y="1600201"/>
            <a:ext cx="2150367" cy="28193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Освобождение и восстановление города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000" dirty="0" smtClean="0"/>
              <a:t>Бои за освобождение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 начались 7 сентября 1943 года после того, как солдаты 301-й и 50-й стрелковых дивизий преодолели оборону противника за поселком Щегловка. Полностью город был освобожден уже в первой половине следующего дня, 8 сентября. Удары по вражеским войскам были одновременно нанесены с севера и юга (силами 50-й стрелковой дивизии), а позже по восстановленным мостам через </a:t>
            </a:r>
            <a:r>
              <a:rPr lang="ru-RU" sz="3000" dirty="0" err="1" smtClean="0"/>
              <a:t>Кальмиус</a:t>
            </a:r>
            <a:r>
              <a:rPr lang="ru-RU" sz="3000" dirty="0" smtClean="0"/>
              <a:t> в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 вошли танковые войска. </a:t>
            </a:r>
            <a:br>
              <a:rPr lang="ru-RU" sz="3000" dirty="0" smtClean="0"/>
            </a:br>
            <a:r>
              <a:rPr lang="ru-RU" sz="3000" dirty="0" smtClean="0"/>
              <a:t>   Каждый год 8 сентября, в день, когда был освобожден город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, отмечается День освобождения Донбасса.</a:t>
            </a:r>
            <a:br>
              <a:rPr lang="ru-RU" sz="3000" dirty="0" smtClean="0"/>
            </a:br>
            <a:r>
              <a:rPr lang="ru-RU" sz="3000" dirty="0" smtClean="0"/>
              <a:t>    После того как немецкие войска были выбиты из города,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 предстал перед своими освободителями почти полностью разрушенным. И хотя на окраинах еще оставались нетронутыми целые кварталы, заводы и центр города лежали в сплошных руинах.</a:t>
            </a:r>
            <a:br>
              <a:rPr lang="ru-RU" sz="3000" dirty="0" smtClean="0"/>
            </a:br>
            <a:r>
              <a:rPr lang="ru-RU" sz="3000" dirty="0" smtClean="0"/>
              <a:t>    Активное восстановление промышленности </a:t>
            </a:r>
            <a:r>
              <a:rPr lang="ru-RU" sz="3000" dirty="0" err="1" smtClean="0"/>
              <a:t>Сталино</a:t>
            </a:r>
            <a:r>
              <a:rPr lang="ru-RU" sz="3000" dirty="0" smtClean="0"/>
              <a:t> началось в первые послевоенные годы, и уже к 1950-му город вышел на довоенный уровень промышленного производства. Угольная, металлургическая и химическая промышленность была полностью реконструирована и расширена, в городе стали появляться новые предприятия, работающие в сфере пищевой и легкой промышленности.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Сталино (Донецк) в годы войны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647563"/>
            <a:ext cx="4038600" cy="2431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БЕССМЕРТНЫЙ ПОЛК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МЫ ПОМНИМ ВАШ ПОДВИГ-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ОН БЕССМЕРТЕН!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Picture 6" descr="C:\Users\7834\Desktop\мои фотки\Sample Pictures\410105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19400"/>
            <a:ext cx="3810000" cy="346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1244370">
            <a:off x="4833604" y="3645649"/>
            <a:ext cx="3733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abriola" pitchFamily="82" charset="0"/>
              </a:rPr>
              <a:t>СТАРШИНА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Боевые награды: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Два ордена Красной звезды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Орден Славы третьей степени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Орден Отечественной войны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Орден Октябрьской революции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Медали «За храбрость»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2050" name="Picture 2" descr="C:\Users\7834\Desktop\1кл\Клименко\5 - 0003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28601" y="2743201"/>
            <a:ext cx="4114801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abriola" pitchFamily="82" charset="0"/>
              </a:rPr>
              <a:t>Клименко Николай Мефодиевич</a:t>
            </a:r>
            <a:br>
              <a:rPr lang="ru-RU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1923-1978</a:t>
            </a:r>
            <a:endParaRPr lang="ru-RU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527050" y="2259851"/>
            <a:ext cx="1554595" cy="108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7834\Desktop\1кл\Клименко\5 - 0002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1981200"/>
            <a:ext cx="990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762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Ученическая тетрадь, исписанная рукой </a:t>
            </a:r>
            <a:b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Николая  Мефодиевича</a:t>
            </a:r>
            <a:endParaRPr lang="ru-RU" sz="32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543800" cy="411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7834\Desktop\1кл\Клименко\5 - 0006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524001"/>
            <a:ext cx="1420805" cy="1676400"/>
          </a:xfrm>
          <a:prstGeom prst="rect">
            <a:avLst/>
          </a:prstGeom>
          <a:noFill/>
        </p:spPr>
      </p:pic>
      <p:pic>
        <p:nvPicPr>
          <p:cNvPr id="5123" name="Picture 3" descr="C:\Users\7834\Desktop\1кл\Клименко\5 - 0007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17436">
            <a:off x="1600200" y="1344634"/>
            <a:ext cx="1524000" cy="1793657"/>
          </a:xfrm>
          <a:prstGeom prst="rect">
            <a:avLst/>
          </a:prstGeom>
          <a:noFill/>
        </p:spPr>
      </p:pic>
      <p:pic>
        <p:nvPicPr>
          <p:cNvPr id="5124" name="Picture 4" descr="C:\Users\7834\Desktop\1кл\Клименко\5 - 0008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1524000"/>
            <a:ext cx="1295400" cy="1527699"/>
          </a:xfrm>
          <a:prstGeom prst="rect">
            <a:avLst/>
          </a:prstGeom>
          <a:noFill/>
        </p:spPr>
      </p:pic>
      <p:pic>
        <p:nvPicPr>
          <p:cNvPr id="5125" name="Picture 5" descr="C:\Users\7834\Desktop\1кл\Клименко\5 - 0009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70989">
            <a:off x="3612893" y="1293322"/>
            <a:ext cx="1752600" cy="2067927"/>
          </a:xfrm>
          <a:prstGeom prst="rect">
            <a:avLst/>
          </a:prstGeom>
          <a:noFill/>
        </p:spPr>
      </p:pic>
      <p:pic>
        <p:nvPicPr>
          <p:cNvPr id="5126" name="Picture 6" descr="C:\Users\7834\Desktop\1кл\Клименко\5 - 0010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26639">
            <a:off x="4789511" y="2021735"/>
            <a:ext cx="1682039" cy="1981200"/>
          </a:xfrm>
          <a:prstGeom prst="rect">
            <a:avLst/>
          </a:prstGeom>
          <a:noFill/>
        </p:spPr>
      </p:pic>
      <p:pic>
        <p:nvPicPr>
          <p:cNvPr id="5127" name="Picture 7" descr="C:\Users\7834\Desktop\1кл\Клименко\5 - 0011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58025">
            <a:off x="5512708" y="1212983"/>
            <a:ext cx="1770543" cy="2090915"/>
          </a:xfrm>
          <a:prstGeom prst="rect">
            <a:avLst/>
          </a:prstGeom>
          <a:noFill/>
        </p:spPr>
      </p:pic>
      <p:pic>
        <p:nvPicPr>
          <p:cNvPr id="5128" name="Picture 8" descr="C:\Users\7834\Desktop\1кл\Клименко\5 - 0012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64742">
            <a:off x="6781800" y="1524000"/>
            <a:ext cx="2128193" cy="2513280"/>
          </a:xfrm>
          <a:prstGeom prst="rect">
            <a:avLst/>
          </a:prstGeom>
          <a:noFill/>
        </p:spPr>
      </p:pic>
      <p:pic>
        <p:nvPicPr>
          <p:cNvPr id="5129" name="Picture 9" descr="C:\Users\7834\Desktop\1кл\Клименко\5 - 0013.t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829612">
            <a:off x="838200" y="3129749"/>
            <a:ext cx="2286000" cy="2694748"/>
          </a:xfrm>
          <a:prstGeom prst="rect">
            <a:avLst/>
          </a:prstGeom>
          <a:noFill/>
        </p:spPr>
      </p:pic>
      <p:pic>
        <p:nvPicPr>
          <p:cNvPr id="5130" name="Picture 10" descr="C:\Users\7834\Desktop\1кл\Клименко\5 - 0014.t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67000" y="2941519"/>
            <a:ext cx="1676400" cy="2621082"/>
          </a:xfrm>
          <a:prstGeom prst="rect">
            <a:avLst/>
          </a:prstGeom>
          <a:noFill/>
        </p:spPr>
      </p:pic>
      <p:pic>
        <p:nvPicPr>
          <p:cNvPr id="5131" name="Picture 11" descr="C:\Users\7834\Desktop\1кл\Клименко\5 - 0015.t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81400" y="3810000"/>
            <a:ext cx="1828800" cy="2362200"/>
          </a:xfrm>
          <a:prstGeom prst="rect">
            <a:avLst/>
          </a:prstGeom>
          <a:noFill/>
        </p:spPr>
      </p:pic>
      <p:pic>
        <p:nvPicPr>
          <p:cNvPr id="5132" name="Picture 12" descr="C:\Users\7834\Desktop\1кл\Клименко\5 - 0020.t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960386">
            <a:off x="5112897" y="3756529"/>
            <a:ext cx="2133600" cy="2209801"/>
          </a:xfrm>
          <a:prstGeom prst="rect">
            <a:avLst/>
          </a:prstGeom>
          <a:noFill/>
        </p:spPr>
      </p:pic>
      <p:pic>
        <p:nvPicPr>
          <p:cNvPr id="5133" name="Picture 13" descr="C:\Users\7834\Desktop\1кл\Клименко\5 - 0021.ti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20811934">
            <a:off x="6629400" y="3352800"/>
            <a:ext cx="1898374" cy="2239107"/>
          </a:xfrm>
          <a:prstGeom prst="rect">
            <a:avLst/>
          </a:prstGeom>
          <a:noFill/>
        </p:spPr>
      </p:pic>
      <p:pic>
        <p:nvPicPr>
          <p:cNvPr id="5134" name="Picture 14" descr="C:\Users\7834\Desktop\1кл\Клименко\5 - 0022.t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676400" y="2286000"/>
            <a:ext cx="2002855" cy="2362200"/>
          </a:xfrm>
          <a:prstGeom prst="rect">
            <a:avLst/>
          </a:prstGeom>
          <a:noFill/>
        </p:spPr>
      </p:pic>
      <p:pic>
        <p:nvPicPr>
          <p:cNvPr id="5135" name="Picture 15" descr="C:\Users\7834\Desktop\1кл\Клименко\5 - 0023.t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124200" y="2590800"/>
            <a:ext cx="1752600" cy="2067927"/>
          </a:xfrm>
          <a:prstGeom prst="rect">
            <a:avLst/>
          </a:prstGeom>
          <a:noFill/>
        </p:spPr>
      </p:pic>
      <p:pic>
        <p:nvPicPr>
          <p:cNvPr id="5136" name="Picture 16" descr="C:\Users\7834\Desktop\i (2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1106774">
            <a:off x="3329969" y="2889537"/>
            <a:ext cx="2707384" cy="1939903"/>
          </a:xfrm>
          <a:prstGeom prst="rect">
            <a:avLst/>
          </a:prstGeom>
          <a:noFill/>
        </p:spPr>
      </p:pic>
      <p:pic>
        <p:nvPicPr>
          <p:cNvPr id="5138" name="Picture 18" descr="C:\Users\7834\Desktop\1кл\Клименко\5 - 0004.tif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687609">
            <a:off x="6133397" y="2805806"/>
            <a:ext cx="1427317" cy="200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461</Words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70 лет  Великой Победы!</vt:lpstr>
      <vt:lpstr>Мы знаем! Мы помним!  Мы гордимся!</vt:lpstr>
      <vt:lpstr>Донецк в годы Великой Отечественной войны </vt:lpstr>
      <vt:lpstr> Оккупация города </vt:lpstr>
      <vt:lpstr> Подпольная борьба </vt:lpstr>
      <vt:lpstr>Освобождение и восстановление города </vt:lpstr>
      <vt:lpstr>БЕССМЕРТНЫЙ ПОЛК</vt:lpstr>
      <vt:lpstr>Клименко Николай Мефодиевич 1923-1978</vt:lpstr>
      <vt:lpstr>Ученическая тетрадь, исписанная рукой  Николая  Мефодиевича</vt:lpstr>
      <vt:lpstr>«…прошел войну от начала до конца…»</vt:lpstr>
      <vt:lpstr>Войну закончил под Прагой, 9 мая…</vt:lpstr>
      <vt:lpstr>СЛАВА ВЕТЕРАНАМ ВОЙНЫ!</vt:lpstr>
      <vt:lpstr>Погибшим и живым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знаем! Мы помним!  Мы гордимся!</dc:title>
  <dc:creator>7834</dc:creator>
  <cp:lastModifiedBy>7834</cp:lastModifiedBy>
  <cp:revision>40</cp:revision>
  <dcterms:created xsi:type="dcterms:W3CDTF">2015-05-04T14:10:10Z</dcterms:created>
  <dcterms:modified xsi:type="dcterms:W3CDTF">2015-05-17T22:26:53Z</dcterms:modified>
</cp:coreProperties>
</file>