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4"/>
  </p:notesMasterIdLst>
  <p:sldIdLst>
    <p:sldId id="256" r:id="rId2"/>
    <p:sldId id="257" r:id="rId3"/>
    <p:sldId id="260" r:id="rId4"/>
    <p:sldId id="262" r:id="rId5"/>
    <p:sldId id="264" r:id="rId6"/>
    <p:sldId id="266" r:id="rId7"/>
    <p:sldId id="268" r:id="rId8"/>
    <p:sldId id="274" r:id="rId9"/>
    <p:sldId id="275" r:id="rId10"/>
    <p:sldId id="276" r:id="rId11"/>
    <p:sldId id="278" r:id="rId12"/>
    <p:sldId id="27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9576E-09F2-4BDF-AF31-36AC8BD74B26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E42D6-6AB0-47C3-B8E9-5651F9F90F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131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BA69A0-2354-4F3B-9A68-96EA0DA1770E}" type="slidenum">
              <a:rPr lang="ru-RU"/>
              <a:pPr/>
              <a:t>9</a:t>
            </a:fld>
            <a:endParaRPr lang="ru-RU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205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0814076-AC14-4481-AC25-20C75F821E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23.08.2015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dirty="0" smtClean="0"/>
              <a:t>Воспитатель Осипова Эльмира Радиковна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052736"/>
            <a:ext cx="8458200" cy="374786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Arial Black" pitchFamily="34" charset="0"/>
              </a:rPr>
              <a:t>Социально-коммуникативное</a:t>
            </a:r>
          </a:p>
          <a:p>
            <a:pPr algn="ctr"/>
            <a:r>
              <a:rPr lang="ru-RU" sz="4000" dirty="0" smtClean="0">
                <a:latin typeface="Arial Black" pitchFamily="34" charset="0"/>
              </a:rPr>
              <a:t>развитие</a:t>
            </a:r>
          </a:p>
          <a:p>
            <a:pPr algn="ctr"/>
            <a:endParaRPr lang="ru-RU" sz="4000" dirty="0" smtClean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WordArt 2"/>
          <p:cNvSpPr>
            <a:spLocks noChangeArrowheads="1" noChangeShapeType="1" noTextEdit="1"/>
          </p:cNvSpPr>
          <p:nvPr/>
        </p:nvSpPr>
        <p:spPr bwMode="auto">
          <a:xfrm>
            <a:off x="1258888" y="225425"/>
            <a:ext cx="6769100" cy="1474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CC00"/>
                    </a:gs>
                    <a:gs pos="50000">
                      <a:srgbClr val="FFCC00">
                        <a:gamma/>
                        <a:tint val="25490"/>
                        <a:invGamma/>
                      </a:srgbClr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53882" dir="18900000" algn="ctr" rotWithShape="0">
                    <a:srgbClr val="777777">
                      <a:alpha val="50000"/>
                    </a:srgbClr>
                  </a:outerShdw>
                </a:effectLst>
                <a:latin typeface="Impact"/>
              </a:rPr>
              <a:t>Важные принципы,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CC00"/>
                    </a:gs>
                    <a:gs pos="50000">
                      <a:srgbClr val="FFCC00">
                        <a:gamma/>
                        <a:tint val="25490"/>
                        <a:invGamma/>
                      </a:srgbClr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53882" dir="18900000" algn="ctr" rotWithShape="0">
                    <a:srgbClr val="777777">
                      <a:alpha val="50000"/>
                    </a:srgbClr>
                  </a:outerShdw>
                </a:effectLst>
                <a:latin typeface="Impact"/>
              </a:rPr>
              <a:t>которые следует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CC00"/>
                    </a:gs>
                    <a:gs pos="50000">
                      <a:srgbClr val="FFCC00">
                        <a:gamma/>
                        <a:tint val="25490"/>
                        <a:invGamma/>
                      </a:srgbClr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53882" dir="18900000" algn="ctr" rotWithShape="0">
                    <a:srgbClr val="777777">
                      <a:alpha val="50000"/>
                    </a:srgbClr>
                  </a:outerShdw>
                </a:effectLst>
                <a:latin typeface="Impact"/>
              </a:rPr>
              <a:t>соблюдать на занятиях</a:t>
            </a: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8686800" y="6477000"/>
            <a:ext cx="457200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1600" b="1" dirty="0">
              <a:latin typeface="Times New Roman" pitchFamily="18" charset="0"/>
            </a:endParaRPr>
          </a:p>
        </p:txBody>
      </p:sp>
      <p:sp>
        <p:nvSpPr>
          <p:cNvPr id="10957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64500" y="6453188"/>
            <a:ext cx="431800" cy="4048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9573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96188" y="6453188"/>
            <a:ext cx="468312" cy="4032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9574" name="AutoShape 6"/>
          <p:cNvSpPr>
            <a:spLocks noChangeArrowheads="1"/>
          </p:cNvSpPr>
          <p:nvPr/>
        </p:nvSpPr>
        <p:spPr bwMode="auto">
          <a:xfrm>
            <a:off x="180975" y="1987550"/>
            <a:ext cx="4678363" cy="2449513"/>
          </a:xfrm>
          <a:prstGeom prst="ribbon2">
            <a:avLst>
              <a:gd name="adj1" fmla="val 12500"/>
              <a:gd name="adj2" fmla="val 71954"/>
            </a:avLst>
          </a:prstGeom>
          <a:gradFill rotWithShape="1">
            <a:gsLst>
              <a:gs pos="0">
                <a:srgbClr val="FF99FF"/>
              </a:gs>
              <a:gs pos="50000">
                <a:srgbClr val="FF99FF">
                  <a:gamma/>
                  <a:tint val="15686"/>
                  <a:invGamma/>
                </a:srgbClr>
              </a:gs>
              <a:gs pos="100000">
                <a:srgbClr val="FF99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Презумпция правильного ответа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 – надо изо всех сил искать разумное содержание в высказывании ребенка</a:t>
            </a:r>
          </a:p>
        </p:txBody>
      </p:sp>
      <p:sp>
        <p:nvSpPr>
          <p:cNvPr id="109575" name="AutoShape 7"/>
          <p:cNvSpPr>
            <a:spLocks noChangeArrowheads="1"/>
          </p:cNvSpPr>
          <p:nvPr/>
        </p:nvSpPr>
        <p:spPr bwMode="auto">
          <a:xfrm>
            <a:off x="4500563" y="1989138"/>
            <a:ext cx="4464050" cy="2486025"/>
          </a:xfrm>
          <a:prstGeom prst="ribbon2">
            <a:avLst>
              <a:gd name="adj1" fmla="val 12500"/>
              <a:gd name="adj2" fmla="val 71954"/>
            </a:avLst>
          </a:prstGeom>
          <a:gradFill rotWithShape="1">
            <a:gsLst>
              <a:gs pos="0">
                <a:srgbClr val="3399FF"/>
              </a:gs>
              <a:gs pos="50000">
                <a:srgbClr val="3399FF">
                  <a:gamma/>
                  <a:tint val="15686"/>
                  <a:invGamma/>
                </a:srgbClr>
              </a:gs>
              <a:gs pos="100000">
                <a:srgbClr val="3399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Ребенок говорит как </a:t>
            </a: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может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, а воспитатель – помогает </a:t>
            </a: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точно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 сформулировать</a:t>
            </a:r>
          </a:p>
        </p:txBody>
      </p:sp>
      <p:sp>
        <p:nvSpPr>
          <p:cNvPr id="109576" name="AutoShape 8"/>
          <p:cNvSpPr>
            <a:spLocks noChangeArrowheads="1"/>
          </p:cNvSpPr>
          <p:nvPr/>
        </p:nvSpPr>
        <p:spPr bwMode="auto">
          <a:xfrm>
            <a:off x="1979613" y="4329113"/>
            <a:ext cx="4752975" cy="2124075"/>
          </a:xfrm>
          <a:prstGeom prst="ribbon2">
            <a:avLst>
              <a:gd name="adj1" fmla="val 12500"/>
              <a:gd name="adj2" fmla="val 71954"/>
            </a:avLst>
          </a:prstGeom>
          <a:gradFill rotWithShape="1">
            <a:gsLst>
              <a:gs pos="0">
                <a:srgbClr val="FFFF66"/>
              </a:gs>
              <a:gs pos="50000">
                <a:srgbClr val="FFFF66">
                  <a:gamma/>
                  <a:tint val="15686"/>
                  <a:invGamma/>
                </a:srgbClr>
              </a:gs>
              <a:gs pos="100000">
                <a:srgbClr val="FFFF66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На любой хороший творческий вопрос, как и в жизни, может быть </a:t>
            </a:r>
            <a:r>
              <a:rPr lang="ru-RU" sz="2400" b="1">
                <a:solidFill>
                  <a:srgbClr val="000000"/>
                </a:solidFill>
                <a:latin typeface="Times New Roman" pitchFamily="18" charset="0"/>
              </a:rPr>
              <a:t>более одного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</a:rPr>
              <a:t> правильного ответа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4" grpId="0" animBg="1"/>
      <p:bldP spid="109575" grpId="0" animBg="1"/>
      <p:bldP spid="10957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FFFF00"/>
                </a:solidFill>
                <a:latin typeface="Monotype Corsiva" pitchFamily="66" charset="0"/>
              </a:rPr>
              <a:t>Мы не предметники, а </a:t>
            </a:r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 воспитатели  !   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58723" name="AutoShape 3"/>
          <p:cNvSpPr>
            <a:spLocks noChangeArrowheads="1"/>
          </p:cNvSpPr>
          <p:nvPr/>
        </p:nvSpPr>
        <p:spPr bwMode="auto">
          <a:xfrm>
            <a:off x="431800" y="1627188"/>
            <a:ext cx="8388350" cy="3817937"/>
          </a:xfrm>
          <a:prstGeom prst="roundRect">
            <a:avLst>
              <a:gd name="adj" fmla="val 26894"/>
            </a:avLst>
          </a:prstGeom>
          <a:gradFill rotWithShape="1">
            <a:gsLst>
              <a:gs pos="0">
                <a:srgbClr val="FF99FF"/>
              </a:gs>
              <a:gs pos="50000">
                <a:srgbClr val="FF99FF">
                  <a:gamma/>
                  <a:tint val="33725"/>
                  <a:invGamma/>
                </a:srgbClr>
              </a:gs>
              <a:gs pos="100000">
                <a:srgbClr val="FF99FF"/>
              </a:gs>
            </a:gsLst>
            <a:lin ang="5400000" scaled="1"/>
          </a:gradFill>
          <a:ln w="63500">
            <a:solidFill>
              <a:srgbClr val="0000FF"/>
            </a:solidFill>
            <a:round/>
            <a:headEnd/>
            <a:tailEnd/>
          </a:ln>
          <a:effectLst/>
        </p:spPr>
        <p:txBody>
          <a:bodyPr anchor="ctr"/>
          <a:lstStyle/>
          <a:p>
            <a:pPr indent="452438" algn="just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85000"/>
              <a:buFont typeface="Wingdings" pitchFamily="82" charset="2"/>
              <a:buChar char="v"/>
            </a:pPr>
            <a:r>
              <a:rPr lang="ru-RU" sz="2800" b="1"/>
              <a:t>Главное</a:t>
            </a:r>
            <a:r>
              <a:rPr lang="ru-RU" sz="2800"/>
              <a:t> </a:t>
            </a:r>
            <a:r>
              <a:rPr lang="en-US" sz="2800"/>
              <a:t>–</a:t>
            </a:r>
            <a:r>
              <a:rPr lang="ru-RU" sz="2800"/>
              <a:t> не в объеме усвоенных знаний, а в том, чтобы выросли </a:t>
            </a:r>
            <a:r>
              <a:rPr lang="ru-RU" sz="2800" b="1"/>
              <a:t>люди, умеющие жить и общаться</a:t>
            </a:r>
            <a:endParaRPr lang="ru-RU" sz="2800"/>
          </a:p>
          <a:p>
            <a:pPr indent="452438" algn="just">
              <a:lnSpc>
                <a:spcPct val="90000"/>
              </a:lnSpc>
              <a:spcBef>
                <a:spcPct val="20000"/>
              </a:spcBef>
              <a:buClr>
                <a:srgbClr val="FF0000"/>
              </a:buClr>
              <a:buSzPct val="85000"/>
              <a:buFont typeface="Wingdings" pitchFamily="82" charset="2"/>
              <a:buChar char="v"/>
            </a:pPr>
            <a:r>
              <a:rPr lang="ru-RU" sz="280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800" b="1">
                <a:solidFill>
                  <a:srgbClr val="FF3300"/>
                </a:solidFill>
              </a:rPr>
              <a:t>Воспитательный момент</a:t>
            </a:r>
            <a:r>
              <a:rPr lang="ru-RU" sz="2800" b="1"/>
              <a:t> – самое главное на любом занятии.</a:t>
            </a:r>
            <a:r>
              <a:rPr lang="ru-RU" sz="2800"/>
              <a:t> Именно ему должен быть посвящен итог</a:t>
            </a:r>
            <a:endParaRPr lang="ru-RU" sz="2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8724" name="Text Box 4"/>
          <p:cNvSpPr txBox="1">
            <a:spLocks noChangeArrowheads="1"/>
          </p:cNvSpPr>
          <p:nvPr/>
        </p:nvSpPr>
        <p:spPr bwMode="auto">
          <a:xfrm>
            <a:off x="8686800" y="6477000"/>
            <a:ext cx="457200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1600" b="1" dirty="0">
              <a:latin typeface="Times New Roman" pitchFamily="18" charset="0"/>
            </a:endParaRPr>
          </a:p>
        </p:txBody>
      </p:sp>
      <p:sp>
        <p:nvSpPr>
          <p:cNvPr id="15872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64500" y="6453188"/>
            <a:ext cx="431800" cy="4048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8726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96188" y="6453188"/>
            <a:ext cx="468312" cy="4032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000" dirty="0" smtClean="0">
              <a:latin typeface="Arial Black" pitchFamily="34" charset="0"/>
            </a:endParaRPr>
          </a:p>
          <a:p>
            <a:pPr algn="ctr">
              <a:buNone/>
            </a:pPr>
            <a:endParaRPr lang="ru-RU" sz="4000" dirty="0" smtClean="0">
              <a:latin typeface="Arial Black" pitchFamily="34" charset="0"/>
            </a:endParaRPr>
          </a:p>
          <a:p>
            <a:pPr algn="ctr">
              <a:buNone/>
            </a:pPr>
            <a:endParaRPr lang="ru-RU" sz="4000" dirty="0" smtClean="0">
              <a:latin typeface="Arial Black" pitchFamily="34" charset="0"/>
            </a:endParaRPr>
          </a:p>
          <a:p>
            <a:pPr algn="ctr">
              <a:buNone/>
            </a:pPr>
            <a:r>
              <a:rPr lang="ru-RU" sz="4000" i="1" dirty="0" smtClean="0">
                <a:latin typeface="Arial Black" pitchFamily="34" charset="0"/>
              </a:rPr>
              <a:t>Спасибо за внимание!</a:t>
            </a:r>
          </a:p>
          <a:p>
            <a:pPr algn="ctr">
              <a:buNone/>
            </a:pPr>
            <a:endParaRPr lang="ru-RU" sz="1800" i="1" dirty="0" smtClean="0">
              <a:latin typeface="Arial Black" pitchFamily="34" charset="0"/>
            </a:endParaRPr>
          </a:p>
          <a:p>
            <a:pPr algn="ctr">
              <a:buNone/>
            </a:pPr>
            <a:endParaRPr lang="ru-RU" sz="4000" dirty="0" smtClean="0">
              <a:latin typeface="Arial Black" pitchFamily="34" charset="0"/>
            </a:endParaRPr>
          </a:p>
          <a:p>
            <a:pPr algn="ctr">
              <a:buNone/>
            </a:pPr>
            <a:endParaRPr lang="ru-RU" sz="4000" dirty="0" smtClean="0">
              <a:latin typeface="Arial Black" pitchFamily="34" charset="0"/>
            </a:endParaRPr>
          </a:p>
          <a:p>
            <a:pPr algn="ctr">
              <a:buNone/>
            </a:pPr>
            <a:endParaRPr lang="ru-RU" sz="4000" dirty="0" smtClean="0">
              <a:latin typeface="Arial Black" pitchFamily="34" charset="0"/>
            </a:endParaRPr>
          </a:p>
          <a:p>
            <a:pPr algn="ctr">
              <a:buNone/>
            </a:pPr>
            <a:endParaRPr lang="ru-RU" sz="2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5500725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Социально-коммуникативное развитие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направлено на усвоение норм и ценностей, принятых в обществе, включая моральные  и нравственные ценности, развитие общения и взаимодействия ребенка со взрослыми и сверстниками, становление самостоятельности, целенаправленности и саморегуляции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             сверстниками, формирование</a:t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>уважительного отношения и чувства принадлежности  к своей семье и к сообществу детей и взрослых; формирование позитивных установок к различным видам труда и творчества, формирование основ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безопасносного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поведения в быту, социуме, природе 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429684" cy="67150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Огромное влияние на процесс социализации дошкольников оказывают аспекты социализации: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214810" y="857232"/>
            <a:ext cx="928694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282" y="1500174"/>
            <a:ext cx="3429024" cy="18573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Семья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 родители, братья, сёстры, дедушки, бабушки и другие родственники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)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429256" y="1500174"/>
            <a:ext cx="3357586" cy="18573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/>
                <a:solidFill>
                  <a:srgbClr val="FFFF00"/>
                </a:solidFill>
              </a:rPr>
              <a:t>Детский сад </a:t>
            </a:r>
          </a:p>
          <a:p>
            <a:pPr algn="ctr"/>
            <a:r>
              <a:rPr lang="ru-RU" sz="2400" b="1" dirty="0" smtClean="0">
                <a:ln/>
                <a:solidFill>
                  <a:srgbClr val="FFFF00"/>
                </a:solidFill>
              </a:rPr>
              <a:t>( в первую очередь воспитатели)</a:t>
            </a:r>
            <a:endParaRPr lang="ru-RU" sz="2400" b="1" dirty="0">
              <a:ln/>
              <a:solidFill>
                <a:srgbClr val="FFFF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488" y="5143512"/>
            <a:ext cx="3143272" cy="150019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Общество </a:t>
            </a:r>
          </a:p>
          <a:p>
            <a:pPr algn="ctr"/>
            <a:r>
              <a:rPr lang="ru-RU" sz="2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 сверстники, друзья)</a:t>
            </a:r>
            <a:endParaRPr lang="ru-RU" sz="24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Рисунок 7" descr="девочка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2571744"/>
            <a:ext cx="2000264" cy="2559778"/>
          </a:xfrm>
          <a:prstGeom prst="rect">
            <a:avLst/>
          </a:prstGeom>
        </p:spPr>
      </p:pic>
      <p:sp>
        <p:nvSpPr>
          <p:cNvPr id="9" name="Выгнутая вправо стрелка 8"/>
          <p:cNvSpPr/>
          <p:nvPr/>
        </p:nvSpPr>
        <p:spPr>
          <a:xfrm>
            <a:off x="5929322" y="3571876"/>
            <a:ext cx="1285884" cy="142876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1428728" y="3571876"/>
            <a:ext cx="1214446" cy="128588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96863" y="1916113"/>
            <a:ext cx="8596312" cy="4321175"/>
          </a:xfrm>
        </p:spPr>
        <p:txBody>
          <a:bodyPr>
            <a:normAutofit/>
          </a:bodyPr>
          <a:lstStyle/>
          <a:p>
            <a:pPr marL="631825" indent="-631825" algn="just">
              <a:lnSpc>
                <a:spcPct val="90000"/>
              </a:lnSpc>
              <a:buFont typeface="Wingdings" pitchFamily="82" charset="2"/>
              <a:buNone/>
            </a:pPr>
            <a:r>
              <a:rPr lang="ru-RU" sz="2400"/>
              <a:t>Реализация цели предполагает решение ряда </a:t>
            </a:r>
            <a:r>
              <a:rPr lang="ru-RU" sz="2400" b="1" i="1"/>
              <a:t>задач</a:t>
            </a:r>
            <a:r>
              <a:rPr lang="ru-RU" sz="2400" b="1"/>
              <a:t>:</a:t>
            </a:r>
            <a:endParaRPr lang="ru-RU" sz="2400"/>
          </a:p>
          <a:p>
            <a:pPr marL="631825" indent="-631825">
              <a:lnSpc>
                <a:spcPct val="90000"/>
              </a:lnSpc>
              <a:buFontTx/>
              <a:buAutoNum type="arabicPeriod"/>
            </a:pPr>
            <a:r>
              <a:rPr lang="ru-RU" sz="2400"/>
              <a:t>Разработка содержания, обеспечивающего:</a:t>
            </a:r>
          </a:p>
          <a:p>
            <a:pPr marL="1268413" lvl="1" indent="-457200">
              <a:lnSpc>
                <a:spcPct val="90000"/>
              </a:lnSpc>
              <a:buFont typeface="Wingdings" pitchFamily="82" charset="2"/>
              <a:buChar char="q"/>
            </a:pPr>
            <a:r>
              <a:rPr lang="ru-RU" sz="2000"/>
              <a:t>воспитание, гармоничное развитие личностных качеств ребенка, </a:t>
            </a:r>
          </a:p>
          <a:p>
            <a:pPr marL="1268413" lvl="1" indent="-457200">
              <a:lnSpc>
                <a:spcPct val="90000"/>
              </a:lnSpc>
              <a:buFont typeface="Wingdings" pitchFamily="82" charset="2"/>
              <a:buChar char="q"/>
            </a:pPr>
            <a:r>
              <a:rPr lang="ru-RU" sz="2000"/>
              <a:t>развитие познавательной сферы (мышления, воображения, памяти, речи), </a:t>
            </a:r>
          </a:p>
          <a:p>
            <a:pPr marL="1268413" lvl="1" indent="-457200">
              <a:lnSpc>
                <a:spcPct val="90000"/>
              </a:lnSpc>
              <a:buFont typeface="Wingdings" pitchFamily="82" charset="2"/>
              <a:buChar char="q"/>
            </a:pPr>
            <a:r>
              <a:rPr lang="ru-RU" sz="2000"/>
              <a:t>развитие эмоциональной сферы,</a:t>
            </a:r>
          </a:p>
          <a:p>
            <a:pPr marL="1268413" lvl="1" indent="-457200">
              <a:lnSpc>
                <a:spcPct val="90000"/>
              </a:lnSpc>
              <a:buFont typeface="Wingdings" pitchFamily="82" charset="2"/>
              <a:buChar char="q"/>
            </a:pPr>
            <a:r>
              <a:rPr lang="ru-RU" sz="2000"/>
              <a:t>цельность детского мировоззрения. </a:t>
            </a:r>
          </a:p>
          <a:p>
            <a:pPr marL="631825" indent="-631825">
              <a:lnSpc>
                <a:spcPct val="90000"/>
              </a:lnSpc>
              <a:buFont typeface="Wingdings" pitchFamily="82" charset="2"/>
              <a:buAutoNum type="arabicPeriod"/>
            </a:pPr>
            <a:r>
              <a:rPr lang="ru-RU" sz="2400"/>
              <a:t>Формирование опыта практической, познавательной, творческой  и др. деятельности.</a:t>
            </a:r>
          </a:p>
          <a:p>
            <a:pPr marL="631825" indent="-631825">
              <a:lnSpc>
                <a:spcPct val="90000"/>
              </a:lnSpc>
              <a:buFont typeface="Wingdings" pitchFamily="82" charset="2"/>
              <a:buAutoNum type="arabicPeriod"/>
            </a:pPr>
            <a:r>
              <a:rPr lang="ru-RU" sz="2400"/>
              <a:t>Формирование опыта  самопознания. </a:t>
            </a:r>
          </a:p>
        </p:txBody>
      </p:sp>
      <p:sp>
        <p:nvSpPr>
          <p:cNvPr id="171011" name="Text Box 3"/>
          <p:cNvSpPr txBox="1">
            <a:spLocks noChangeArrowheads="1"/>
          </p:cNvSpPr>
          <p:nvPr/>
        </p:nvSpPr>
        <p:spPr bwMode="auto">
          <a:xfrm>
            <a:off x="8686800" y="6477000"/>
            <a:ext cx="457200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ru-RU" sz="1600" b="1" dirty="0">
              <a:latin typeface="Times New Roman" pitchFamily="18" charset="0"/>
            </a:endParaRPr>
          </a:p>
        </p:txBody>
      </p:sp>
      <p:sp>
        <p:nvSpPr>
          <p:cNvPr id="171012" name="WordArt 4"/>
          <p:cNvSpPr>
            <a:spLocks noChangeArrowheads="1" noChangeShapeType="1" noTextEdit="1"/>
          </p:cNvSpPr>
          <p:nvPr/>
        </p:nvSpPr>
        <p:spPr bwMode="auto">
          <a:xfrm>
            <a:off x="250825" y="188913"/>
            <a:ext cx="8642350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6600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66FF">
                        <a:gamma/>
                        <a:shade val="46275"/>
                        <a:invGamma/>
                      </a:srgbClr>
                    </a:gs>
                    <a:gs pos="50000">
                      <a:srgbClr val="9966FF"/>
                    </a:gs>
                    <a:gs pos="100000">
                      <a:srgbClr val="9966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Цель дошкольного образования состоит в </a:t>
            </a:r>
          </a:p>
          <a:p>
            <a:pPr algn="ctr"/>
            <a:r>
              <a:rPr lang="ru-RU" sz="3600" b="1" kern="10">
                <a:ln w="12700">
                  <a:solidFill>
                    <a:srgbClr val="6600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66FF">
                        <a:gamma/>
                        <a:shade val="46275"/>
                        <a:invGamma/>
                      </a:srgbClr>
                    </a:gs>
                    <a:gs pos="50000">
                      <a:srgbClr val="9966FF"/>
                    </a:gs>
                    <a:gs pos="100000">
                      <a:srgbClr val="9966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создании условий для максимального раскрытия</a:t>
            </a:r>
          </a:p>
          <a:p>
            <a:pPr algn="ctr"/>
            <a:r>
              <a:rPr lang="ru-RU" sz="3600" b="1" kern="10">
                <a:ln w="12700">
                  <a:solidFill>
                    <a:srgbClr val="6600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66FF">
                        <a:gamma/>
                        <a:shade val="46275"/>
                        <a:invGamma/>
                      </a:srgbClr>
                    </a:gs>
                    <a:gs pos="50000">
                      <a:srgbClr val="9966FF"/>
                    </a:gs>
                    <a:gs pos="100000">
                      <a:srgbClr val="9966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индивидуального возрастного потенциала ребенка.</a:t>
            </a:r>
          </a:p>
        </p:txBody>
      </p:sp>
      <p:sp>
        <p:nvSpPr>
          <p:cNvPr id="171015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64500" y="6453188"/>
            <a:ext cx="431800" cy="4048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1016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96188" y="6453188"/>
            <a:ext cx="468312" cy="4032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1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1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3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1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1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05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71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85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1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71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710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ext Box 2"/>
          <p:cNvSpPr txBox="1">
            <a:spLocks noChangeArrowheads="1"/>
          </p:cNvSpPr>
          <p:nvPr/>
        </p:nvSpPr>
        <p:spPr bwMode="auto">
          <a:xfrm>
            <a:off x="8686800" y="6477000"/>
            <a:ext cx="457200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1600" b="1" dirty="0">
              <a:latin typeface="Times New Roman" pitchFamily="18" charset="0"/>
            </a:endParaRPr>
          </a:p>
        </p:txBody>
      </p:sp>
      <p:sp>
        <p:nvSpPr>
          <p:cNvPr id="174083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64500" y="6453188"/>
            <a:ext cx="431800" cy="4048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084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96188" y="6453188"/>
            <a:ext cx="468312" cy="4032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086" name="Oval 6"/>
          <p:cNvSpPr>
            <a:spLocks noChangeArrowheads="1"/>
          </p:cNvSpPr>
          <p:nvPr/>
        </p:nvSpPr>
        <p:spPr bwMode="auto">
          <a:xfrm>
            <a:off x="3060700" y="2133600"/>
            <a:ext cx="3024188" cy="2808288"/>
          </a:xfrm>
          <a:prstGeom prst="ellipse">
            <a:avLst/>
          </a:prstGeom>
          <a:gradFill rotWithShape="1">
            <a:gsLst>
              <a:gs pos="0">
                <a:srgbClr val="6699FF">
                  <a:gamma/>
                  <a:tint val="9412"/>
                  <a:invGamma/>
                </a:srgbClr>
              </a:gs>
              <a:gs pos="100000">
                <a:srgbClr val="6699FF"/>
              </a:gs>
            </a:gsLst>
            <a:path path="shape">
              <a:fillToRect l="50000" t="50000" r="50000" b="50000"/>
            </a:path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/>
            <a:r>
              <a:rPr lang="ru-RU" sz="2400" b="1" dirty="0">
                <a:latin typeface="Monotype Corsiva" pitchFamily="66" charset="0"/>
              </a:rPr>
              <a:t>Результат </a:t>
            </a:r>
            <a:r>
              <a:rPr lang="ru-RU" sz="2400" dirty="0">
                <a:latin typeface="Monotype Corsiva" pitchFamily="66" charset="0"/>
              </a:rPr>
              <a:t>всего хода развития и воспитания ребенка в дошкольном возрасте</a:t>
            </a:r>
          </a:p>
        </p:txBody>
      </p:sp>
      <p:sp>
        <p:nvSpPr>
          <p:cNvPr id="174087" name="AutoShape 7"/>
          <p:cNvSpPr>
            <a:spLocks noChangeArrowheads="1"/>
          </p:cNvSpPr>
          <p:nvPr/>
        </p:nvSpPr>
        <p:spPr bwMode="auto">
          <a:xfrm>
            <a:off x="250825" y="333375"/>
            <a:ext cx="3025775" cy="1871663"/>
          </a:xfrm>
          <a:prstGeom prst="wedgeRectCallout">
            <a:avLst>
              <a:gd name="adj1" fmla="val 60181"/>
              <a:gd name="adj2" fmla="val 79009"/>
            </a:avLst>
          </a:prstGeom>
          <a:gradFill rotWithShape="1">
            <a:gsLst>
              <a:gs pos="0">
                <a:srgbClr val="91DAFF"/>
              </a:gs>
              <a:gs pos="100000">
                <a:srgbClr val="91DAFF">
                  <a:gamma/>
                  <a:tint val="9412"/>
                  <a:invGamma/>
                </a:srgbClr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anchor="ctr" anchorCtr="1"/>
          <a:lstStyle/>
          <a:p>
            <a:pPr algn="ctr"/>
            <a:r>
              <a:rPr lang="ru-RU" sz="2400">
                <a:latin typeface="Monotype Corsiva" pitchFamily="66" charset="0"/>
              </a:rPr>
              <a:t>максимальное раскрытие его индивидуального возрастного потенциала</a:t>
            </a:r>
          </a:p>
        </p:txBody>
      </p:sp>
      <p:sp>
        <p:nvSpPr>
          <p:cNvPr id="174088" name="AutoShape 8"/>
          <p:cNvSpPr>
            <a:spLocks noChangeArrowheads="1"/>
          </p:cNvSpPr>
          <p:nvPr/>
        </p:nvSpPr>
        <p:spPr bwMode="auto">
          <a:xfrm>
            <a:off x="4067175" y="188913"/>
            <a:ext cx="2773363" cy="1511300"/>
          </a:xfrm>
          <a:prstGeom prst="wedgeRectCallout">
            <a:avLst>
              <a:gd name="adj1" fmla="val -37866"/>
              <a:gd name="adj2" fmla="val 94537"/>
            </a:avLst>
          </a:prstGeom>
          <a:gradFill rotWithShape="1">
            <a:gsLst>
              <a:gs pos="0">
                <a:srgbClr val="66FF66"/>
              </a:gs>
              <a:gs pos="100000">
                <a:srgbClr val="66FF66">
                  <a:gamma/>
                  <a:tint val="9412"/>
                  <a:invGamma/>
                </a:srgbClr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ru-RU" sz="2400">
                <a:latin typeface="Monotype Corsiva" pitchFamily="66" charset="0"/>
              </a:rPr>
              <a:t>гармоничное развитие его личностных качеств</a:t>
            </a:r>
          </a:p>
        </p:txBody>
      </p:sp>
      <p:sp>
        <p:nvSpPr>
          <p:cNvPr id="174089" name="AutoShape 9"/>
          <p:cNvSpPr>
            <a:spLocks noChangeArrowheads="1"/>
          </p:cNvSpPr>
          <p:nvPr/>
        </p:nvSpPr>
        <p:spPr bwMode="auto">
          <a:xfrm>
            <a:off x="6084888" y="1916113"/>
            <a:ext cx="3059112" cy="2305050"/>
          </a:xfrm>
          <a:prstGeom prst="wedgeRectCallout">
            <a:avLst>
              <a:gd name="adj1" fmla="val -61625"/>
              <a:gd name="adj2" fmla="val 14324"/>
            </a:avLst>
          </a:prstGeom>
          <a:gradFill rotWithShape="1">
            <a:gsLst>
              <a:gs pos="0">
                <a:srgbClr val="FF9999"/>
              </a:gs>
              <a:gs pos="100000">
                <a:srgbClr val="FF9999">
                  <a:gamma/>
                  <a:tint val="6275"/>
                  <a:invGamma/>
                </a:srgbClr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/>
          <a:lstStyle/>
          <a:p>
            <a:pPr algn="ctr"/>
            <a:r>
              <a:rPr lang="ru-RU" sz="2400">
                <a:latin typeface="Monotype Corsiva" pitchFamily="66" charset="0"/>
              </a:rPr>
              <a:t>осознание ребенком самого себя, своих возможностей и индивидуальных особенностей</a:t>
            </a:r>
          </a:p>
        </p:txBody>
      </p:sp>
      <p:sp>
        <p:nvSpPr>
          <p:cNvPr id="174090" name="AutoShape 10"/>
          <p:cNvSpPr>
            <a:spLocks noChangeArrowheads="1"/>
          </p:cNvSpPr>
          <p:nvPr/>
        </p:nvSpPr>
        <p:spPr bwMode="auto">
          <a:xfrm>
            <a:off x="6084888" y="4581525"/>
            <a:ext cx="2773362" cy="1655763"/>
          </a:xfrm>
          <a:prstGeom prst="wedgeRectCallout">
            <a:avLst>
              <a:gd name="adj1" fmla="val -70208"/>
              <a:gd name="adj2" fmla="val -78477"/>
            </a:avLst>
          </a:prstGeom>
          <a:gradFill rotWithShape="1">
            <a:gsLst>
              <a:gs pos="0">
                <a:srgbClr val="CC99FF"/>
              </a:gs>
              <a:gs pos="100000">
                <a:srgbClr val="CC99FF">
                  <a:gamma/>
                  <a:tint val="9412"/>
                  <a:invGamma/>
                </a:srgbClr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anchor="ctr" anchorCtr="1"/>
          <a:lstStyle/>
          <a:p>
            <a:pPr algn="ctr"/>
            <a:r>
              <a:rPr lang="ru-RU" sz="2400">
                <a:latin typeface="Monotype Corsiva" pitchFamily="66" charset="0"/>
              </a:rPr>
              <a:t>умение общаться и сотрудничать со взрослыми и сверстниками</a:t>
            </a:r>
          </a:p>
        </p:txBody>
      </p:sp>
      <p:sp>
        <p:nvSpPr>
          <p:cNvPr id="174091" name="AutoShape 11"/>
          <p:cNvSpPr>
            <a:spLocks noChangeArrowheads="1"/>
          </p:cNvSpPr>
          <p:nvPr/>
        </p:nvSpPr>
        <p:spPr bwMode="auto">
          <a:xfrm>
            <a:off x="1763713" y="5157788"/>
            <a:ext cx="3671887" cy="1511300"/>
          </a:xfrm>
          <a:prstGeom prst="wedgeRectCallout">
            <a:avLst>
              <a:gd name="adj1" fmla="val 20949"/>
              <a:gd name="adj2" fmla="val -76787"/>
            </a:avLst>
          </a:prstGeom>
          <a:gradFill rotWithShape="1">
            <a:gsLst>
              <a:gs pos="0">
                <a:srgbClr val="FFCC99"/>
              </a:gs>
              <a:gs pos="100000">
                <a:srgbClr val="FFCC99">
                  <a:gamma/>
                  <a:tint val="9412"/>
                  <a:invGamma/>
                </a:srgbClr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anchor="ctr" anchorCtr="1"/>
          <a:lstStyle/>
          <a:p>
            <a:pPr algn="ctr"/>
            <a:r>
              <a:rPr lang="ru-RU" sz="2400">
                <a:latin typeface="Monotype Corsiva" pitchFamily="66" charset="0"/>
              </a:rPr>
              <a:t>овладение основами физической культуры и здорового образа жизни</a:t>
            </a:r>
          </a:p>
        </p:txBody>
      </p:sp>
      <p:sp>
        <p:nvSpPr>
          <p:cNvPr id="174092" name="AutoShape 12"/>
          <p:cNvSpPr>
            <a:spLocks noChangeArrowheads="1"/>
          </p:cNvSpPr>
          <p:nvPr/>
        </p:nvSpPr>
        <p:spPr bwMode="auto">
          <a:xfrm>
            <a:off x="250825" y="2924175"/>
            <a:ext cx="2159000" cy="1511300"/>
          </a:xfrm>
          <a:prstGeom prst="wedgeRectCallout">
            <a:avLst>
              <a:gd name="adj1" fmla="val 94264"/>
              <a:gd name="adj2" fmla="val -21218"/>
            </a:avLst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tint val="12549"/>
                  <a:invGamma/>
                </a:srgbClr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3882" dir="2700000" algn="ctr" rotWithShape="0">
              <a:schemeClr val="bg2"/>
            </a:outerShdw>
          </a:effectLst>
        </p:spPr>
        <p:txBody>
          <a:bodyPr anchor="ctr" anchorCtr="1"/>
          <a:lstStyle/>
          <a:p>
            <a:pPr algn="ctr"/>
            <a:r>
              <a:rPr lang="ru-RU" sz="2400">
                <a:latin typeface="Monotype Corsiva" pitchFamily="66" charset="0"/>
              </a:rPr>
              <a:t>готовность к школьному обучению</a:t>
            </a:r>
          </a:p>
        </p:txBody>
      </p:sp>
      <p:pic>
        <p:nvPicPr>
          <p:cNvPr id="174093" name="Picture 13" descr="AG00315_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5157788"/>
            <a:ext cx="1038225" cy="1171575"/>
          </a:xfrm>
          <a:noFill/>
          <a:ln/>
        </p:spPr>
      </p:pic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7596188" y="260350"/>
            <a:ext cx="1166812" cy="1511300"/>
            <a:chOff x="4662" y="0"/>
            <a:chExt cx="1098" cy="1344"/>
          </a:xfrm>
        </p:grpSpPr>
        <p:pic>
          <p:nvPicPr>
            <p:cNvPr id="174097" name="Picture 17" descr="ag00433_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62" y="192"/>
              <a:ext cx="1098" cy="1152"/>
            </a:xfrm>
            <a:prstGeom prst="rect">
              <a:avLst/>
            </a:prstGeom>
            <a:noFill/>
          </p:spPr>
        </p:pic>
        <p:pic>
          <p:nvPicPr>
            <p:cNvPr id="174098" name="Picture 18" descr="j0076161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48" y="0"/>
              <a:ext cx="912" cy="81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74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174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74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174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174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174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4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6" grpId="0" animBg="1"/>
      <p:bldP spid="174087" grpId="0" animBg="1"/>
      <p:bldP spid="174088" grpId="0" animBg="1"/>
      <p:bldP spid="174089" grpId="0" animBg="1"/>
      <p:bldP spid="174090" grpId="0" animBg="1"/>
      <p:bldP spid="174091" grpId="0" animBg="1"/>
      <p:bldP spid="17409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28625"/>
            <a:ext cx="8229600" cy="6096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b="1" u="sng" dirty="0" smtClean="0">
                <a:solidFill>
                  <a:srgbClr val="FFFF00"/>
                </a:solidFill>
                <a:latin typeface="Times New Roman" pitchFamily="18" charset="0"/>
              </a:rPr>
              <a:t>Основные направления педагогической деятельности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b="1" u="sng" dirty="0" smtClean="0">
                <a:solidFill>
                  <a:srgbClr val="FFFF00"/>
                </a:solidFill>
                <a:latin typeface="Times New Roman" pitchFamily="18" charset="0"/>
              </a:rPr>
              <a:t>по разделу «Социально-коммуникативное развитие воспитанников»: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4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400" b="1" dirty="0" smtClean="0">
                <a:latin typeface="Times New Roman" pitchFamily="18" charset="0"/>
              </a:rPr>
              <a:t>1 направление: « Я среди других»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400" b="1" dirty="0" smtClean="0">
                <a:latin typeface="Times New Roman" pitchFamily="18" charset="0"/>
              </a:rPr>
              <a:t>2 направление: «Что я могу?»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400" b="1" dirty="0" smtClean="0">
                <a:latin typeface="Times New Roman" pitchFamily="18" charset="0"/>
              </a:rPr>
              <a:t>3 направление: «Я и другие»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b="1" u="sng" dirty="0" smtClean="0">
                <a:solidFill>
                  <a:srgbClr val="FFFF00"/>
                </a:solidFill>
                <a:latin typeface="Times New Roman" pitchFamily="18" charset="0"/>
              </a:rPr>
              <a:t>В рамках реализуемых задач  можно использовать  игры:</a:t>
            </a:r>
            <a:endParaRPr lang="ru-RU" sz="1400" u="sng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400" u="sng" dirty="0" smtClean="0">
                <a:latin typeface="Times New Roman" pitchFamily="18" charset="0"/>
              </a:rPr>
              <a:t>НА РАЗВИТИЕ ЭМОЦИОНАЛЬНОЙ СФЕРЫ</a:t>
            </a:r>
            <a:r>
              <a:rPr lang="ru-RU" sz="1400" dirty="0" smtClean="0">
                <a:latin typeface="Times New Roman" pitchFamily="18" charset="0"/>
              </a:rPr>
              <a:t>: «Моё настроение» и др., в ходе которых </a:t>
            </a:r>
            <a:r>
              <a:rPr lang="ru-RU" sz="1400" smtClean="0">
                <a:latin typeface="Times New Roman" pitchFamily="18" charset="0"/>
              </a:rPr>
              <a:t>решались  бы задачи </a:t>
            </a:r>
            <a:r>
              <a:rPr lang="ru-RU" sz="1400" dirty="0" smtClean="0">
                <a:latin typeface="Times New Roman" pitchFamily="18" charset="0"/>
              </a:rPr>
              <a:t>развития детей и задачи педагогической деятельности: развивать умение распознавать эмоциональный настрой сверстников, взрослых</a:t>
            </a:r>
            <a:endParaRPr lang="ru-RU" sz="1400" u="sng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400" u="sng" dirty="0" smtClean="0">
                <a:latin typeface="Times New Roman" pitchFamily="18" charset="0"/>
              </a:rPr>
              <a:t>НА РАЗВИТИЕ КОММУНИКАТИВНЫХ СПОСОБНОСТЕЙ</a:t>
            </a:r>
            <a:r>
              <a:rPr lang="ru-RU" sz="1400" dirty="0" smtClean="0">
                <a:latin typeface="Times New Roman" pitchFamily="18" charset="0"/>
              </a:rPr>
              <a:t>:    , развивать умение инициировать общение, выражать словами свои мысли, чувства, желания, результаты, аргументировать свою точку зрения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400" u="sng" dirty="0" smtClean="0">
                <a:latin typeface="Times New Roman" pitchFamily="18" charset="0"/>
              </a:rPr>
              <a:t>ИНТЕРАКТИВНЫЕ ИГРЫ, НАПРАВЛЕННЫЕ НА СПЛОЧЕННОСТЬ,</a:t>
            </a:r>
            <a:r>
              <a:rPr lang="ru-RU" sz="1400" dirty="0" smtClean="0">
                <a:latin typeface="Times New Roman" pitchFamily="18" charset="0"/>
              </a:rPr>
              <a:t> </a:t>
            </a:r>
            <a:r>
              <a:rPr lang="ru-RU" sz="1400" u="sng" dirty="0" smtClean="0">
                <a:latin typeface="Times New Roman" pitchFamily="18" charset="0"/>
              </a:rPr>
              <a:t>СОТРУДНИЧЕСТВО</a:t>
            </a:r>
            <a:r>
              <a:rPr lang="ru-RU" sz="1400" dirty="0" smtClean="0">
                <a:latin typeface="Times New Roman" pitchFamily="18" charset="0"/>
              </a:rPr>
              <a:t>: , развивать отношения, построенные на равноправии или готовности конструктивно решать проблемы; воспитывать чувство заинтересованности в достижении общей цели;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400" dirty="0" smtClean="0">
                <a:latin typeface="Times New Roman" pitchFamily="18" charset="0"/>
              </a:rPr>
              <a:t>ИГРЫ, НАПРВЛЕННЫЕ НА ОБУЧЕНИЕ ЭФФЕКТИВНЫМ СПОСОБАМ ОБЩЕНИЯ: формировать умение считаться с другими.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400" dirty="0" smtClean="0">
                <a:latin typeface="Times New Roman" pitchFamily="18" charset="0"/>
              </a:rPr>
              <a:t>ИГРЫ, НАПРАВЛЕННЫЕ НА СНЯТИЕ КОНФЛИКТНОСТИ: развивать социально - коммуникативные навыки и умения мирно разрешать конфликты; регулировка поведения в коллективе и расширение поведенческого репертуара у детей.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400" dirty="0" smtClean="0">
                <a:latin typeface="Times New Roman" pitchFamily="18" charset="0"/>
              </a:rPr>
              <a:t>ИГРЫ, НАПРАВЛЕННЫЕ НА ФОРМИРОВАНИЕ ДОБРОЖЕЛАТЕЛЬНОГО ОТНОШЕНИЯ К СВЕРСТНИКАМ: развивать  умение проявлять интерес друг к другу и свое отношение к другим;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ru-RU" sz="1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FFFF00"/>
                </a:solidFill>
                <a:latin typeface="Comic Sans MS" pitchFamily="66" charset="0"/>
              </a:rPr>
              <a:t>«УЧИМСЯ ЖИТЬ ДРУЖНО»</a:t>
            </a:r>
          </a:p>
        </p:txBody>
      </p:sp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2771775" y="1341438"/>
            <a:ext cx="5976938" cy="5183187"/>
            <a:chOff x="2308" y="1461"/>
            <a:chExt cx="7200" cy="5265"/>
          </a:xfrm>
        </p:grpSpPr>
        <p:sp>
          <p:nvSpPr>
            <p:cNvPr id="44037" name="AutoShape 6"/>
            <p:cNvSpPr>
              <a:spLocks noChangeAspect="1" noChangeArrowheads="1"/>
            </p:cNvSpPr>
            <p:nvPr/>
          </p:nvSpPr>
          <p:spPr bwMode="auto">
            <a:xfrm>
              <a:off x="2308" y="1461"/>
              <a:ext cx="7200" cy="5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38" name="AutoShape 7"/>
            <p:cNvSpPr>
              <a:spLocks noChangeArrowheads="1"/>
            </p:cNvSpPr>
            <p:nvPr/>
          </p:nvSpPr>
          <p:spPr bwMode="auto">
            <a:xfrm>
              <a:off x="2716" y="1866"/>
              <a:ext cx="1630" cy="945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33CC"/>
                  </a:solidFill>
                  <a:latin typeface="Comic Sans MS" pitchFamily="66" charset="0"/>
                </a:rPr>
                <a:t>Театрализованная деятельность</a:t>
              </a:r>
              <a:endParaRPr lang="ru-RU">
                <a:solidFill>
                  <a:srgbClr val="0033CC"/>
                </a:solidFill>
                <a:latin typeface="Comic Sans MS" pitchFamily="66" charset="0"/>
              </a:endParaRPr>
            </a:p>
          </p:txBody>
        </p:sp>
        <p:sp>
          <p:nvSpPr>
            <p:cNvPr id="44039" name="AutoShape 8"/>
            <p:cNvSpPr>
              <a:spLocks noChangeArrowheads="1"/>
            </p:cNvSpPr>
            <p:nvPr/>
          </p:nvSpPr>
          <p:spPr bwMode="auto">
            <a:xfrm>
              <a:off x="5025" y="1866"/>
              <a:ext cx="1358" cy="72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>
                  <a:solidFill>
                    <a:srgbClr val="0033CC"/>
                  </a:solidFill>
                  <a:latin typeface="Comic Sans MS" pitchFamily="66" charset="0"/>
                </a:rPr>
                <a:t>Совместный труд</a:t>
              </a:r>
            </a:p>
          </p:txBody>
        </p:sp>
        <p:sp>
          <p:nvSpPr>
            <p:cNvPr id="44040" name="AutoShape 9"/>
            <p:cNvSpPr>
              <a:spLocks noChangeArrowheads="1"/>
            </p:cNvSpPr>
            <p:nvPr/>
          </p:nvSpPr>
          <p:spPr bwMode="auto">
            <a:xfrm>
              <a:off x="7470" y="1866"/>
              <a:ext cx="1087" cy="72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>
                  <a:solidFill>
                    <a:srgbClr val="0033CC"/>
                  </a:solidFill>
                  <a:latin typeface="Comic Sans MS" pitchFamily="66" charset="0"/>
                </a:rPr>
                <a:t>беседы</a:t>
              </a:r>
            </a:p>
          </p:txBody>
        </p:sp>
        <p:sp>
          <p:nvSpPr>
            <p:cNvPr id="44041" name="AutoShape 10"/>
            <p:cNvSpPr>
              <a:spLocks noChangeArrowheads="1"/>
            </p:cNvSpPr>
            <p:nvPr/>
          </p:nvSpPr>
          <p:spPr bwMode="auto">
            <a:xfrm>
              <a:off x="4753" y="3621"/>
              <a:ext cx="2446" cy="81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b="1">
                  <a:solidFill>
                    <a:srgbClr val="0033CC"/>
                  </a:solidFill>
                  <a:latin typeface="Comic Sans MS" pitchFamily="66" charset="0"/>
                </a:rPr>
                <a:t>Совместная деятельность педагога с детьми</a:t>
              </a:r>
              <a:endParaRPr lang="ru-RU" sz="1200">
                <a:solidFill>
                  <a:srgbClr val="0033CC"/>
                </a:solidFill>
                <a:latin typeface="Comic Sans MS" pitchFamily="66" charset="0"/>
              </a:endParaRPr>
            </a:p>
          </p:txBody>
        </p:sp>
        <p:sp>
          <p:nvSpPr>
            <p:cNvPr id="44042" name="AutoShape 11"/>
            <p:cNvSpPr>
              <a:spLocks noChangeArrowheads="1"/>
            </p:cNvSpPr>
            <p:nvPr/>
          </p:nvSpPr>
          <p:spPr bwMode="auto">
            <a:xfrm>
              <a:off x="7470" y="5376"/>
              <a:ext cx="1630" cy="72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33CC"/>
                  </a:solidFill>
                  <a:latin typeface="Comic Sans MS" pitchFamily="66" charset="0"/>
                </a:rPr>
                <a:t>Имитационные игры</a:t>
              </a:r>
              <a:endParaRPr lang="ru-RU">
                <a:solidFill>
                  <a:srgbClr val="0033CC"/>
                </a:solidFill>
                <a:latin typeface="Comic Sans MS" pitchFamily="66" charset="0"/>
              </a:endParaRPr>
            </a:p>
          </p:txBody>
        </p:sp>
        <p:sp>
          <p:nvSpPr>
            <p:cNvPr id="44043" name="AutoShape 12"/>
            <p:cNvSpPr>
              <a:spLocks noChangeArrowheads="1"/>
            </p:cNvSpPr>
            <p:nvPr/>
          </p:nvSpPr>
          <p:spPr bwMode="auto">
            <a:xfrm>
              <a:off x="4617" y="5376"/>
              <a:ext cx="1359" cy="72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33CC"/>
                  </a:solidFill>
                  <a:latin typeface="Comic Sans MS" pitchFamily="66" charset="0"/>
                </a:rPr>
                <a:t>Подвижные игры</a:t>
              </a:r>
              <a:endParaRPr lang="ru-RU">
                <a:solidFill>
                  <a:srgbClr val="0033CC"/>
                </a:solidFill>
                <a:latin typeface="Comic Sans MS" pitchFamily="66" charset="0"/>
              </a:endParaRPr>
            </a:p>
          </p:txBody>
        </p:sp>
        <p:sp>
          <p:nvSpPr>
            <p:cNvPr id="44044" name="AutoShape 13"/>
            <p:cNvSpPr>
              <a:spLocks noChangeArrowheads="1"/>
            </p:cNvSpPr>
            <p:nvPr/>
          </p:nvSpPr>
          <p:spPr bwMode="auto">
            <a:xfrm>
              <a:off x="2851" y="5376"/>
              <a:ext cx="1631" cy="72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33CC"/>
                  </a:solidFill>
                  <a:latin typeface="Comic Sans MS" pitchFamily="66" charset="0"/>
                </a:rPr>
                <a:t>Художественная литература</a:t>
              </a:r>
              <a:endParaRPr lang="ru-RU">
                <a:solidFill>
                  <a:srgbClr val="0033CC"/>
                </a:solidFill>
                <a:latin typeface="Comic Sans MS" pitchFamily="66" charset="0"/>
              </a:endParaRPr>
            </a:p>
          </p:txBody>
        </p:sp>
        <p:sp>
          <p:nvSpPr>
            <p:cNvPr id="44045" name="AutoShape 14"/>
            <p:cNvSpPr>
              <a:spLocks noChangeArrowheads="1"/>
            </p:cNvSpPr>
            <p:nvPr/>
          </p:nvSpPr>
          <p:spPr bwMode="auto">
            <a:xfrm>
              <a:off x="7606" y="3621"/>
              <a:ext cx="1494" cy="675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33CC"/>
                  </a:solidFill>
                  <a:latin typeface="Comic Sans MS" pitchFamily="66" charset="0"/>
                </a:rPr>
                <a:t>Сюжетно-ролевые игры</a:t>
              </a:r>
              <a:endParaRPr lang="ru-RU">
                <a:solidFill>
                  <a:srgbClr val="0033CC"/>
                </a:solidFill>
                <a:latin typeface="Comic Sans MS" pitchFamily="66" charset="0"/>
              </a:endParaRPr>
            </a:p>
          </p:txBody>
        </p:sp>
        <p:sp>
          <p:nvSpPr>
            <p:cNvPr id="44046" name="AutoShape 15"/>
            <p:cNvSpPr>
              <a:spLocks noChangeArrowheads="1"/>
            </p:cNvSpPr>
            <p:nvPr/>
          </p:nvSpPr>
          <p:spPr bwMode="auto">
            <a:xfrm>
              <a:off x="2716" y="3621"/>
              <a:ext cx="1630" cy="72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 dirty="0">
                  <a:solidFill>
                    <a:srgbClr val="0033CC"/>
                  </a:solidFill>
                  <a:latin typeface="Comic Sans MS" pitchFamily="66" charset="0"/>
                </a:rPr>
                <a:t>Коллективные работы</a:t>
              </a:r>
              <a:endParaRPr lang="ru-RU" dirty="0">
                <a:solidFill>
                  <a:srgbClr val="0033CC"/>
                </a:solidFill>
                <a:latin typeface="Comic Sans MS" pitchFamily="66" charset="0"/>
              </a:endParaRPr>
            </a:p>
          </p:txBody>
        </p:sp>
        <p:sp>
          <p:nvSpPr>
            <p:cNvPr id="44047" name="AutoShape 16"/>
            <p:cNvSpPr>
              <a:spLocks noChangeArrowheads="1"/>
            </p:cNvSpPr>
            <p:nvPr/>
          </p:nvSpPr>
          <p:spPr bwMode="auto">
            <a:xfrm>
              <a:off x="6112" y="5376"/>
              <a:ext cx="1222" cy="675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200">
                  <a:solidFill>
                    <a:srgbClr val="0033CC"/>
                  </a:solidFill>
                  <a:latin typeface="Comic Sans MS" pitchFamily="66" charset="0"/>
                </a:rPr>
                <a:t>Дидактические  игры</a:t>
              </a:r>
              <a:endParaRPr lang="ru-RU">
                <a:solidFill>
                  <a:srgbClr val="0033CC"/>
                </a:solidFill>
                <a:latin typeface="Comic Sans MS" pitchFamily="66" charset="0"/>
              </a:endParaRPr>
            </a:p>
          </p:txBody>
        </p:sp>
        <p:cxnSp>
          <p:nvCxnSpPr>
            <p:cNvPr id="44048" name="AutoShape 17"/>
            <p:cNvCxnSpPr>
              <a:cxnSpLocks noChangeShapeType="1"/>
              <a:stCxn id="44039" idx="2"/>
              <a:endCxn id="44041" idx="0"/>
            </p:cNvCxnSpPr>
            <p:nvPr/>
          </p:nvCxnSpPr>
          <p:spPr bwMode="auto">
            <a:xfrm>
              <a:off x="5704" y="2586"/>
              <a:ext cx="273" cy="10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4049" name="AutoShape 18"/>
            <p:cNvCxnSpPr>
              <a:cxnSpLocks noChangeShapeType="1"/>
              <a:stCxn id="44046" idx="3"/>
            </p:cNvCxnSpPr>
            <p:nvPr/>
          </p:nvCxnSpPr>
          <p:spPr bwMode="auto">
            <a:xfrm>
              <a:off x="4346" y="3981"/>
              <a:ext cx="408" cy="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4050" name="AutoShape 19"/>
            <p:cNvCxnSpPr>
              <a:cxnSpLocks noChangeShapeType="1"/>
              <a:stCxn id="44041" idx="1"/>
              <a:endCxn id="44041" idx="1"/>
            </p:cNvCxnSpPr>
            <p:nvPr/>
          </p:nvCxnSpPr>
          <p:spPr bwMode="auto">
            <a:xfrm>
              <a:off x="4753" y="4026"/>
              <a:ext cx="1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4051" name="AutoShape 20"/>
            <p:cNvCxnSpPr>
              <a:cxnSpLocks noChangeShapeType="1"/>
              <a:stCxn id="44041" idx="1"/>
              <a:endCxn id="44038" idx="2"/>
            </p:cNvCxnSpPr>
            <p:nvPr/>
          </p:nvCxnSpPr>
          <p:spPr bwMode="auto">
            <a:xfrm flipH="1" flipV="1">
              <a:off x="3531" y="2811"/>
              <a:ext cx="1222" cy="12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4052" name="AutoShape 21"/>
            <p:cNvCxnSpPr>
              <a:cxnSpLocks noChangeShapeType="1"/>
              <a:stCxn id="44041" idx="1"/>
              <a:endCxn id="44044" idx="0"/>
            </p:cNvCxnSpPr>
            <p:nvPr/>
          </p:nvCxnSpPr>
          <p:spPr bwMode="auto">
            <a:xfrm flipH="1">
              <a:off x="3666" y="4026"/>
              <a:ext cx="1087" cy="13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4053" name="AutoShape 22"/>
            <p:cNvCxnSpPr>
              <a:cxnSpLocks noChangeShapeType="1"/>
              <a:stCxn id="44041" idx="2"/>
              <a:endCxn id="44043" idx="0"/>
            </p:cNvCxnSpPr>
            <p:nvPr/>
          </p:nvCxnSpPr>
          <p:spPr bwMode="auto">
            <a:xfrm flipH="1">
              <a:off x="5297" y="4431"/>
              <a:ext cx="680" cy="9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4054" name="AutoShape 23"/>
            <p:cNvCxnSpPr>
              <a:cxnSpLocks noChangeShapeType="1"/>
              <a:stCxn id="44041" idx="2"/>
              <a:endCxn id="44047" idx="0"/>
            </p:cNvCxnSpPr>
            <p:nvPr/>
          </p:nvCxnSpPr>
          <p:spPr bwMode="auto">
            <a:xfrm>
              <a:off x="5977" y="4431"/>
              <a:ext cx="746" cy="9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4055" name="AutoShape 24"/>
            <p:cNvCxnSpPr>
              <a:cxnSpLocks noChangeShapeType="1"/>
              <a:stCxn id="44041" idx="0"/>
              <a:endCxn id="44040" idx="2"/>
            </p:cNvCxnSpPr>
            <p:nvPr/>
          </p:nvCxnSpPr>
          <p:spPr bwMode="auto">
            <a:xfrm flipV="1">
              <a:off x="5977" y="2586"/>
              <a:ext cx="2037" cy="10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4056" name="AutoShape 25"/>
            <p:cNvCxnSpPr>
              <a:cxnSpLocks noChangeShapeType="1"/>
              <a:stCxn id="44041" idx="3"/>
              <a:endCxn id="44045" idx="1"/>
            </p:cNvCxnSpPr>
            <p:nvPr/>
          </p:nvCxnSpPr>
          <p:spPr bwMode="auto">
            <a:xfrm flipV="1">
              <a:off x="7199" y="3959"/>
              <a:ext cx="407" cy="6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4057" name="AutoShape 26"/>
            <p:cNvCxnSpPr>
              <a:cxnSpLocks noChangeShapeType="1"/>
              <a:stCxn id="44041" idx="2"/>
              <a:endCxn id="44042" idx="0"/>
            </p:cNvCxnSpPr>
            <p:nvPr/>
          </p:nvCxnSpPr>
          <p:spPr bwMode="auto">
            <a:xfrm>
              <a:off x="5977" y="4431"/>
              <a:ext cx="2308" cy="9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pic>
        <p:nvPicPr>
          <p:cNvPr id="1026" name="Picture 2" descr="C:\Users\1\Desktop\Новая папка (2)\Новая папка\Новая папка (5)\IMG_20140911_10315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068960"/>
            <a:ext cx="2592288" cy="272313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44663"/>
            <a:ext cx="8002588" cy="3916362"/>
          </a:xfrm>
          <a:noFill/>
          <a:ln/>
        </p:spPr>
        <p:txBody>
          <a:bodyPr/>
          <a:lstStyle/>
          <a:p>
            <a:r>
              <a:rPr lang="ru-RU" dirty="0">
                <a:solidFill>
                  <a:srgbClr val="008000"/>
                </a:solidFill>
                <a:latin typeface="Times New Roman" pitchFamily="18" charset="0"/>
              </a:rPr>
              <a:t>В работе с дошкольниками </a:t>
            </a:r>
            <a:r>
              <a:rPr lang="ru-RU" b="1" dirty="0">
                <a:solidFill>
                  <a:srgbClr val="008000"/>
                </a:solidFill>
                <a:latin typeface="Times New Roman" pitchFamily="18" charset="0"/>
              </a:rPr>
              <a:t>не могут быть </a:t>
            </a:r>
            <a:r>
              <a:rPr lang="ru-RU" dirty="0">
                <a:solidFill>
                  <a:srgbClr val="008000"/>
                </a:solidFill>
                <a:latin typeface="Times New Roman" pitchFamily="18" charset="0"/>
              </a:rPr>
              <a:t>использованы произвольное</a:t>
            </a:r>
            <a:r>
              <a:rPr lang="ru-RU" b="1" dirty="0">
                <a:solidFill>
                  <a:srgbClr val="008000"/>
                </a:solidFill>
                <a:latin typeface="Times New Roman" pitchFamily="18" charset="0"/>
              </a:rPr>
              <a:t> запоминание и выучивание</a:t>
            </a:r>
            <a:endParaRPr lang="ru-RU" dirty="0">
              <a:solidFill>
                <a:srgbClr val="008000"/>
              </a:solidFill>
              <a:latin typeface="Times New Roman" pitchFamily="18" charset="0"/>
            </a:endParaRPr>
          </a:p>
          <a:p>
            <a:r>
              <a:rPr lang="ru-RU" dirty="0">
                <a:solidFill>
                  <a:srgbClr val="008000"/>
                </a:solidFill>
                <a:latin typeface="Times New Roman" pitchFamily="18" charset="0"/>
              </a:rPr>
              <a:t>Знания и умения могут быть присвоены детьми только </a:t>
            </a:r>
            <a:r>
              <a:rPr lang="ru-RU" b="1" dirty="0">
                <a:solidFill>
                  <a:srgbClr val="008000"/>
                </a:solidFill>
                <a:latin typeface="Times New Roman" pitchFamily="18" charset="0"/>
              </a:rPr>
              <a:t>в результате их постоянного применения</a:t>
            </a:r>
            <a:endParaRPr lang="ru-RU" dirty="0">
              <a:solidFill>
                <a:srgbClr val="008000"/>
              </a:solidFill>
              <a:latin typeface="Times New Roman" pitchFamily="18" charset="0"/>
            </a:endParaRPr>
          </a:p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</a:rPr>
              <a:t>Игра – способ применения знаний</a:t>
            </a:r>
            <a:endParaRPr lang="ru-RU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8686800" y="6477000"/>
            <a:ext cx="457200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1600" b="1" dirty="0">
              <a:latin typeface="Times New Roman" pitchFamily="18" charset="0"/>
            </a:endParaRPr>
          </a:p>
        </p:txBody>
      </p:sp>
      <p:sp>
        <p:nvSpPr>
          <p:cNvPr id="117765" name="WordArt 5"/>
          <p:cNvSpPr>
            <a:spLocks noChangeArrowheads="1" noChangeShapeType="1" noTextEdit="1"/>
          </p:cNvSpPr>
          <p:nvPr/>
        </p:nvSpPr>
        <p:spPr bwMode="auto">
          <a:xfrm>
            <a:off x="576263" y="260350"/>
            <a:ext cx="8243887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 cap="sq">
                  <a:solidFill>
                    <a:srgbClr val="008000"/>
                  </a:solidFill>
                  <a:miter lim="800000"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00CC00">
                        <a:gamma/>
                        <a:shade val="63529"/>
                        <a:invGamma/>
                      </a:srgbClr>
                    </a:gs>
                    <a:gs pos="50000">
                      <a:srgbClr val="00CC00">
                        <a:alpha val="50000"/>
                      </a:srgbClr>
                    </a:gs>
                    <a:gs pos="100000">
                      <a:srgbClr val="00CC00">
                        <a:gamma/>
                        <a:shade val="63529"/>
                        <a:invGamma/>
                      </a:srgbClr>
                    </a:gs>
                  </a:gsLst>
                  <a:lin ang="5400000" scaled="1"/>
                </a:gradFill>
                <a:latin typeface="Impact"/>
              </a:rPr>
              <a:t>Как сделать так, чтобы дети</a:t>
            </a:r>
          </a:p>
          <a:p>
            <a:pPr algn="ctr"/>
            <a:r>
              <a:rPr lang="ru-RU" sz="3600" kern="10">
                <a:ln w="12700" cap="sq">
                  <a:solidFill>
                    <a:srgbClr val="008000"/>
                  </a:solidFill>
                  <a:miter lim="800000"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00CC00">
                        <a:gamma/>
                        <a:shade val="63529"/>
                        <a:invGamma/>
                      </a:srgbClr>
                    </a:gs>
                    <a:gs pos="50000">
                      <a:srgbClr val="00CC00">
                        <a:alpha val="50000"/>
                      </a:srgbClr>
                    </a:gs>
                    <a:gs pos="100000">
                      <a:srgbClr val="00CC00">
                        <a:gamma/>
                        <a:shade val="63529"/>
                        <a:invGamma/>
                      </a:srgbClr>
                    </a:gs>
                  </a:gsLst>
                  <a:lin ang="5400000" scaled="1"/>
                </a:gradFill>
                <a:latin typeface="Impact"/>
              </a:rPr>
              <a:t>присвоили знания и умения</a:t>
            </a:r>
          </a:p>
        </p:txBody>
      </p:sp>
      <p:sp>
        <p:nvSpPr>
          <p:cNvPr id="117766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64500" y="6453188"/>
            <a:ext cx="431800" cy="4048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7767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96188" y="6453188"/>
            <a:ext cx="468312" cy="4032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285163" cy="128746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900" dirty="0">
                <a:solidFill>
                  <a:schemeClr val="tx1"/>
                </a:solidFill>
              </a:rPr>
              <a:t>Дети сами открывают новые знания  – проблемно-диалогическая технология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773238"/>
            <a:ext cx="5832475" cy="482441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200" dirty="0">
                <a:solidFill>
                  <a:srgbClr val="FF3300"/>
                </a:solidFill>
              </a:rPr>
              <a:t>Дидактическая игра, создающая мотивацию к занятию (3</a:t>
            </a:r>
            <a:r>
              <a:rPr lang="en-US" sz="2200" dirty="0">
                <a:solidFill>
                  <a:srgbClr val="FF3300"/>
                </a:solidFill>
              </a:rPr>
              <a:t>–</a:t>
            </a:r>
            <a:r>
              <a:rPr lang="ru-RU" sz="2200" dirty="0">
                <a:solidFill>
                  <a:srgbClr val="FF3300"/>
                </a:solidFill>
              </a:rPr>
              <a:t>5 мин)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200" dirty="0"/>
              <a:t>Затруднение в игровой ситуации (1</a:t>
            </a:r>
            <a:r>
              <a:rPr lang="en-US" sz="2200" dirty="0"/>
              <a:t>–</a:t>
            </a:r>
            <a:r>
              <a:rPr lang="ru-RU" sz="2200" dirty="0"/>
              <a:t>3 мин)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200" dirty="0">
                <a:solidFill>
                  <a:srgbClr val="FF0000"/>
                </a:solidFill>
              </a:rPr>
              <a:t>Открытие нового знания или поиск умения (5</a:t>
            </a:r>
            <a:r>
              <a:rPr lang="en-US" sz="2200" dirty="0">
                <a:solidFill>
                  <a:srgbClr val="FF0000"/>
                </a:solidFill>
              </a:rPr>
              <a:t>–</a:t>
            </a:r>
            <a:r>
              <a:rPr lang="ru-RU" sz="2200" dirty="0">
                <a:solidFill>
                  <a:srgbClr val="FF0000"/>
                </a:solidFill>
              </a:rPr>
              <a:t>7 мин)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200" dirty="0">
                <a:solidFill>
                  <a:srgbClr val="FF0000"/>
                </a:solidFill>
              </a:rPr>
              <a:t>Воспроизведение нового в типовой ситуации (5 мин) – игра по новым правилам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200" dirty="0"/>
              <a:t>Развивающие задания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2200" dirty="0">
                <a:solidFill>
                  <a:srgbClr val="FF0000"/>
                </a:solidFill>
              </a:rPr>
              <a:t>Итог занятия</a:t>
            </a:r>
          </a:p>
        </p:txBody>
      </p:sp>
      <p:sp>
        <p:nvSpPr>
          <p:cNvPr id="246788" name="Text Box 4"/>
          <p:cNvSpPr txBox="1">
            <a:spLocks noChangeArrowheads="1"/>
          </p:cNvSpPr>
          <p:nvPr/>
        </p:nvSpPr>
        <p:spPr bwMode="auto">
          <a:xfrm>
            <a:off x="6300788" y="1700213"/>
            <a:ext cx="2447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Знакомые правила игры</a:t>
            </a:r>
          </a:p>
        </p:txBody>
      </p:sp>
      <p:sp>
        <p:nvSpPr>
          <p:cNvPr id="246789" name="Text Box 5"/>
          <p:cNvSpPr txBox="1">
            <a:spLocks noChangeArrowheads="1"/>
          </p:cNvSpPr>
          <p:nvPr/>
        </p:nvSpPr>
        <p:spPr bwMode="auto">
          <a:xfrm>
            <a:off x="6300788" y="2924175"/>
            <a:ext cx="2663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Мы это не знаем, мы это еще не умеем</a:t>
            </a:r>
          </a:p>
        </p:txBody>
      </p:sp>
      <p:sp>
        <p:nvSpPr>
          <p:cNvPr id="246790" name="Text Box 6"/>
          <p:cNvSpPr txBox="1">
            <a:spLocks noChangeArrowheads="1"/>
          </p:cNvSpPr>
          <p:nvPr/>
        </p:nvSpPr>
        <p:spPr bwMode="auto">
          <a:xfrm>
            <a:off x="6300788" y="3789363"/>
            <a:ext cx="2663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Знакомство с новыми  правилами</a:t>
            </a:r>
          </a:p>
        </p:txBody>
      </p:sp>
      <p:sp>
        <p:nvSpPr>
          <p:cNvPr id="246791" name="Text Box 7"/>
          <p:cNvSpPr txBox="1">
            <a:spLocks noChangeArrowheads="1"/>
          </p:cNvSpPr>
          <p:nvPr/>
        </p:nvSpPr>
        <p:spPr bwMode="auto">
          <a:xfrm>
            <a:off x="6227763" y="4652963"/>
            <a:ext cx="2663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Знакомые  правила игры</a:t>
            </a:r>
          </a:p>
        </p:txBody>
      </p:sp>
      <p:sp>
        <p:nvSpPr>
          <p:cNvPr id="246792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96188" y="6453188"/>
            <a:ext cx="468312" cy="4032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6793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64500" y="6453188"/>
            <a:ext cx="431800" cy="4048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6794" name="Text Box 10"/>
          <p:cNvSpPr txBox="1">
            <a:spLocks noChangeArrowheads="1"/>
          </p:cNvSpPr>
          <p:nvPr/>
        </p:nvSpPr>
        <p:spPr bwMode="auto">
          <a:xfrm>
            <a:off x="8686800" y="6477000"/>
            <a:ext cx="457200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>
                <a:latin typeface="Times New Roman" pitchFamily="18" charset="0"/>
              </a:rPr>
              <a:t>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152</TotalTime>
  <Words>672</Words>
  <Application>Microsoft Office PowerPoint</Application>
  <PresentationFormat>Экран (4:3)</PresentationFormat>
  <Paragraphs>86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4" baseType="lpstr">
      <vt:lpstr>Arial</vt:lpstr>
      <vt:lpstr>Arial Black</vt:lpstr>
      <vt:lpstr>Calibri</vt:lpstr>
      <vt:lpstr>Comic Sans MS</vt:lpstr>
      <vt:lpstr>Franklin Gothic Book</vt:lpstr>
      <vt:lpstr>Franklin Gothic Medium</vt:lpstr>
      <vt:lpstr>Impact</vt:lpstr>
      <vt:lpstr>Monotype Corsiva</vt:lpstr>
      <vt:lpstr>Times New Roman</vt:lpstr>
      <vt:lpstr>Wingdings</vt:lpstr>
      <vt:lpstr>Wingdings 2</vt:lpstr>
      <vt:lpstr>Трек</vt:lpstr>
      <vt:lpstr>Воспитатель Осипова Эльмира Радиковна</vt:lpstr>
      <vt:lpstr>Социально-коммуникативное развитие направлено на усвоение норм и ценностей, принятых в обществе, включая моральные  и нравственные ценности, развитие общения и взаимодействия ребенка со взрослыми и сверстниками, становление самостоятельности, целенаправленности и саморегуляции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             сверстниками, формирование уважительного отношения и чувства принадлежности  к своей семье и к сообществу детей и взрослых; формирование позитивных установок к различным видам труда и творчества, формирование основ безопасносного поведения в быту, социуме, природе </vt:lpstr>
      <vt:lpstr>Презентация PowerPoint</vt:lpstr>
      <vt:lpstr>Презентация PowerPoint</vt:lpstr>
      <vt:lpstr>Презентация PowerPoint</vt:lpstr>
      <vt:lpstr>Презентация PowerPoint</vt:lpstr>
      <vt:lpstr>«УЧИМСЯ ЖИТЬ ДРУЖНО»</vt:lpstr>
      <vt:lpstr>Презентация PowerPoint</vt:lpstr>
      <vt:lpstr>Дети сами открывают новые знания  – проблемно-диалогическая технология</vt:lpstr>
      <vt:lpstr>Презентация PowerPoint</vt:lpstr>
      <vt:lpstr>Мы не предметники, а  воспитатели  !  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образовательный стандарт дошкольного образования</dc:title>
  <dc:creator>Пользователь</dc:creator>
  <cp:lastModifiedBy>Пользователь Windows</cp:lastModifiedBy>
  <cp:revision>24</cp:revision>
  <dcterms:created xsi:type="dcterms:W3CDTF">2014-02-24T08:38:24Z</dcterms:created>
  <dcterms:modified xsi:type="dcterms:W3CDTF">2015-08-23T00:37:45Z</dcterms:modified>
</cp:coreProperties>
</file>