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2" r:id="rId4"/>
    <p:sldId id="258" r:id="rId5"/>
    <p:sldId id="260" r:id="rId6"/>
    <p:sldId id="276" r:id="rId7"/>
    <p:sldId id="259" r:id="rId8"/>
    <p:sldId id="264" r:id="rId9"/>
    <p:sldId id="267" r:id="rId10"/>
    <p:sldId id="265" r:id="rId11"/>
    <p:sldId id="266" r:id="rId12"/>
    <p:sldId id="272" r:id="rId13"/>
    <p:sldId id="271" r:id="rId14"/>
    <p:sldId id="274" r:id="rId15"/>
    <p:sldId id="273" r:id="rId16"/>
    <p:sldId id="268" r:id="rId17"/>
    <p:sldId id="269" r:id="rId18"/>
    <p:sldId id="275" r:id="rId19"/>
    <p:sldId id="270"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9B055-5BC8-4A09-9805-0CD4593DE2A5}" type="datetimeFigureOut">
              <a:rPr lang="ru-RU" smtClean="0"/>
              <a:pPr/>
              <a:t>03.03.2015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DAFDD2-5A21-484F-8E70-B37EFFEA5B0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DAFDD2-5A21-484F-8E70-B37EFFEA5B0F}"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74A398-A04C-4079-9DED-4885CFA28B6E}" type="datetimeFigureOut">
              <a:rPr lang="ru-RU" smtClean="0"/>
              <a:pPr/>
              <a:t>03.03.2015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C1DD4A-DD35-45C4-A541-FC6CC8FF3F89}" type="slidenum">
              <a:rPr lang="ru-RU" smtClean="0"/>
              <a:pPr/>
              <a:t>‹#›</a:t>
            </a:fld>
            <a:endParaRPr lang="ru-RU"/>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4A398-A04C-4079-9DED-4885CFA28B6E}" type="datetimeFigureOut">
              <a:rPr lang="ru-RU" smtClean="0"/>
              <a:pPr/>
              <a:t>03.03.2015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1DD4A-DD35-45C4-A541-FC6CC8FF3F8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571472" y="285728"/>
            <a:ext cx="8143932" cy="489364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Развитие речи у детей 5-7 лет на логопедических занятиях по лексическим темам с использованием матриц .</a:t>
            </a:r>
          </a:p>
          <a:p>
            <a:pPr algn="ctr"/>
            <a:endParaRPr lang="ru-RU" sz="4000" b="1" cap="none"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ru-RU" sz="4000" b="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r">
              <a:lnSpc>
                <a:spcPct val="150000"/>
              </a:lnSpc>
            </a:pPr>
            <a:r>
              <a:rPr lang="ru-RU" sz="2400" b="1" cap="none"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Подготовила : учитель-логопед</a:t>
            </a:r>
          </a:p>
          <a:p>
            <a:pPr algn="r">
              <a:lnSpc>
                <a:spcPct val="150000"/>
              </a:lnSpc>
            </a:pPr>
            <a:r>
              <a:rPr lang="ru-RU" sz="2400" b="1" i="1" cap="none"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Кузминкова</a:t>
            </a:r>
            <a:r>
              <a:rPr lang="ru-RU" sz="2400" b="1" i="1" cap="none"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Любовь Григорьевна.</a:t>
            </a:r>
            <a:endParaRPr lang="ru-RU" sz="2400" b="1" i="1" cap="none"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0241" name="Rectangle 1"/>
          <p:cNvSpPr>
            <a:spLocks noChangeArrowheads="1"/>
          </p:cNvSpPr>
          <p:nvPr/>
        </p:nvSpPr>
        <p:spPr bwMode="auto">
          <a:xfrm>
            <a:off x="1785918" y="285728"/>
            <a:ext cx="58579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10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Составьте </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предложения</a:t>
            </a:r>
            <a:endParaRPr kumimoji="0" lang="ru-RU" sz="3200" b="0" i="0" u="none" strike="noStrike" cap="none" normalizeH="0" baseline="0" dirty="0" smtClean="0">
              <a:ln>
                <a:noFill/>
              </a:ln>
              <a:solidFill>
                <a:schemeClr val="tx1"/>
              </a:solidFill>
              <a:effectLst/>
              <a:latin typeface="Arial" pitchFamily="34" charset="0"/>
            </a:endParaRPr>
          </a:p>
        </p:txBody>
      </p:sp>
      <p:sp>
        <p:nvSpPr>
          <p:cNvPr id="14" name="Прямоугольник 13"/>
          <p:cNvSpPr/>
          <p:nvPr/>
        </p:nvSpPr>
        <p:spPr>
          <a:xfrm>
            <a:off x="3347864" y="692696"/>
            <a:ext cx="5112568" cy="136815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descr="http://festival.1september.ru/articles/584551/img1.gif"/>
          <p:cNvPicPr/>
          <p:nvPr/>
        </p:nvPicPr>
        <p:blipFill>
          <a:blip r:embed="rId3" cstate="print"/>
          <a:srcRect l="20400" r="67600" b="51923"/>
          <a:stretch>
            <a:fillRect/>
          </a:stretch>
        </p:blipFill>
        <p:spPr bwMode="auto">
          <a:xfrm>
            <a:off x="3635896" y="764704"/>
            <a:ext cx="1357322" cy="1214446"/>
          </a:xfrm>
          <a:prstGeom prst="rect">
            <a:avLst/>
          </a:prstGeom>
          <a:noFill/>
          <a:ln w="9525">
            <a:noFill/>
            <a:miter lim="800000"/>
            <a:headEnd/>
            <a:tailEnd/>
          </a:ln>
        </p:spPr>
      </p:pic>
      <p:pic>
        <p:nvPicPr>
          <p:cNvPr id="4" name="Рисунок 3"/>
          <p:cNvPicPr/>
          <p:nvPr/>
        </p:nvPicPr>
        <p:blipFill>
          <a:blip r:embed="rId4" cstate="print"/>
          <a:srcRect l="37885" t="9859" r="50542"/>
          <a:stretch>
            <a:fillRect/>
          </a:stretch>
        </p:blipFill>
        <p:spPr bwMode="auto">
          <a:xfrm>
            <a:off x="5796136" y="764704"/>
            <a:ext cx="1428760" cy="1181104"/>
          </a:xfrm>
          <a:prstGeom prst="rect">
            <a:avLst/>
          </a:prstGeom>
          <a:noFill/>
          <a:ln w="9525">
            <a:noFill/>
            <a:miter lim="800000"/>
            <a:headEnd/>
            <a:tailEnd/>
          </a:ln>
        </p:spPr>
      </p:pic>
      <p:sp>
        <p:nvSpPr>
          <p:cNvPr id="15" name="Прямоугольник 14"/>
          <p:cNvSpPr/>
          <p:nvPr/>
        </p:nvSpPr>
        <p:spPr>
          <a:xfrm>
            <a:off x="2267744" y="2060848"/>
            <a:ext cx="5112568" cy="136815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p:nvPr/>
        </p:nvPicPr>
        <p:blipFill>
          <a:blip r:embed="rId5" cstate="print"/>
          <a:srcRect/>
          <a:stretch>
            <a:fillRect/>
          </a:stretch>
        </p:blipFill>
        <p:spPr bwMode="auto">
          <a:xfrm>
            <a:off x="2699792" y="2276872"/>
            <a:ext cx="1143008" cy="1000132"/>
          </a:xfrm>
          <a:prstGeom prst="rect">
            <a:avLst/>
          </a:prstGeom>
          <a:noFill/>
          <a:ln w="9525">
            <a:noFill/>
            <a:miter lim="800000"/>
            <a:headEnd/>
            <a:tailEnd/>
          </a:ln>
        </p:spPr>
      </p:pic>
      <p:pic>
        <p:nvPicPr>
          <p:cNvPr id="7" name="Рисунок 6"/>
          <p:cNvPicPr/>
          <p:nvPr/>
        </p:nvPicPr>
        <p:blipFill>
          <a:blip r:embed="rId4" cstate="print"/>
          <a:srcRect t="9859" r="88520"/>
          <a:stretch>
            <a:fillRect/>
          </a:stretch>
        </p:blipFill>
        <p:spPr bwMode="auto">
          <a:xfrm>
            <a:off x="5004048" y="2132856"/>
            <a:ext cx="1643074" cy="1214446"/>
          </a:xfrm>
          <a:prstGeom prst="rect">
            <a:avLst/>
          </a:prstGeom>
          <a:noFill/>
          <a:ln w="9525">
            <a:noFill/>
            <a:miter lim="800000"/>
            <a:headEnd/>
            <a:tailEnd/>
          </a:ln>
        </p:spPr>
      </p:pic>
      <p:sp>
        <p:nvSpPr>
          <p:cNvPr id="16" name="Прямоугольник 15"/>
          <p:cNvSpPr/>
          <p:nvPr/>
        </p:nvSpPr>
        <p:spPr>
          <a:xfrm>
            <a:off x="4211960" y="3573016"/>
            <a:ext cx="5112568" cy="136815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descr="http://festival.1september.ru/articles/584551/img3.gif"/>
          <p:cNvPicPr/>
          <p:nvPr/>
        </p:nvPicPr>
        <p:blipFill>
          <a:blip r:embed="rId6" cstate="print"/>
          <a:srcRect l="82000" b="3126"/>
          <a:stretch>
            <a:fillRect/>
          </a:stretch>
        </p:blipFill>
        <p:spPr bwMode="auto">
          <a:xfrm>
            <a:off x="7164288" y="3645024"/>
            <a:ext cx="1500198" cy="1285884"/>
          </a:xfrm>
          <a:prstGeom prst="rect">
            <a:avLst/>
          </a:prstGeom>
          <a:noFill/>
          <a:ln w="9525">
            <a:noFill/>
            <a:miter lim="800000"/>
            <a:headEnd/>
            <a:tailEnd/>
          </a:ln>
        </p:spPr>
      </p:pic>
      <p:pic>
        <p:nvPicPr>
          <p:cNvPr id="11" name="Рисунок 10"/>
          <p:cNvPicPr/>
          <p:nvPr/>
        </p:nvPicPr>
        <p:blipFill>
          <a:blip r:embed="rId7" cstate="print"/>
          <a:srcRect b="59864"/>
          <a:stretch>
            <a:fillRect/>
          </a:stretch>
        </p:blipFill>
        <p:spPr bwMode="auto">
          <a:xfrm>
            <a:off x="5076056" y="3717032"/>
            <a:ext cx="1143008" cy="1071570"/>
          </a:xfrm>
          <a:prstGeom prst="rect">
            <a:avLst/>
          </a:prstGeom>
          <a:noFill/>
          <a:ln w="9525">
            <a:noFill/>
            <a:miter lim="800000"/>
            <a:headEnd/>
            <a:tailEnd/>
          </a:ln>
        </p:spPr>
      </p:pic>
      <p:sp>
        <p:nvSpPr>
          <p:cNvPr id="17" name="Прямоугольник 16"/>
          <p:cNvSpPr/>
          <p:nvPr/>
        </p:nvSpPr>
        <p:spPr>
          <a:xfrm>
            <a:off x="2339752" y="5085184"/>
            <a:ext cx="5112568" cy="136815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http://festival.1september.ru/articles/584551/img1.gif"/>
          <p:cNvPicPr/>
          <p:nvPr/>
        </p:nvPicPr>
        <p:blipFill>
          <a:blip r:embed="rId3" cstate="print"/>
          <a:srcRect l="87921" t="51923"/>
          <a:stretch>
            <a:fillRect/>
          </a:stretch>
        </p:blipFill>
        <p:spPr bwMode="auto">
          <a:xfrm>
            <a:off x="2843808" y="5157192"/>
            <a:ext cx="1428760" cy="1214446"/>
          </a:xfrm>
          <a:prstGeom prst="rect">
            <a:avLst/>
          </a:prstGeom>
          <a:noFill/>
          <a:ln w="9525">
            <a:noFill/>
            <a:miter lim="800000"/>
            <a:headEnd/>
            <a:tailEnd/>
          </a:ln>
        </p:spPr>
      </p:pic>
      <p:pic>
        <p:nvPicPr>
          <p:cNvPr id="12" name="Рисунок 11"/>
          <p:cNvPicPr/>
          <p:nvPr/>
        </p:nvPicPr>
        <p:blipFill>
          <a:blip r:embed="rId4" cstate="print"/>
          <a:srcRect l="12022" t="7042" r="75955"/>
          <a:stretch>
            <a:fillRect/>
          </a:stretch>
        </p:blipFill>
        <p:spPr bwMode="auto">
          <a:xfrm>
            <a:off x="5148064" y="5157192"/>
            <a:ext cx="1428760" cy="128588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3554" name="Рисунок 16" descr="http://festival.1september.ru/articles/584551/img15.gif"/>
          <p:cNvPicPr>
            <a:picLocks noChangeAspect="1" noChangeArrowheads="1"/>
          </p:cNvPicPr>
          <p:nvPr/>
        </p:nvPicPr>
        <p:blipFill>
          <a:blip r:embed="rId3" cstate="print"/>
          <a:srcRect/>
          <a:stretch>
            <a:fillRect/>
          </a:stretch>
        </p:blipFill>
        <p:spPr bwMode="auto">
          <a:xfrm>
            <a:off x="1000100" y="642918"/>
            <a:ext cx="7163064" cy="4929222"/>
          </a:xfrm>
          <a:prstGeom prst="rect">
            <a:avLst/>
          </a:prstGeom>
          <a:noFill/>
          <a:ln w="9525">
            <a:noFill/>
            <a:miter lim="800000"/>
            <a:headEnd/>
            <a:tailEnd/>
          </a:ln>
        </p:spPr>
      </p:pic>
      <p:sp>
        <p:nvSpPr>
          <p:cNvPr id="4" name="Прямоугольник 3"/>
          <p:cNvSpPr/>
          <p:nvPr/>
        </p:nvSpPr>
        <p:spPr>
          <a:xfrm>
            <a:off x="3347864" y="188640"/>
            <a:ext cx="2304256" cy="432048"/>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11 Весёлый </a:t>
            </a:r>
            <a:r>
              <a:rPr lang="ru-RU" dirty="0" smtClean="0"/>
              <a:t>счёт</a:t>
            </a:r>
            <a:endParaRPr lang="ru-RU"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4578" name="Рисунок 18" descr="http://festival.1september.ru/articles/584551/img17.gif"/>
          <p:cNvPicPr>
            <a:picLocks noChangeAspect="1" noChangeArrowheads="1"/>
          </p:cNvPicPr>
          <p:nvPr/>
        </p:nvPicPr>
        <p:blipFill>
          <a:blip r:embed="rId3" cstate="print"/>
          <a:srcRect r="58482"/>
          <a:stretch>
            <a:fillRect/>
          </a:stretch>
        </p:blipFill>
        <p:spPr bwMode="auto">
          <a:xfrm>
            <a:off x="2000232" y="714356"/>
            <a:ext cx="5046121" cy="1500198"/>
          </a:xfrm>
          <a:prstGeom prst="rect">
            <a:avLst/>
          </a:prstGeom>
          <a:noFill/>
          <a:ln w="9525">
            <a:noFill/>
            <a:miter lim="800000"/>
            <a:headEnd/>
            <a:tailEnd/>
          </a:ln>
        </p:spPr>
      </p:pic>
      <p:pic>
        <p:nvPicPr>
          <p:cNvPr id="24579" name="Рисунок 18" descr="http://festival.1september.ru/articles/584551/img17.gif"/>
          <p:cNvPicPr>
            <a:picLocks noChangeAspect="1" noChangeArrowheads="1"/>
          </p:cNvPicPr>
          <p:nvPr/>
        </p:nvPicPr>
        <p:blipFill>
          <a:blip r:embed="rId3" cstate="print"/>
          <a:srcRect l="53975"/>
          <a:stretch>
            <a:fillRect/>
          </a:stretch>
        </p:blipFill>
        <p:spPr bwMode="auto">
          <a:xfrm>
            <a:off x="2000232" y="3286124"/>
            <a:ext cx="5061201" cy="1357322"/>
          </a:xfrm>
          <a:prstGeom prst="rect">
            <a:avLst/>
          </a:prstGeom>
          <a:noFill/>
          <a:ln w="9525">
            <a:noFill/>
            <a:miter lim="800000"/>
            <a:headEnd/>
            <a:tailEnd/>
          </a:ln>
        </p:spPr>
      </p:pic>
      <p:sp>
        <p:nvSpPr>
          <p:cNvPr id="8193" name="Rectangle 1"/>
          <p:cNvSpPr>
            <a:spLocks noChangeArrowheads="1"/>
          </p:cNvSpPr>
          <p:nvPr/>
        </p:nvSpPr>
        <p:spPr bwMode="auto">
          <a:xfrm>
            <a:off x="0" y="0"/>
            <a:ext cx="18473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8194" name="Rectangle 2"/>
          <p:cNvSpPr>
            <a:spLocks noChangeArrowheads="1"/>
          </p:cNvSpPr>
          <p:nvPr/>
        </p:nvSpPr>
        <p:spPr bwMode="auto">
          <a:xfrm>
            <a:off x="0" y="2500306"/>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Вижу                                                         Пою</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8" name="Прямоугольник 7"/>
          <p:cNvSpPr/>
          <p:nvPr/>
        </p:nvSpPr>
        <p:spPr>
          <a:xfrm>
            <a:off x="2214546" y="5000636"/>
            <a:ext cx="4714892" cy="553998"/>
          </a:xfrm>
          <a:prstGeom prst="rect">
            <a:avLst/>
          </a:prstGeom>
        </p:spPr>
        <p:txBody>
          <a:bodyPr wrap="square">
            <a:spAutoFit/>
          </a:bodyPr>
          <a:lstStyle/>
          <a:p>
            <a:pPr lvl="0" fontAlgn="base">
              <a:spcBef>
                <a:spcPct val="0"/>
              </a:spcBef>
              <a:spcAft>
                <a:spcPct val="0"/>
              </a:spcAft>
            </a:pPr>
            <a:r>
              <a:rPr lang="ru-RU" dirty="0" smtClean="0">
                <a:latin typeface="Times New Roman" pitchFamily="18" charset="0"/>
                <a:ea typeface="Calibri" pitchFamily="34" charset="0"/>
                <a:cs typeface="Times New Roman" pitchFamily="18" charset="0"/>
              </a:rPr>
              <a:t>Подарю                                                   Дружу</a:t>
            </a:r>
          </a:p>
          <a:p>
            <a:pPr lvl="0" algn="ctr" fontAlgn="base">
              <a:spcBef>
                <a:spcPct val="0"/>
              </a:spcBef>
              <a:spcAft>
                <a:spcPct val="0"/>
              </a:spcAft>
            </a:pPr>
            <a:r>
              <a:rPr lang="ru-RU" sz="1200" dirty="0" smtClean="0">
                <a:latin typeface="Times New Roman" pitchFamily="18" charset="0"/>
                <a:ea typeface="Calibri" pitchFamily="34" charset="0"/>
                <a:cs typeface="Times New Roman" pitchFamily="18" charset="0"/>
              </a:rPr>
              <a:t>.</a:t>
            </a:r>
            <a:endParaRPr lang="ru-RU" dirty="0"/>
          </a:p>
        </p:txBody>
      </p:sp>
      <p:sp>
        <p:nvSpPr>
          <p:cNvPr id="9" name="Прямоугольник 8"/>
          <p:cNvSpPr/>
          <p:nvPr/>
        </p:nvSpPr>
        <p:spPr>
          <a:xfrm>
            <a:off x="2366946" y="5153036"/>
            <a:ext cx="4714892" cy="553998"/>
          </a:xfrm>
          <a:prstGeom prst="rect">
            <a:avLst/>
          </a:prstGeom>
        </p:spPr>
        <p:txBody>
          <a:bodyPr wrap="square">
            <a:spAutoFit/>
          </a:bodyPr>
          <a:lstStyle/>
          <a:p>
            <a:pPr lvl="0" fontAlgn="base">
              <a:spcBef>
                <a:spcPct val="0"/>
              </a:spcBef>
              <a:spcAft>
                <a:spcPct val="0"/>
              </a:spcAft>
            </a:pPr>
            <a:r>
              <a:rPr lang="ru-RU" dirty="0" smtClean="0">
                <a:latin typeface="Times New Roman" pitchFamily="18" charset="0"/>
                <a:ea typeface="Calibri" pitchFamily="34" charset="0"/>
                <a:cs typeface="Times New Roman" pitchFamily="18" charset="0"/>
              </a:rPr>
              <a:t>                                                   </a:t>
            </a:r>
          </a:p>
          <a:p>
            <a:pPr lvl="0" algn="ctr" fontAlgn="base">
              <a:spcBef>
                <a:spcPct val="0"/>
              </a:spcBef>
              <a:spcAft>
                <a:spcPct val="0"/>
              </a:spcAft>
            </a:pPr>
            <a:r>
              <a:rPr lang="ru-RU" sz="1200" dirty="0" smtClean="0">
                <a:latin typeface="Times New Roman" pitchFamily="18" charset="0"/>
                <a:ea typeface="Calibri" pitchFamily="34" charset="0"/>
                <a:cs typeface="Times New Roman" pitchFamily="18" charset="0"/>
              </a:rPr>
              <a:t>.</a:t>
            </a:r>
            <a:endParaRPr lang="ru-RU" dirty="0"/>
          </a:p>
        </p:txBody>
      </p:sp>
      <p:sp>
        <p:nvSpPr>
          <p:cNvPr id="10" name="Прямоугольник 9"/>
          <p:cNvSpPr/>
          <p:nvPr/>
        </p:nvSpPr>
        <p:spPr>
          <a:xfrm>
            <a:off x="2000232" y="0"/>
            <a:ext cx="4572000" cy="646331"/>
          </a:xfrm>
          <a:prstGeom prst="rect">
            <a:avLst/>
          </a:prstGeom>
        </p:spPr>
        <p:txBody>
          <a:bodyPr>
            <a:spAutoFit/>
          </a:bodyPr>
          <a:lstStyle/>
          <a:p>
            <a:pPr lvl="0" algn="ctr" fontAlgn="base">
              <a:spcBef>
                <a:spcPct val="0"/>
              </a:spcBef>
              <a:spcAft>
                <a:spcPct val="0"/>
              </a:spcAft>
            </a:pPr>
            <a:r>
              <a:rPr lang="ru-RU" dirty="0" smtClean="0">
                <a:latin typeface="Times New Roman" pitchFamily="18" charset="0"/>
                <a:ea typeface="Calibri" pitchFamily="34" charset="0"/>
                <a:cs typeface="Times New Roman" pitchFamily="18" charset="0"/>
              </a:rPr>
              <a:t>12  </a:t>
            </a:r>
            <a:r>
              <a:rPr lang="ru-RU" dirty="0" smtClean="0">
                <a:latin typeface="Times New Roman" pitchFamily="18" charset="0"/>
                <a:ea typeface="Calibri" pitchFamily="34" charset="0"/>
                <a:cs typeface="Times New Roman" pitchFamily="18" charset="0"/>
              </a:rPr>
              <a:t>Образование предложно-падежных конструкций.</a:t>
            </a:r>
            <a:endParaRPr lang="ru-RU" dirty="0"/>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25602" name="Рисунок 20" descr="http://festival.1september.ru/articles/584551/img19.gif"/>
          <p:cNvPicPr>
            <a:picLocks noChangeAspect="1" noChangeArrowheads="1"/>
          </p:cNvPicPr>
          <p:nvPr/>
        </p:nvPicPr>
        <p:blipFill>
          <a:blip r:embed="rId3" cstate="print"/>
          <a:srcRect/>
          <a:stretch>
            <a:fillRect/>
          </a:stretch>
        </p:blipFill>
        <p:spPr bwMode="auto">
          <a:xfrm>
            <a:off x="611560" y="1628800"/>
            <a:ext cx="7805084" cy="3571900"/>
          </a:xfrm>
          <a:prstGeom prst="rect">
            <a:avLst/>
          </a:prstGeom>
          <a:noFill/>
          <a:ln w="9525">
            <a:noFill/>
            <a:miter lim="800000"/>
            <a:headEnd/>
            <a:tailEnd/>
          </a:ln>
        </p:spPr>
      </p:pic>
      <p:sp>
        <p:nvSpPr>
          <p:cNvPr id="4" name="Прямоугольник 3"/>
          <p:cNvSpPr/>
          <p:nvPr/>
        </p:nvSpPr>
        <p:spPr>
          <a:xfrm>
            <a:off x="1979712" y="548680"/>
            <a:ext cx="5112568" cy="603448"/>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13 Образование </a:t>
            </a:r>
            <a:r>
              <a:rPr lang="ru-RU" dirty="0" smtClean="0"/>
              <a:t>сложных слов</a:t>
            </a:r>
            <a:endParaRPr lang="ru-RU" dirty="0"/>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Прямоугольник 5"/>
          <p:cNvSpPr/>
          <p:nvPr/>
        </p:nvSpPr>
        <p:spPr>
          <a:xfrm>
            <a:off x="1071538" y="214290"/>
            <a:ext cx="7429552" cy="892552"/>
          </a:xfrm>
          <a:prstGeom prst="rect">
            <a:avLst/>
          </a:prstGeom>
        </p:spPr>
        <p:txBody>
          <a:bodyPr wrap="square">
            <a:spAutoFit/>
          </a:bodyPr>
          <a:lstStyle/>
          <a:p>
            <a:pPr lvl="0" algn="ctr" fontAlgn="base">
              <a:spcBef>
                <a:spcPct val="0"/>
              </a:spcBef>
              <a:spcAft>
                <a:spcPct val="0"/>
              </a:spcAft>
            </a:pPr>
            <a:r>
              <a:rPr lang="ru-RU" sz="2000" dirty="0" smtClean="0">
                <a:latin typeface="Times New Roman" pitchFamily="18" charset="0"/>
                <a:ea typeface="Calibri" pitchFamily="34" charset="0"/>
                <a:cs typeface="Times New Roman" pitchFamily="18" charset="0"/>
              </a:rPr>
              <a:t>14 Образование </a:t>
            </a:r>
            <a:r>
              <a:rPr lang="ru-RU" sz="2000" dirty="0" smtClean="0">
                <a:latin typeface="Times New Roman" pitchFamily="18" charset="0"/>
                <a:ea typeface="Calibri" pitchFamily="34" charset="0"/>
                <a:cs typeface="Times New Roman" pitchFamily="18" charset="0"/>
              </a:rPr>
              <a:t>притяжательных прилагательных, закрепление родительного падежа.</a:t>
            </a:r>
          </a:p>
          <a:p>
            <a:pPr lvl="0" algn="ctr" fontAlgn="base">
              <a:spcBef>
                <a:spcPct val="0"/>
              </a:spcBef>
              <a:spcAft>
                <a:spcPct val="0"/>
              </a:spcAft>
            </a:pPr>
            <a:r>
              <a:rPr lang="ru-RU" sz="1200" dirty="0" smtClean="0">
                <a:latin typeface="Times New Roman" pitchFamily="18" charset="0"/>
                <a:ea typeface="Calibri" pitchFamily="34" charset="0"/>
                <a:cs typeface="Times New Roman" pitchFamily="18" charset="0"/>
              </a:rPr>
              <a:t>.</a:t>
            </a:r>
            <a:endParaRPr lang="ru-RU" dirty="0"/>
          </a:p>
        </p:txBody>
      </p:sp>
      <p:pic>
        <p:nvPicPr>
          <p:cNvPr id="8193" name="Picture 1" descr="C:\Users\User\Desktop\мамзель\20150222_185815-1.jpg"/>
          <p:cNvPicPr>
            <a:picLocks noChangeAspect="1" noChangeArrowheads="1"/>
          </p:cNvPicPr>
          <p:nvPr/>
        </p:nvPicPr>
        <p:blipFill>
          <a:blip r:embed="rId3" cstate="print"/>
          <a:srcRect/>
          <a:stretch>
            <a:fillRect/>
          </a:stretch>
        </p:blipFill>
        <p:spPr bwMode="auto">
          <a:xfrm>
            <a:off x="611560" y="1052736"/>
            <a:ext cx="7920880" cy="5328592"/>
          </a:xfrm>
          <a:prstGeom prst="rect">
            <a:avLst/>
          </a:prstGeom>
          <a:solidFill>
            <a:schemeClr val="bg1"/>
          </a:solidFill>
          <a:effectLst>
            <a:softEdge rad="31750"/>
          </a:effectLst>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9" name="Прямоугольник 8"/>
          <p:cNvSpPr/>
          <p:nvPr/>
        </p:nvSpPr>
        <p:spPr>
          <a:xfrm>
            <a:off x="755576" y="548680"/>
            <a:ext cx="7776864" cy="58326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smtClean="0">
                <a:solidFill>
                  <a:srgbClr val="002060"/>
                </a:solidFill>
              </a:rPr>
              <a:t>15 Матрицы </a:t>
            </a:r>
            <a:r>
              <a:rPr lang="ru-RU" sz="2400" dirty="0" smtClean="0">
                <a:solidFill>
                  <a:srgbClr val="002060"/>
                </a:solidFill>
              </a:rPr>
              <a:t>особенно эффективны при разучивании стихотворений. Суть заключается в том, что на каждое маленькое словосочетание придумывается изображение, таким образом, все стихотворение зарисовывается схематически. После этого ребенок по памяти, используя символы, воспроизводит стихотворение полностью. Использование графических изображений для обучения заучиванию стихотворений увлекает детей, превращает занятие в игру. Зрительный же образ позволяет значительно быстрее запомнить текст. Для разучивания каждого стихотворения я разрабатываю и составляю свою матрицу, подбираю изображения на каждую строчку. Таким образом создается карточка-матрица. С помощью матрицы дети выразительно воспроизводят текст, стихотворения. </a:t>
            </a:r>
            <a:endParaRPr lang="ru-RU" dirty="0">
              <a:solidFill>
                <a:srgbClr val="00206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xit" presetSubtype="0" decel="50000" fill="hold" grpId="0" nodeType="clickEffect">
                                  <p:stCondLst>
                                    <p:cond delay="0"/>
                                  </p:stCondLst>
                                  <p:childTnLst>
                                    <p:anim calcmode="lin" valueType="num">
                                      <p:cBhvr>
                                        <p:cTn id="6" dur="5000"/>
                                        <p:tgtEl>
                                          <p:spTgt spid="9"/>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7" dur="5000"/>
                                        <p:tgtEl>
                                          <p:spTgt spid="9"/>
                                        </p:tgtEl>
                                        <p:attrNameLst>
                                          <p:attrName>ppt_x</p:attrName>
                                        </p:attrNameLst>
                                      </p:cBhvr>
                                      <p:tavLst>
                                        <p:tav tm="0">
                                          <p:val>
                                            <p:strVal val="ppt_x"/>
                                          </p:val>
                                        </p:tav>
                                        <p:tav tm="50000">
                                          <p:val>
                                            <p:fltVal val="0.95"/>
                                          </p:val>
                                        </p:tav>
                                        <p:tav tm="100000">
                                          <p:val>
                                            <p:fltVal val="-1"/>
                                          </p:val>
                                        </p:tav>
                                      </p:tavLst>
                                    </p:anim>
                                    <p:anim calcmode="lin" valueType="num">
                                      <p:cBhvr>
                                        <p:cTn id="8" dur="5000"/>
                                        <p:tgtEl>
                                          <p:spTgt spid="9"/>
                                        </p:tgtEl>
                                        <p:attrNameLst>
                                          <p:attrName>ppt_y</p:attrName>
                                        </p:attrNameLst>
                                      </p:cBhvr>
                                      <p:tavLst>
                                        <p:tav tm="0">
                                          <p:val>
                                            <p:strVal val="ppt_y"/>
                                          </p:val>
                                        </p:tav>
                                        <p:tav tm="100000">
                                          <p:val>
                                            <p:strVal val="ppt_y"/>
                                          </p:val>
                                        </p:tav>
                                      </p:tavLst>
                                    </p:anim>
                                    <p:animEffect transition="out" filter="fade">
                                      <p:cBhvr>
                                        <p:cTn id="9" dur="5000"/>
                                        <p:tgtEl>
                                          <p:spTgt spid="9"/>
                                        </p:tgtEl>
                                      </p:cBhvr>
                                    </p:animEffect>
                                    <p:set>
                                      <p:cBhvr>
                                        <p:cTn id="10" dur="1" fill="hold">
                                          <p:stCondLst>
                                            <p:cond delay="49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Прямоугольник 5"/>
          <p:cNvSpPr/>
          <p:nvPr/>
        </p:nvSpPr>
        <p:spPr>
          <a:xfrm>
            <a:off x="1475656" y="548680"/>
            <a:ext cx="6480720" cy="5632311"/>
          </a:xfrm>
          <a:prstGeom prst="rect">
            <a:avLst/>
          </a:prstGeom>
          <a:solidFill>
            <a:schemeClr val="tx2">
              <a:lumMod val="20000"/>
              <a:lumOff val="80000"/>
            </a:schemeClr>
          </a:solidFill>
          <a:effectLst>
            <a:glow rad="228600">
              <a:schemeClr val="accent5">
                <a:satMod val="175000"/>
                <a:alpha val="40000"/>
              </a:schemeClr>
            </a:glow>
          </a:effectLst>
        </p:spPr>
        <p:txBody>
          <a:bodyPr wrap="square">
            <a:spAutoFit/>
          </a:bodyPr>
          <a:lstStyle/>
          <a:p>
            <a:pPr fontAlgn="t"/>
            <a:r>
              <a:rPr lang="ru-RU" sz="2400" b="1" dirty="0" smtClean="0">
                <a:solidFill>
                  <a:srgbClr val="002060"/>
                </a:solidFill>
              </a:rPr>
              <a:t>16 Опыт  </a:t>
            </a:r>
            <a:r>
              <a:rPr lang="ru-RU" sz="2400" b="1" dirty="0" smtClean="0">
                <a:solidFill>
                  <a:srgbClr val="002060"/>
                </a:solidFill>
              </a:rPr>
              <a:t>работы при использовании и изготовлении карточек-матриц показал, что целесообразно давать обозначения, которые наиболее ярко символизируют характерные признаки предметов.</a:t>
            </a:r>
          </a:p>
          <a:p>
            <a:pPr fontAlgn="t"/>
            <a:r>
              <a:rPr lang="ru-RU" sz="2400" b="1" dirty="0" smtClean="0">
                <a:solidFill>
                  <a:srgbClr val="002060"/>
                </a:solidFill>
              </a:rPr>
              <a:t>Это что? (вопрос)</a:t>
            </a:r>
          </a:p>
          <a:p>
            <a:pPr fontAlgn="t"/>
            <a:r>
              <a:rPr lang="ru-RU" sz="2400" b="1" dirty="0" smtClean="0">
                <a:solidFill>
                  <a:srgbClr val="002060"/>
                </a:solidFill>
              </a:rPr>
              <a:t>Какого цвета фрукт? (Цвета)</a:t>
            </a:r>
          </a:p>
          <a:p>
            <a:pPr fontAlgn="t"/>
            <a:r>
              <a:rPr lang="ru-RU" sz="2400" b="1" dirty="0" smtClean="0">
                <a:solidFill>
                  <a:srgbClr val="002060"/>
                </a:solidFill>
              </a:rPr>
              <a:t>Круг, овал. (Какой он формы?)</a:t>
            </a:r>
          </a:p>
          <a:p>
            <a:pPr fontAlgn="t"/>
            <a:r>
              <a:rPr lang="ru-RU" sz="2400" b="1" dirty="0" smtClean="0">
                <a:solidFill>
                  <a:srgbClr val="002060"/>
                </a:solidFill>
              </a:rPr>
              <a:t>Большой круг, маленький круг. (Какого он размера?)</a:t>
            </a:r>
          </a:p>
          <a:p>
            <a:pPr fontAlgn="t"/>
            <a:r>
              <a:rPr lang="ru-RU" sz="2400" b="1" dirty="0" smtClean="0">
                <a:solidFill>
                  <a:srgbClr val="002060"/>
                </a:solidFill>
              </a:rPr>
              <a:t>Лимон, конфета, соль, мед. (Витамины) (Какой он по вкусу?)</a:t>
            </a:r>
          </a:p>
          <a:p>
            <a:pPr fontAlgn="t"/>
            <a:r>
              <a:rPr lang="ru-RU" sz="2400" b="1" dirty="0" smtClean="0">
                <a:solidFill>
                  <a:srgbClr val="002060"/>
                </a:solidFill>
              </a:rPr>
              <a:t>Дерево, грядка. (Где фрукт вырос?)</a:t>
            </a:r>
          </a:p>
          <a:p>
            <a:pPr fontAlgn="t"/>
            <a:r>
              <a:rPr lang="ru-RU" sz="2400" b="1" dirty="0" smtClean="0">
                <a:solidFill>
                  <a:srgbClr val="002060"/>
                </a:solidFill>
              </a:rPr>
              <a:t>Рука, кастрюля, банка. (Что можно приготовить из данного фрукта?)</a:t>
            </a:r>
            <a:endParaRPr lang="ru-RU" b="1" dirty="0" smtClean="0">
              <a:solidFill>
                <a:srgbClr val="002060"/>
              </a:solidFill>
            </a:endParaRP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Прямоугольник 4"/>
          <p:cNvSpPr/>
          <p:nvPr/>
        </p:nvSpPr>
        <p:spPr>
          <a:xfrm>
            <a:off x="1331640" y="908720"/>
            <a:ext cx="6552728" cy="4832092"/>
          </a:xfrm>
          <a:prstGeom prst="rect">
            <a:avLst/>
          </a:prstGeom>
          <a:solidFill>
            <a:schemeClr val="tx2">
              <a:lumMod val="40000"/>
              <a:lumOff val="60000"/>
            </a:schemeClr>
          </a:solidFill>
          <a:effectLst>
            <a:glow rad="228600">
              <a:schemeClr val="accent5">
                <a:satMod val="175000"/>
                <a:alpha val="40000"/>
              </a:schemeClr>
            </a:glow>
          </a:effectLst>
        </p:spPr>
        <p:txBody>
          <a:bodyPr wrap="square">
            <a:spAutoFit/>
          </a:bodyPr>
          <a:lstStyle/>
          <a:p>
            <a:pPr fontAlgn="t"/>
            <a:r>
              <a:rPr lang="ru-RU" sz="2800" dirty="0" smtClean="0"/>
              <a:t> </a:t>
            </a:r>
            <a:r>
              <a:rPr lang="ru-RU" sz="2800" dirty="0" smtClean="0"/>
              <a:t>17 </a:t>
            </a:r>
            <a:r>
              <a:rPr lang="ru-RU" sz="2800" b="1" dirty="0" smtClean="0">
                <a:solidFill>
                  <a:srgbClr val="002060"/>
                </a:solidFill>
              </a:rPr>
              <a:t>Особенность </a:t>
            </a:r>
            <a:r>
              <a:rPr lang="ru-RU" sz="2800" b="1" dirty="0" smtClean="0">
                <a:solidFill>
                  <a:srgbClr val="002060"/>
                </a:solidFill>
              </a:rPr>
              <a:t>методики в том, что для опосредованного запоминания</a:t>
            </a:r>
          </a:p>
          <a:p>
            <a:pPr fontAlgn="t"/>
            <a:r>
              <a:rPr lang="ru-RU" sz="2800" b="1" dirty="0" smtClean="0">
                <a:solidFill>
                  <a:srgbClr val="002060"/>
                </a:solidFill>
              </a:rPr>
              <a:t>Предлагаются не изображения предметов, а символы. Такие задания значительно облегчают детям поиск и запоминание слов. Символы максимально приближены к речевому материалу, например, для обозначения словосочетаний «дождь идет» используется зонт, «ветер дует» - наклонившееся дерево.</a:t>
            </a: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785786" y="142852"/>
            <a:ext cx="7500990" cy="5770811"/>
          </a:xfrm>
          <a:prstGeom prst="rect">
            <a:avLst/>
          </a:prstGeom>
          <a:noFill/>
        </p:spPr>
        <p:txBody>
          <a:bodyPr wrap="square" rtlCol="0">
            <a:spAutoFit/>
          </a:bodyPr>
          <a:lstStyle/>
          <a:p>
            <a:pPr algn="just">
              <a:lnSpc>
                <a:spcPct val="150000"/>
              </a:lnSpc>
            </a:pPr>
            <a:endParaRPr lang="ru-RU" dirty="0" smtClean="0">
              <a:latin typeface="Times New Roman" pitchFamily="18" charset="0"/>
              <a:cs typeface="Times New Roman" pitchFamily="18" charset="0"/>
            </a:endParaRPr>
          </a:p>
          <a:p>
            <a:pPr algn="just">
              <a:lnSpc>
                <a:spcPct val="150000"/>
              </a:lnSpc>
            </a:pPr>
            <a:endParaRPr lang="ru-RU" dirty="0" smtClean="0">
              <a:latin typeface="Times New Roman" pitchFamily="18" charset="0"/>
              <a:cs typeface="Times New Roman" pitchFamily="18" charset="0"/>
            </a:endParaRPr>
          </a:p>
          <a:p>
            <a:pPr algn="just">
              <a:lnSpc>
                <a:spcPct val="150000"/>
              </a:lnSpc>
            </a:pPr>
            <a:r>
              <a:rPr lang="ru-RU" dirty="0" smtClean="0">
                <a:latin typeface="Times New Roman" pitchFamily="18" charset="0"/>
                <a:cs typeface="Times New Roman" pitchFamily="18" charset="0"/>
              </a:rPr>
              <a:t>18 Использование </a:t>
            </a:r>
            <a:r>
              <a:rPr lang="ru-RU" dirty="0" smtClean="0">
                <a:latin typeface="Times New Roman" pitchFamily="18" charset="0"/>
                <a:cs typeface="Times New Roman" pitchFamily="18" charset="0"/>
              </a:rPr>
              <a:t>карточек-матриц вызывает у детей интерес к словотворчеству. Эмоциональное отношение к речевой деятельности повышает их познавательный интерес и оказывает положительное воздействие на процесс формирование речи. Кроме этого работа с матрицами оказывает положительное воздействие на все стороны психического развития детей.</a:t>
            </a:r>
          </a:p>
          <a:p>
            <a:pPr algn="just">
              <a:lnSpc>
                <a:spcPct val="150000"/>
              </a:lnSpc>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Метод матриц можно использовать как в системе коррекционной работы в детском учреждении  на занятиях с учителем- логопедом , воспитателем, так и в работе с детьми дома при закреплении речевых навыков.</a:t>
            </a:r>
            <a:endParaRPr lang="ru-RU" dirty="0" smtClean="0">
              <a:latin typeface="Times New Roman" pitchFamily="18" charset="0"/>
              <a:cs typeface="Times New Roman" pitchFamily="18" charset="0"/>
            </a:endParaRPr>
          </a:p>
          <a:p>
            <a:pPr algn="just">
              <a:lnSpc>
                <a:spcPct val="150000"/>
              </a:lnSpc>
            </a:pPr>
            <a:r>
              <a:rPr lang="ru-RU" dirty="0" smtClean="0">
                <a:latin typeface="Times New Roman" pitchFamily="18" charset="0"/>
                <a:cs typeface="Times New Roman" pitchFamily="18" charset="0"/>
              </a:rPr>
              <a:t> </a:t>
            </a:r>
          </a:p>
          <a:p>
            <a:pPr algn="just"/>
            <a:endParaRPr lang="ru-RU" dirty="0"/>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Горизонтальный свиток 2"/>
          <p:cNvSpPr/>
          <p:nvPr/>
        </p:nvSpPr>
        <p:spPr>
          <a:xfrm>
            <a:off x="1187624" y="1484784"/>
            <a:ext cx="6480720" cy="304949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Спасибо  за внимание!</a:t>
            </a:r>
          </a:p>
          <a:p>
            <a:pPr algn="ctr"/>
            <a:endParaRPr lang="ru-RU" dirty="0"/>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Прямоугольник 2"/>
          <p:cNvSpPr/>
          <p:nvPr/>
        </p:nvSpPr>
        <p:spPr>
          <a:xfrm>
            <a:off x="1000100" y="214290"/>
            <a:ext cx="7143800" cy="5386090"/>
          </a:xfrm>
          <a:prstGeom prst="rect">
            <a:avLst/>
          </a:prstGeom>
        </p:spPr>
        <p:txBody>
          <a:bodyPr wrap="square">
            <a:spAutoFit/>
          </a:bodyPr>
          <a:lstStyle/>
          <a:p>
            <a:pPr algn="just">
              <a:lnSpc>
                <a:spcPct val="150000"/>
              </a:lnSpc>
            </a:pPr>
            <a:r>
              <a:rPr lang="ru-RU" dirty="0" smtClean="0">
                <a:latin typeface="Times New Roman" pitchFamily="18" charset="0"/>
                <a:cs typeface="Times New Roman" pitchFamily="18" charset="0"/>
              </a:rPr>
              <a:t>2 Воспитание </a:t>
            </a:r>
            <a:r>
              <a:rPr lang="ru-RU" dirty="0" smtClean="0">
                <a:latin typeface="Times New Roman" pitchFamily="18" charset="0"/>
                <a:cs typeface="Times New Roman" pitchFamily="18" charset="0"/>
              </a:rPr>
              <a:t>чистой речи у детей дошкольного возраста – одна из важнейших задач, которые стоят перед учителями-логопедами, педагогами и родителями. Статистика показывает, что количество детей, имеющих отклонения в речевом развитии, неуклонно растет. Среди них значительную часть составляют дети 5-6 лет.</a:t>
            </a:r>
          </a:p>
          <a:p>
            <a:pPr algn="ctr">
              <a:lnSpc>
                <a:spcPct val="150000"/>
              </a:lnSpc>
            </a:pPr>
            <a:endParaRPr lang="ru-RU" b="1" i="1" dirty="0" smtClean="0">
              <a:latin typeface="Times New Roman" pitchFamily="18" charset="0"/>
              <a:cs typeface="Times New Roman" pitchFamily="18" charset="0"/>
            </a:endParaRPr>
          </a:p>
          <a:p>
            <a:pPr algn="ctr">
              <a:lnSpc>
                <a:spcPct val="150000"/>
              </a:lnSpc>
            </a:pPr>
            <a:r>
              <a:rPr lang="ru-RU" b="1" i="1" dirty="0" smtClean="0">
                <a:latin typeface="Times New Roman" pitchFamily="18" charset="0"/>
                <a:cs typeface="Times New Roman" pitchFamily="18" charset="0"/>
              </a:rPr>
              <a:t>Причины </a:t>
            </a:r>
            <a:r>
              <a:rPr lang="ru-RU" b="1" i="1" dirty="0">
                <a:latin typeface="Times New Roman" pitchFamily="18" charset="0"/>
                <a:cs typeface="Times New Roman" pitchFamily="18" charset="0"/>
              </a:rPr>
              <a:t>возникновения речевых </a:t>
            </a:r>
            <a:r>
              <a:rPr lang="ru-RU" b="1" i="1" dirty="0" smtClean="0">
                <a:latin typeface="Times New Roman" pitchFamily="18" charset="0"/>
                <a:cs typeface="Times New Roman" pitchFamily="18" charset="0"/>
              </a:rPr>
              <a:t>нарушений:</a:t>
            </a:r>
          </a:p>
          <a:p>
            <a:pPr>
              <a:lnSpc>
                <a:spcPct val="150000"/>
              </a:lnSpc>
            </a:pPr>
            <a:r>
              <a:rPr lang="ru-RU" dirty="0">
                <a:latin typeface="Times New Roman" pitchFamily="18" charset="0"/>
                <a:cs typeface="Times New Roman" pitchFamily="18" charset="0"/>
              </a:rPr>
              <a:t>· ухудшение экологической обстановки</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nSpc>
                <a:spcPct val="150000"/>
              </a:lnSpc>
            </a:pPr>
            <a:r>
              <a:rPr lang="ru-RU" dirty="0">
                <a:latin typeface="Times New Roman" pitchFamily="18" charset="0"/>
                <a:cs typeface="Times New Roman" pitchFamily="18" charset="0"/>
              </a:rPr>
              <a:t>· увеличение числа патологий беременности;</a:t>
            </a:r>
          </a:p>
          <a:p>
            <a:pPr>
              <a:lnSpc>
                <a:spcPct val="150000"/>
              </a:lnSpc>
            </a:pPr>
            <a:r>
              <a:rPr lang="ru-RU" dirty="0">
                <a:latin typeface="Times New Roman" pitchFamily="18" charset="0"/>
                <a:cs typeface="Times New Roman" pitchFamily="18" charset="0"/>
              </a:rPr>
              <a:t>· увеличение количества родовых травм;</a:t>
            </a:r>
          </a:p>
          <a:p>
            <a:pPr>
              <a:lnSpc>
                <a:spcPct val="150000"/>
              </a:lnSpc>
            </a:pPr>
            <a:r>
              <a:rPr lang="ru-RU" dirty="0">
                <a:latin typeface="Times New Roman" pitchFamily="18" charset="0"/>
                <a:cs typeface="Times New Roman" pitchFamily="18" charset="0"/>
              </a:rPr>
              <a:t>· ослабление здоровья детей и рост детской заболеваемости;</a:t>
            </a:r>
          </a:p>
          <a:p>
            <a:pPr>
              <a:lnSpc>
                <a:spcPct val="150000"/>
              </a:lnSpc>
            </a:pPr>
            <a:r>
              <a:rPr lang="ru-RU" dirty="0">
                <a:latin typeface="Times New Roman" pitchFamily="18" charset="0"/>
                <a:cs typeface="Times New Roman" pitchFamily="18" charset="0"/>
              </a:rPr>
              <a:t>· различные социальные причины.</a:t>
            </a:r>
          </a:p>
          <a:p>
            <a:pPr algn="just"/>
            <a:endParaRPr lang="ru-RU" sz="2000" dirty="0"/>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098" name="Rectangle 2"/>
          <p:cNvSpPr>
            <a:spLocks noChangeArrowheads="1"/>
          </p:cNvSpPr>
          <p:nvPr/>
        </p:nvSpPr>
        <p:spPr bwMode="auto">
          <a:xfrm>
            <a:off x="714348" y="768290"/>
            <a:ext cx="77153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3Как</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организовать развитие лексико-грамматических категорий в наиболее приемлемой форме?</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ru-RU" dirty="0" smtClean="0">
                <a:latin typeface="Times New Roman" pitchFamily="18" charset="0"/>
                <a:ea typeface="Calibri" pitchFamily="34" charset="0"/>
                <a:cs typeface="Times New Roman" pitchFamily="18" charset="0"/>
              </a:rPr>
              <a:t>Связь развивающих заданий с лексико-грамматической темой.</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kumimoji="0" lang="ru-RU"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Дозированность</a:t>
            </a: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заданий, представленных в форме определённой матрицы.</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ru-RU" dirty="0" smtClean="0">
                <a:latin typeface="Times New Roman" pitchFamily="18" charset="0"/>
                <a:ea typeface="Calibri" pitchFamily="34" charset="0"/>
                <a:cs typeface="Times New Roman" pitchFamily="18" charset="0"/>
              </a:rPr>
              <a:t>Развитие внимания и мышления в системе.</a:t>
            </a:r>
          </a:p>
          <a:p>
            <a:pPr marL="342900" marR="0" lvl="0" indent="-342900" algn="just" defTabSz="914400" rtl="0" eaLnBrk="1" fontAlgn="base" latinLnBrk="0" hangingPunct="1">
              <a:lnSpc>
                <a:spcPct val="100000"/>
              </a:lnSpc>
              <a:spcBef>
                <a:spcPct val="0"/>
              </a:spcBef>
              <a:spcAft>
                <a:spcPct val="0"/>
              </a:spcAft>
              <a:buClrTx/>
              <a:buSzTx/>
              <a:tabLst/>
            </a:pPr>
            <a:r>
              <a:rPr kumimoji="0" lang="ru-RU"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p>
          <a:p>
            <a:pPr marL="342900" marR="0" lvl="0" indent="-342900" algn="just" defTabSz="914400" rtl="0" eaLnBrk="1" fontAlgn="base" latinLnBrk="0" hangingPunct="1">
              <a:lnSpc>
                <a:spcPct val="100000"/>
              </a:lnSpc>
              <a:spcBef>
                <a:spcPct val="0"/>
              </a:spcBef>
              <a:spcAft>
                <a:spcPct val="0"/>
              </a:spcAft>
              <a:buClrTx/>
              <a:buSzTx/>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Развивая речь – мы развиваем коммуникативные умения ребёнка.</a:t>
            </a:r>
          </a:p>
          <a:p>
            <a:pPr algn="just"/>
            <a:r>
              <a:rPr lang="ru-RU" dirty="0" smtClean="0">
                <a:latin typeface="Times New Roman" pitchFamily="18" charset="0"/>
                <a:cs typeface="Times New Roman" pitchFamily="18" charset="0"/>
              </a:rPr>
              <a:t>    Дети</a:t>
            </a:r>
            <a:r>
              <a:rPr lang="ru-RU" dirty="0">
                <a:latin typeface="Times New Roman" pitchFamily="18" charset="0"/>
                <a:cs typeface="Times New Roman" pitchFamily="18" charset="0"/>
              </a:rPr>
              <a:t>, имеющие недостатки речи, болезненно ощущают их, становятся молчаливыми, замкнутыми, застенчивыми, а некоторые и раздражительными.</a:t>
            </a:r>
          </a:p>
          <a:p>
            <a:pPr algn="just"/>
            <a:r>
              <a:rPr lang="ru-RU" dirty="0" smtClean="0">
                <a:latin typeface="Times New Roman" pitchFamily="18" charset="0"/>
                <a:cs typeface="Times New Roman" pitchFamily="18" charset="0"/>
              </a:rPr>
              <a:t>    Имея </a:t>
            </a:r>
            <a:r>
              <a:rPr lang="ru-RU" dirty="0">
                <a:latin typeface="Times New Roman" pitchFamily="18" charset="0"/>
                <a:cs typeface="Times New Roman" pitchFamily="18" charset="0"/>
              </a:rPr>
              <a:t>полноценный слух и интеллект, они не готовы к усвоению школьной программы и составляют основную группу риска по неуспеваемости.</a:t>
            </a:r>
          </a:p>
          <a:p>
            <a:pPr algn="just"/>
            <a:r>
              <a:rPr lang="ru-RU" dirty="0" smtClean="0">
                <a:latin typeface="Times New Roman" pitchFamily="18" charset="0"/>
                <a:cs typeface="Times New Roman" pitchFamily="18" charset="0"/>
              </a:rPr>
              <a:t>Если у ребёнка не развита </a:t>
            </a:r>
            <a:r>
              <a:rPr lang="ru-RU" dirty="0">
                <a:latin typeface="Times New Roman" pitchFamily="18" charset="0"/>
                <a:cs typeface="Times New Roman" pitchFamily="18" charset="0"/>
              </a:rPr>
              <a:t>дикция, словарный запас, умение использовать интонацию, строить диалог, развернутые ответы, содержащие  </a:t>
            </a:r>
            <a:r>
              <a:rPr lang="ru-RU" dirty="0" smtClean="0">
                <a:latin typeface="Times New Roman" pitchFamily="18" charset="0"/>
                <a:cs typeface="Times New Roman" pitchFamily="18" charset="0"/>
              </a:rPr>
              <a:t>доказательство, то нужно придумать, </a:t>
            </a:r>
            <a:r>
              <a:rPr lang="ru-RU" dirty="0">
                <a:latin typeface="Times New Roman" pitchFamily="18" charset="0"/>
                <a:cs typeface="Times New Roman" pitchFamily="18" charset="0"/>
              </a:rPr>
              <a:t>как разнообразить речевую практику дошколенка </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какие средства для развития речи использовать.</a:t>
            </a:r>
          </a:p>
          <a:p>
            <a:pPr algn="just"/>
            <a:r>
              <a:rPr lang="ru-RU" dirty="0" smtClean="0">
                <a:latin typeface="Times New Roman" pitchFamily="18" charset="0"/>
                <a:cs typeface="Times New Roman" pitchFamily="18" charset="0"/>
              </a:rPr>
              <a:t>    Одним </a:t>
            </a:r>
            <a:r>
              <a:rPr lang="ru-RU" dirty="0">
                <a:latin typeface="Times New Roman" pitchFamily="18" charset="0"/>
                <a:cs typeface="Times New Roman" pitchFamily="18" charset="0"/>
              </a:rPr>
              <a:t>из таких средств </a:t>
            </a:r>
            <a:r>
              <a:rPr lang="ru-RU" dirty="0" smtClean="0">
                <a:latin typeface="Times New Roman" pitchFamily="18" charset="0"/>
                <a:cs typeface="Times New Roman" pitchFamily="18" charset="0"/>
              </a:rPr>
              <a:t>являются матрицы. </a:t>
            </a:r>
            <a:r>
              <a:rPr lang="ru-RU" dirty="0">
                <a:latin typeface="Times New Roman" pitchFamily="18" charset="0"/>
                <a:cs typeface="Times New Roman" pitchFamily="18" charset="0"/>
              </a:rPr>
              <a:t>Что такое </a:t>
            </a:r>
            <a:r>
              <a:rPr lang="ru-RU" dirty="0" smtClean="0">
                <a:latin typeface="Times New Roman" pitchFamily="18" charset="0"/>
                <a:cs typeface="Times New Roman" pitchFamily="18" charset="0"/>
              </a:rPr>
              <a:t>матрица?</a:t>
            </a:r>
            <a:endParaRPr lang="ru-RU"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169" name="Rectangle 1"/>
          <p:cNvSpPr>
            <a:spLocks noChangeArrowheads="1"/>
          </p:cNvSpPr>
          <p:nvPr/>
        </p:nvSpPr>
        <p:spPr bwMode="auto">
          <a:xfrm>
            <a:off x="714348" y="-64897"/>
            <a:ext cx="7715304"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lvl="0" algn="just" fontAlgn="base">
              <a:lnSpc>
                <a:spcPct val="150000"/>
              </a:lnSpc>
              <a:spcBef>
                <a:spcPct val="0"/>
              </a:spcBef>
              <a:spcAft>
                <a:spcPct val="0"/>
              </a:spcAft>
            </a:pPr>
            <a:r>
              <a:rPr lang="ru-RU" b="1" u="sng" dirty="0" smtClean="0">
                <a:latin typeface="Times New Roman" pitchFamily="18" charset="0"/>
                <a:cs typeface="Times New Roman" pitchFamily="18" charset="0"/>
              </a:rPr>
              <a:t>4 Матрица</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это  символическое изображение, записываемое в виде прямоугольной таблицы. </a:t>
            </a:r>
          </a:p>
          <a:p>
            <a:pPr lvl="0" algn="just" fontAlgn="base">
              <a:lnSpc>
                <a:spcPct val="150000"/>
              </a:lnSpc>
              <a:spcBef>
                <a:spcPct val="0"/>
              </a:spcBef>
              <a:spcAft>
                <a:spcPct val="0"/>
              </a:spcAf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Рассмотрим на конкретных примерах использование матриц в коррекции  речи детей, а именно  в формировании </a:t>
            </a:r>
            <a:r>
              <a:rPr kumimoji="0" lang="ru-RU"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лексико</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грамматического строя.</a:t>
            </a:r>
          </a:p>
          <a:p>
            <a:pPr algn="just" fontAlgn="base">
              <a:lnSpc>
                <a:spcPct val="150000"/>
              </a:lnSpc>
              <a:spcBef>
                <a:spcPct val="0"/>
              </a:spcBef>
              <a:spcAft>
                <a:spcPct val="0"/>
              </a:spcAft>
            </a:pPr>
            <a:r>
              <a:rPr lang="ru-RU" dirty="0">
                <a:latin typeface="Times New Roman" pitchFamily="18" charset="0"/>
                <a:cs typeface="Times New Roman" pitchFamily="18" charset="0"/>
              </a:rPr>
              <a:t>При нормальном ходе речевого развития ребенок  спонтанно усваивает многие словообразовательные модели, одновременно существующие в языке и работающие в рамках определенной лексической темы.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Детям с речевыми нарушениями  требуется специальное обучение, а затем длительные тренировочные упражнения по усвоению навыков словообразования. </a:t>
            </a:r>
            <a:r>
              <a:rPr lang="ru-RU" dirty="0" smtClean="0">
                <a:latin typeface="Times New Roman" pitchFamily="18" charset="0"/>
                <a:cs typeface="Times New Roman" pitchFamily="18" charset="0"/>
              </a:rPr>
              <a:t>Упростить </a:t>
            </a:r>
            <a:r>
              <a:rPr lang="ru-RU" dirty="0">
                <a:latin typeface="Times New Roman" pitchFamily="18" charset="0"/>
                <a:cs typeface="Times New Roman" pitchFamily="18" charset="0"/>
              </a:rPr>
              <a:t>этот процесс, разнообразить его и сделать более интересным для ребенка поможет  использование </a:t>
            </a:r>
            <a:r>
              <a:rPr lang="ru-RU" dirty="0" smtClean="0">
                <a:latin typeface="Times New Roman" pitchFamily="18" charset="0"/>
                <a:cs typeface="Times New Roman" pitchFamily="18" charset="0"/>
              </a:rPr>
              <a:t>МАТРИЦ.</a:t>
            </a:r>
          </a:p>
          <a:p>
            <a:pPr algn="just">
              <a:lnSpc>
                <a:spcPct val="150000"/>
              </a:lnSpc>
            </a:pPr>
            <a:r>
              <a:rPr lang="ru-RU"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1" name="Rectangle 3"/>
          <p:cNvSpPr>
            <a:spLocks noChangeArrowheads="1"/>
          </p:cNvSpPr>
          <p:nvPr/>
        </p:nvSpPr>
        <p:spPr bwMode="auto">
          <a:xfrm>
            <a:off x="785786" y="562727"/>
            <a:ext cx="7715304"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ru-RU" dirty="0" smtClean="0">
                <a:solidFill>
                  <a:srgbClr val="000000"/>
                </a:solidFill>
                <a:latin typeface="Times New Roman" pitchFamily="18" charset="0"/>
                <a:ea typeface="Times New Roman" pitchFamily="18" charset="0"/>
                <a:cs typeface="Times New Roman" pitchFamily="18" charset="0"/>
              </a:rPr>
              <a:t>5 Использование </a:t>
            </a:r>
            <a:r>
              <a:rPr lang="ru-RU" dirty="0" smtClean="0">
                <a:solidFill>
                  <a:srgbClr val="000000"/>
                </a:solidFill>
                <a:latin typeface="Times New Roman" pitchFamily="18" charset="0"/>
                <a:ea typeface="Times New Roman" pitchFamily="18" charset="0"/>
                <a:cs typeface="Times New Roman" pitchFamily="18" charset="0"/>
              </a:rPr>
              <a:t>матриц в  коррекционной работе с дошкольниками состоит в том, что:</a:t>
            </a:r>
            <a:endParaRPr lang="ru-RU" dirty="0" smtClean="0">
              <a:latin typeface="Times New Roman" pitchFamily="18" charset="0"/>
              <a:cs typeface="Times New Roman" pitchFamily="18" charset="0"/>
            </a:endParaRPr>
          </a:p>
          <a:p>
            <a:pPr lvl="0" eaLnBrk="0" fontAlgn="base" hangingPunct="0">
              <a:lnSpc>
                <a:spcPct val="150000"/>
              </a:lnSpc>
              <a:spcBef>
                <a:spcPct val="0"/>
              </a:spcBef>
              <a:spcAft>
                <a:spcPct val="0"/>
              </a:spcAft>
              <a:buFontTx/>
              <a:buChar char="•"/>
            </a:pPr>
            <a:r>
              <a:rPr lang="ru-RU" dirty="0" smtClean="0">
                <a:solidFill>
                  <a:srgbClr val="000000"/>
                </a:solidFill>
                <a:latin typeface="Times New Roman" pitchFamily="18" charset="0"/>
                <a:ea typeface="Times New Roman" pitchFamily="18" charset="0"/>
                <a:cs typeface="Times New Roman" pitchFamily="18" charset="0"/>
              </a:rPr>
              <a:t>во-первых, ребенок-дошкольник очень пластичен и легко обучаем, но для детей с речевыми нарушениями, характерна быстрая утомляемость и потеря интереса к занятию. Использование матриц вызывает интерес и помогает решить эту проблему;</a:t>
            </a:r>
            <a:endParaRPr lang="ru-RU" dirty="0" smtClean="0">
              <a:solidFill>
                <a:srgbClr val="000000"/>
              </a:solidFill>
              <a:latin typeface="Times New Roman" pitchFamily="18" charset="0"/>
              <a:ea typeface="Calibri" pitchFamily="34" charset="0"/>
              <a:cs typeface="Times New Roman" pitchFamily="18" charset="0"/>
            </a:endParaRPr>
          </a:p>
          <a:p>
            <a:pPr lvl="0" eaLnBrk="0" fontAlgn="base" hangingPunct="0">
              <a:lnSpc>
                <a:spcPct val="150000"/>
              </a:lnSpc>
              <a:spcBef>
                <a:spcPct val="0"/>
              </a:spcBef>
              <a:spcAft>
                <a:spcPct val="0"/>
              </a:spcAft>
              <a:buFontTx/>
              <a:buChar char="•"/>
            </a:pPr>
            <a:r>
              <a:rPr lang="ru-RU" dirty="0" smtClean="0">
                <a:solidFill>
                  <a:srgbClr val="000000"/>
                </a:solidFill>
                <a:latin typeface="Times New Roman" pitchFamily="18" charset="0"/>
                <a:ea typeface="Times New Roman" pitchFamily="18" charset="0"/>
                <a:cs typeface="Times New Roman" pitchFamily="18" charset="0"/>
              </a:rPr>
              <a:t>во-вторых, использование символической аналогии облегчает и ускоряет процесс запоминания и усвоения материала, формирует приемы работы с памятью. Ведь одно из правил укрепления памяти гласит: “Когда учишь – записывай, рисуй схемы, диаграммы, черти графики”;</a:t>
            </a:r>
            <a:endParaRPr lang="ru-RU" dirty="0" smtClean="0">
              <a:solidFill>
                <a:srgbClr val="000000"/>
              </a:solidFill>
              <a:latin typeface="Times New Roman" pitchFamily="18" charset="0"/>
              <a:ea typeface="Calibri" pitchFamily="34" charset="0"/>
              <a:cs typeface="Times New Roman" pitchFamily="18" charset="0"/>
            </a:endParaRPr>
          </a:p>
          <a:p>
            <a:pPr lvl="0" eaLnBrk="0" fontAlgn="base" hangingPunct="0">
              <a:lnSpc>
                <a:spcPct val="150000"/>
              </a:lnSpc>
              <a:spcBef>
                <a:spcPct val="0"/>
              </a:spcBef>
              <a:spcAft>
                <a:spcPct val="0"/>
              </a:spcAft>
              <a:buFontTx/>
              <a:buChar char="•"/>
            </a:pPr>
            <a:r>
              <a:rPr lang="ru-RU" dirty="0" smtClean="0">
                <a:solidFill>
                  <a:srgbClr val="000000"/>
                </a:solidFill>
                <a:latin typeface="Times New Roman" pitchFamily="18" charset="0"/>
                <a:ea typeface="Times New Roman" pitchFamily="18" charset="0"/>
                <a:cs typeface="Times New Roman" pitchFamily="18" charset="0"/>
              </a:rPr>
              <a:t>в-третьих, применяя графическую аналогию, мы учим детей видеть главное, систематизировать полученные знания.</a:t>
            </a:r>
            <a:endParaRPr lang="ru-RU" sz="2000"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333625" algn="l"/>
              </a:tabLst>
            </a:pPr>
            <a:endPar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333625" algn="l"/>
              </a:tabLst>
            </a:pPr>
            <a:endParaRPr lang="ru-RU" sz="2000" b="1" i="1" dirty="0">
              <a:solidFill>
                <a:srgbClr val="000000"/>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2333625" algn="l"/>
              </a:tabLst>
            </a:pPr>
            <a:endParaRPr kumimoji="0" lang="ru-RU"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333625"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7169" name="Rectangle 1"/>
          <p:cNvSpPr>
            <a:spLocks noChangeArrowheads="1"/>
          </p:cNvSpPr>
          <p:nvPr/>
        </p:nvSpPr>
        <p:spPr bwMode="auto">
          <a:xfrm>
            <a:off x="714348" y="2428093"/>
            <a:ext cx="7715304"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200" dirty="0">
              <a:solidFill>
                <a:srgbClr val="000000"/>
              </a:solidFill>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Рисунок 5" descr="http://festival.1september.ru/articles/584551/img4.gif"/>
          <p:cNvPicPr>
            <a:picLocks noChangeAspect="1" noChangeArrowheads="1"/>
          </p:cNvPicPr>
          <p:nvPr/>
        </p:nvPicPr>
        <p:blipFill>
          <a:blip r:embed="rId4" cstate="print"/>
          <a:srcRect/>
          <a:stretch>
            <a:fillRect/>
          </a:stretch>
        </p:blipFill>
        <p:spPr bwMode="auto">
          <a:xfrm>
            <a:off x="2051720" y="476672"/>
            <a:ext cx="6533089" cy="1512168"/>
          </a:xfrm>
          <a:prstGeom prst="rect">
            <a:avLst/>
          </a:prstGeom>
          <a:noFill/>
          <a:ln w="9525">
            <a:noFill/>
            <a:miter lim="800000"/>
            <a:headEnd/>
            <a:tailEnd/>
          </a:ln>
        </p:spPr>
      </p:pic>
      <p:pic>
        <p:nvPicPr>
          <p:cNvPr id="2050" name="Picture 2" descr="http://im0-tub-ru.yandex.net/i?id=5c8c9aca9fa12a13d8e8bd39eba5230b-95-144&amp;n=24"/>
          <p:cNvPicPr>
            <a:picLocks noChangeAspect="1" noChangeArrowheads="1"/>
          </p:cNvPicPr>
          <p:nvPr/>
        </p:nvPicPr>
        <p:blipFill>
          <a:blip r:embed="rId5" cstate="print"/>
          <a:srcRect/>
          <a:stretch>
            <a:fillRect/>
          </a:stretch>
        </p:blipFill>
        <p:spPr bwMode="auto">
          <a:xfrm>
            <a:off x="611561" y="476672"/>
            <a:ext cx="1440160" cy="1512168"/>
          </a:xfrm>
          <a:prstGeom prst="rect">
            <a:avLst/>
          </a:prstGeom>
          <a:noFill/>
        </p:spPr>
      </p:pic>
      <p:pic>
        <p:nvPicPr>
          <p:cNvPr id="8" name="Рисунок 2" descr="http://festival.1september.ru/articles/584551/img1.gif"/>
          <p:cNvPicPr>
            <a:picLocks noChangeAspect="1" noChangeArrowheads="1"/>
          </p:cNvPicPr>
          <p:nvPr/>
        </p:nvPicPr>
        <p:blipFill>
          <a:blip r:embed="rId6" cstate="print"/>
          <a:srcRect/>
          <a:stretch>
            <a:fillRect/>
          </a:stretch>
        </p:blipFill>
        <p:spPr bwMode="auto">
          <a:xfrm>
            <a:off x="539552" y="2708920"/>
            <a:ext cx="7871495" cy="1872208"/>
          </a:xfrm>
          <a:prstGeom prst="rect">
            <a:avLst/>
          </a:prstGeom>
          <a:noFill/>
          <a:ln w="9525">
            <a:noFill/>
            <a:miter lim="800000"/>
            <a:headEnd/>
            <a:tailEnd/>
          </a:ln>
        </p:spPr>
      </p:pic>
      <p:sp>
        <p:nvSpPr>
          <p:cNvPr id="10" name="Прямоугольник 9"/>
          <p:cNvSpPr/>
          <p:nvPr/>
        </p:nvSpPr>
        <p:spPr>
          <a:xfrm>
            <a:off x="3131840" y="0"/>
            <a:ext cx="165618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6 Предлоги</a:t>
            </a:r>
            <a:endParaRPr lang="ru-RU" dirty="0"/>
          </a:p>
        </p:txBody>
      </p:sp>
      <p:sp>
        <p:nvSpPr>
          <p:cNvPr id="12" name="Прямоугольник 11"/>
          <p:cNvSpPr/>
          <p:nvPr/>
        </p:nvSpPr>
        <p:spPr>
          <a:xfrm>
            <a:off x="3203848" y="2060848"/>
            <a:ext cx="165618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Слова- предметы</a:t>
            </a:r>
            <a:endParaRPr lang="ru-RU" dirty="0"/>
          </a:p>
        </p:txBody>
      </p:sp>
      <p:pic>
        <p:nvPicPr>
          <p:cNvPr id="13" name="Рисунок 4" descr="http://festival.1september.ru/articles/584551/img3.gif"/>
          <p:cNvPicPr>
            <a:picLocks noChangeAspect="1" noChangeArrowheads="1"/>
          </p:cNvPicPr>
          <p:nvPr/>
        </p:nvPicPr>
        <p:blipFill>
          <a:blip r:embed="rId7" cstate="print"/>
          <a:srcRect/>
          <a:stretch>
            <a:fillRect/>
          </a:stretch>
        </p:blipFill>
        <p:spPr bwMode="auto">
          <a:xfrm>
            <a:off x="2339752" y="5229200"/>
            <a:ext cx="4896544" cy="1042418"/>
          </a:xfrm>
          <a:prstGeom prst="rect">
            <a:avLst/>
          </a:prstGeom>
          <a:noFill/>
          <a:ln w="9525">
            <a:noFill/>
            <a:miter lim="800000"/>
            <a:headEnd/>
            <a:tailEnd/>
          </a:ln>
        </p:spPr>
      </p:pic>
      <p:sp>
        <p:nvSpPr>
          <p:cNvPr id="14" name="Прямоугольник 13"/>
          <p:cNvSpPr/>
          <p:nvPr/>
        </p:nvSpPr>
        <p:spPr>
          <a:xfrm>
            <a:off x="3203848" y="4581128"/>
            <a:ext cx="180020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Слова- признаки</a:t>
            </a:r>
            <a:endParaRPr lang="ru-RU" dirty="0"/>
          </a:p>
        </p:txBody>
      </p:sp>
      <p:pic>
        <p:nvPicPr>
          <p:cNvPr id="2052" name="Picture 4" descr="http://im0-tub-ru.yandex.net/i?id=b6bf2a2010ba8887574b5b282372c5ac-80-144&amp;n=21"/>
          <p:cNvPicPr>
            <a:picLocks noChangeAspect="1" noChangeArrowheads="1"/>
          </p:cNvPicPr>
          <p:nvPr/>
        </p:nvPicPr>
        <p:blipFill>
          <a:blip r:embed="rId8" cstate="print"/>
          <a:srcRect/>
          <a:stretch>
            <a:fillRect/>
          </a:stretch>
        </p:blipFill>
        <p:spPr bwMode="auto">
          <a:xfrm>
            <a:off x="899592" y="5210246"/>
            <a:ext cx="1421507" cy="1159672"/>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1026" name="Picture 2" descr="C:\Users\User\Desktop\мамзель\20150222_185019-1-1.jpg"/>
          <p:cNvPicPr>
            <a:picLocks noChangeAspect="1" noChangeArrowheads="1"/>
          </p:cNvPicPr>
          <p:nvPr/>
        </p:nvPicPr>
        <p:blipFill>
          <a:blip r:embed="rId3" cstate="print"/>
          <a:srcRect/>
          <a:stretch>
            <a:fillRect/>
          </a:stretch>
        </p:blipFill>
        <p:spPr bwMode="auto">
          <a:xfrm>
            <a:off x="611560" y="188640"/>
            <a:ext cx="7920880" cy="6264696"/>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7" name="Прямоугольник 26"/>
          <p:cNvSpPr/>
          <p:nvPr/>
        </p:nvSpPr>
        <p:spPr>
          <a:xfrm>
            <a:off x="755576" y="836712"/>
            <a:ext cx="7632848" cy="5040560"/>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06" name="AutoShape 2"/>
          <p:cNvSpPr>
            <a:spLocks noChangeArrowheads="1"/>
          </p:cNvSpPr>
          <p:nvPr/>
        </p:nvSpPr>
        <p:spPr bwMode="auto">
          <a:xfrm>
            <a:off x="2214546" y="928670"/>
            <a:ext cx="847725" cy="96202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p:nvPr/>
        </p:nvPicPr>
        <p:blipFill>
          <a:blip r:embed="rId3" cstate="print"/>
          <a:srcRect/>
          <a:stretch>
            <a:fillRect/>
          </a:stretch>
        </p:blipFill>
        <p:spPr bwMode="auto">
          <a:xfrm>
            <a:off x="2357422" y="1000108"/>
            <a:ext cx="581025" cy="838200"/>
          </a:xfrm>
          <a:prstGeom prst="rect">
            <a:avLst/>
          </a:prstGeom>
          <a:noFill/>
          <a:ln w="9525">
            <a:noFill/>
            <a:miter lim="800000"/>
            <a:headEnd/>
            <a:tailEnd/>
          </a:ln>
        </p:spPr>
      </p:pic>
      <p:sp>
        <p:nvSpPr>
          <p:cNvPr id="21507" name="AutoShape 3"/>
          <p:cNvSpPr>
            <a:spLocks noChangeArrowheads="1"/>
          </p:cNvSpPr>
          <p:nvPr/>
        </p:nvSpPr>
        <p:spPr bwMode="auto">
          <a:xfrm>
            <a:off x="3500430" y="1428736"/>
            <a:ext cx="1143008" cy="92869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p:nvPr/>
        </p:nvPicPr>
        <p:blipFill>
          <a:blip r:embed="rId4" cstate="print"/>
          <a:srcRect/>
          <a:stretch>
            <a:fillRect/>
          </a:stretch>
        </p:blipFill>
        <p:spPr bwMode="auto">
          <a:xfrm>
            <a:off x="3714744" y="1500174"/>
            <a:ext cx="762950" cy="714380"/>
          </a:xfrm>
          <a:prstGeom prst="rect">
            <a:avLst/>
          </a:prstGeom>
          <a:noFill/>
          <a:ln w="9525">
            <a:noFill/>
            <a:miter lim="800000"/>
            <a:headEnd/>
            <a:tailEnd/>
          </a:ln>
        </p:spPr>
      </p:pic>
      <p:sp>
        <p:nvSpPr>
          <p:cNvPr id="21508" name="AutoShape 4"/>
          <p:cNvSpPr>
            <a:spLocks noChangeArrowheads="1"/>
          </p:cNvSpPr>
          <p:nvPr/>
        </p:nvSpPr>
        <p:spPr bwMode="auto">
          <a:xfrm>
            <a:off x="5143504" y="1000108"/>
            <a:ext cx="1214446" cy="9144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p:nvPr/>
        </p:nvPicPr>
        <p:blipFill>
          <a:blip r:embed="rId5" cstate="print"/>
          <a:srcRect/>
          <a:stretch>
            <a:fillRect/>
          </a:stretch>
        </p:blipFill>
        <p:spPr bwMode="auto">
          <a:xfrm>
            <a:off x="5214942" y="1214422"/>
            <a:ext cx="971550" cy="609600"/>
          </a:xfrm>
          <a:prstGeom prst="rect">
            <a:avLst/>
          </a:prstGeom>
          <a:noFill/>
          <a:ln w="9525">
            <a:noFill/>
            <a:miter lim="800000"/>
            <a:headEnd/>
            <a:tailEnd/>
          </a:ln>
        </p:spPr>
      </p:pic>
      <p:sp>
        <p:nvSpPr>
          <p:cNvPr id="21509" name="AutoShape 5"/>
          <p:cNvSpPr>
            <a:spLocks noChangeArrowheads="1"/>
          </p:cNvSpPr>
          <p:nvPr/>
        </p:nvSpPr>
        <p:spPr bwMode="auto">
          <a:xfrm>
            <a:off x="7000892" y="928670"/>
            <a:ext cx="1143008" cy="10001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3" name="Рисунок 12"/>
          <p:cNvPicPr/>
          <p:nvPr/>
        </p:nvPicPr>
        <p:blipFill>
          <a:blip r:embed="rId6" cstate="print"/>
          <a:srcRect/>
          <a:stretch>
            <a:fillRect/>
          </a:stretch>
        </p:blipFill>
        <p:spPr bwMode="auto">
          <a:xfrm>
            <a:off x="7143768" y="1000108"/>
            <a:ext cx="861307" cy="723900"/>
          </a:xfrm>
          <a:prstGeom prst="rect">
            <a:avLst/>
          </a:prstGeom>
          <a:noFill/>
          <a:ln w="9525">
            <a:noFill/>
            <a:miter lim="800000"/>
            <a:headEnd/>
            <a:tailEnd/>
          </a:ln>
        </p:spPr>
      </p:pic>
      <p:pic>
        <p:nvPicPr>
          <p:cNvPr id="14" name="Рисунок 13"/>
          <p:cNvPicPr/>
          <p:nvPr/>
        </p:nvPicPr>
        <p:blipFill>
          <a:blip r:embed="rId7" cstate="print"/>
          <a:srcRect r="87825" b="-7042"/>
          <a:stretch>
            <a:fillRect/>
          </a:stretch>
        </p:blipFill>
        <p:spPr bwMode="auto">
          <a:xfrm>
            <a:off x="2214546" y="2857496"/>
            <a:ext cx="1000132" cy="1143008"/>
          </a:xfrm>
          <a:prstGeom prst="rect">
            <a:avLst/>
          </a:prstGeom>
          <a:noFill/>
          <a:ln w="9525">
            <a:noFill/>
            <a:miter lim="800000"/>
            <a:headEnd/>
            <a:tailEnd/>
          </a:ln>
        </p:spPr>
      </p:pic>
      <p:pic>
        <p:nvPicPr>
          <p:cNvPr id="15" name="Рисунок 14"/>
          <p:cNvPicPr/>
          <p:nvPr/>
        </p:nvPicPr>
        <p:blipFill>
          <a:blip r:embed="rId7" cstate="print"/>
          <a:srcRect l="88110"/>
          <a:stretch>
            <a:fillRect/>
          </a:stretch>
        </p:blipFill>
        <p:spPr bwMode="auto">
          <a:xfrm>
            <a:off x="3857620" y="2928934"/>
            <a:ext cx="1000132" cy="981080"/>
          </a:xfrm>
          <a:prstGeom prst="rect">
            <a:avLst/>
          </a:prstGeom>
          <a:noFill/>
          <a:ln w="9525">
            <a:noFill/>
            <a:miter lim="800000"/>
            <a:headEnd/>
            <a:tailEnd/>
          </a:ln>
        </p:spPr>
      </p:pic>
      <p:pic>
        <p:nvPicPr>
          <p:cNvPr id="16" name="Рисунок 15"/>
          <p:cNvPicPr/>
          <p:nvPr/>
        </p:nvPicPr>
        <p:blipFill>
          <a:blip r:embed="rId7" cstate="print"/>
          <a:srcRect l="12085" t="9859" r="76133"/>
          <a:stretch>
            <a:fillRect/>
          </a:stretch>
        </p:blipFill>
        <p:spPr bwMode="auto">
          <a:xfrm>
            <a:off x="5429256" y="2928934"/>
            <a:ext cx="1143008" cy="928694"/>
          </a:xfrm>
          <a:prstGeom prst="rect">
            <a:avLst/>
          </a:prstGeom>
          <a:noFill/>
          <a:ln w="9525">
            <a:noFill/>
            <a:miter lim="800000"/>
            <a:headEnd/>
            <a:tailEnd/>
          </a:ln>
        </p:spPr>
      </p:pic>
      <p:sp>
        <p:nvSpPr>
          <p:cNvPr id="21510" name="AutoShape 6"/>
          <p:cNvSpPr>
            <a:spLocks noChangeArrowheads="1"/>
          </p:cNvSpPr>
          <p:nvPr/>
        </p:nvSpPr>
        <p:spPr bwMode="auto">
          <a:xfrm>
            <a:off x="7215206" y="3000372"/>
            <a:ext cx="914400" cy="9144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7" name="Рисунок 16"/>
          <p:cNvPicPr/>
          <p:nvPr/>
        </p:nvPicPr>
        <p:blipFill>
          <a:blip r:embed="rId8" cstate="print"/>
          <a:srcRect l="2041" t="21517" r="2041" b="31393"/>
          <a:stretch>
            <a:fillRect/>
          </a:stretch>
        </p:blipFill>
        <p:spPr bwMode="auto">
          <a:xfrm>
            <a:off x="7358082" y="3214686"/>
            <a:ext cx="642942" cy="571504"/>
          </a:xfrm>
          <a:prstGeom prst="rect">
            <a:avLst/>
          </a:prstGeom>
          <a:noFill/>
          <a:ln w="9525">
            <a:noFill/>
            <a:miter lim="800000"/>
            <a:headEnd/>
            <a:tailEnd/>
          </a:ln>
        </p:spPr>
      </p:pic>
      <p:sp>
        <p:nvSpPr>
          <p:cNvPr id="21511" name="AutoShape 7"/>
          <p:cNvSpPr>
            <a:spLocks noChangeArrowheads="1"/>
          </p:cNvSpPr>
          <p:nvPr/>
        </p:nvSpPr>
        <p:spPr bwMode="auto">
          <a:xfrm>
            <a:off x="928662" y="4643446"/>
            <a:ext cx="928694" cy="105727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19" name="Рисунок 18"/>
          <p:cNvPicPr/>
          <p:nvPr/>
        </p:nvPicPr>
        <p:blipFill>
          <a:blip r:embed="rId9" cstate="print"/>
          <a:srcRect/>
          <a:stretch>
            <a:fillRect/>
          </a:stretch>
        </p:blipFill>
        <p:spPr bwMode="auto">
          <a:xfrm>
            <a:off x="1000100" y="4643446"/>
            <a:ext cx="654662" cy="909825"/>
          </a:xfrm>
          <a:prstGeom prst="rect">
            <a:avLst/>
          </a:prstGeom>
          <a:noFill/>
          <a:ln w="9525">
            <a:noFill/>
            <a:miter lim="800000"/>
            <a:headEnd/>
            <a:tailEnd/>
          </a:ln>
        </p:spPr>
      </p:pic>
      <p:sp>
        <p:nvSpPr>
          <p:cNvPr id="21512" name="AutoShape 8"/>
          <p:cNvSpPr>
            <a:spLocks noChangeArrowheads="1"/>
          </p:cNvSpPr>
          <p:nvPr/>
        </p:nvSpPr>
        <p:spPr bwMode="auto">
          <a:xfrm>
            <a:off x="2643174" y="4143380"/>
            <a:ext cx="1143008" cy="91440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2" name="Рисунок 21"/>
          <p:cNvPicPr/>
          <p:nvPr/>
        </p:nvPicPr>
        <p:blipFill>
          <a:blip r:embed="rId10" cstate="print"/>
          <a:srcRect/>
          <a:stretch>
            <a:fillRect/>
          </a:stretch>
        </p:blipFill>
        <p:spPr bwMode="auto">
          <a:xfrm>
            <a:off x="2714612" y="4357694"/>
            <a:ext cx="980809" cy="457200"/>
          </a:xfrm>
          <a:prstGeom prst="rect">
            <a:avLst/>
          </a:prstGeom>
          <a:noFill/>
          <a:ln w="9525">
            <a:noFill/>
            <a:miter lim="800000"/>
            <a:headEnd/>
            <a:tailEnd/>
          </a:ln>
        </p:spPr>
      </p:pic>
      <p:pic>
        <p:nvPicPr>
          <p:cNvPr id="24" name="Рисунок 23" descr="http://festival.1september.ru/articles/584551/img4.gif"/>
          <p:cNvPicPr/>
          <p:nvPr/>
        </p:nvPicPr>
        <p:blipFill>
          <a:blip r:embed="rId11" cstate="print"/>
          <a:srcRect l="50800" r="34600"/>
          <a:stretch>
            <a:fillRect/>
          </a:stretch>
        </p:blipFill>
        <p:spPr bwMode="auto">
          <a:xfrm>
            <a:off x="4143372" y="4857760"/>
            <a:ext cx="857256" cy="928694"/>
          </a:xfrm>
          <a:prstGeom prst="rect">
            <a:avLst/>
          </a:prstGeom>
          <a:noFill/>
          <a:ln w="9525">
            <a:noFill/>
            <a:miter lim="800000"/>
            <a:headEnd/>
            <a:tailEnd/>
          </a:ln>
        </p:spPr>
      </p:pic>
      <p:pic>
        <p:nvPicPr>
          <p:cNvPr id="25" name="Рисунок 24" descr="http://festival.1september.ru/articles/584551/img4.gif"/>
          <p:cNvPicPr/>
          <p:nvPr/>
        </p:nvPicPr>
        <p:blipFill>
          <a:blip r:embed="rId11" cstate="print"/>
          <a:srcRect r="86200"/>
          <a:stretch>
            <a:fillRect/>
          </a:stretch>
        </p:blipFill>
        <p:spPr bwMode="auto">
          <a:xfrm>
            <a:off x="5572132" y="4143380"/>
            <a:ext cx="928694" cy="857256"/>
          </a:xfrm>
          <a:prstGeom prst="rect">
            <a:avLst/>
          </a:prstGeom>
          <a:noFill/>
          <a:ln w="9525">
            <a:noFill/>
            <a:miter lim="800000"/>
            <a:headEnd/>
            <a:tailEnd/>
          </a:ln>
        </p:spPr>
      </p:pic>
      <p:pic>
        <p:nvPicPr>
          <p:cNvPr id="26" name="Рисунок 25" descr="http://festival.1september.ru/articles/584551/img4.gif"/>
          <p:cNvPicPr/>
          <p:nvPr/>
        </p:nvPicPr>
        <p:blipFill>
          <a:blip r:embed="rId11" cstate="print"/>
          <a:srcRect l="86000"/>
          <a:stretch>
            <a:fillRect/>
          </a:stretch>
        </p:blipFill>
        <p:spPr bwMode="auto">
          <a:xfrm>
            <a:off x="7143768" y="4857760"/>
            <a:ext cx="1000132" cy="909640"/>
          </a:xfrm>
          <a:prstGeom prst="rect">
            <a:avLst/>
          </a:prstGeom>
          <a:noFill/>
          <a:ln w="9525">
            <a:noFill/>
            <a:miter lim="800000"/>
            <a:headEnd/>
            <a:tailEnd/>
          </a:ln>
        </p:spPr>
      </p:pic>
      <p:sp>
        <p:nvSpPr>
          <p:cNvPr id="12289" name="Rectangle 1"/>
          <p:cNvSpPr>
            <a:spLocks noChangeArrowheads="1"/>
          </p:cNvSpPr>
          <p:nvPr/>
        </p:nvSpPr>
        <p:spPr bwMode="auto">
          <a:xfrm>
            <a:off x="1071538" y="142852"/>
            <a:ext cx="807246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Какие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слова    обозначены </a:t>
            </a:r>
            <a:r>
              <a:rPr lang="ru-RU" dirty="0" smtClean="0">
                <a:latin typeface="Times New Roman" pitchFamily="18" charset="0"/>
                <a:ea typeface="Calibri" pitchFamily="34" charset="0"/>
                <a:cs typeface="Times New Roman" pitchFamily="18" charset="0"/>
              </a:rPr>
              <a:t>в этой матрице</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2800" b="0" i="0" u="none" strike="noStrike" cap="none" normalizeH="0" baseline="0" dirty="0" smtClean="0">
              <a:ln>
                <a:noFill/>
              </a:ln>
              <a:solidFill>
                <a:schemeClr val="tx1"/>
              </a:solidFill>
              <a:effectLst/>
              <a:latin typeface="Arial" pitchFamily="34" charset="0"/>
            </a:endParaRPr>
          </a:p>
        </p:txBody>
      </p:sp>
      <p:pic>
        <p:nvPicPr>
          <p:cNvPr id="3" name="Рисунок 2" descr="http://festival.1september.ru/articles/584551/img1.gif"/>
          <p:cNvPicPr/>
          <p:nvPr/>
        </p:nvPicPr>
        <p:blipFill>
          <a:blip r:embed="rId12" cstate="print"/>
          <a:srcRect l="68000" t="48077" r="19000"/>
          <a:stretch>
            <a:fillRect/>
          </a:stretch>
        </p:blipFill>
        <p:spPr bwMode="auto">
          <a:xfrm>
            <a:off x="928662" y="1285860"/>
            <a:ext cx="1071570" cy="1000132"/>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0" name="Прямоугольник 9"/>
          <p:cNvSpPr/>
          <p:nvPr/>
        </p:nvSpPr>
        <p:spPr>
          <a:xfrm>
            <a:off x="2267744" y="692696"/>
            <a:ext cx="5112568" cy="136815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descr="http://festival.1september.ru/articles/584551/img1.gif"/>
          <p:cNvPicPr/>
          <p:nvPr/>
        </p:nvPicPr>
        <p:blipFill>
          <a:blip r:embed="rId3" cstate="print"/>
          <a:srcRect l="78416" r="9703" b="51923"/>
          <a:stretch>
            <a:fillRect/>
          </a:stretch>
        </p:blipFill>
        <p:spPr bwMode="auto">
          <a:xfrm>
            <a:off x="2771800" y="836712"/>
            <a:ext cx="1571636" cy="1143008"/>
          </a:xfrm>
          <a:prstGeom prst="rect">
            <a:avLst/>
          </a:prstGeom>
          <a:noFill/>
          <a:ln w="9525">
            <a:noFill/>
            <a:miter lim="800000"/>
            <a:headEnd/>
            <a:tailEnd/>
          </a:ln>
        </p:spPr>
      </p:pic>
      <p:pic>
        <p:nvPicPr>
          <p:cNvPr id="5" name="Рисунок 4"/>
          <p:cNvPicPr/>
          <p:nvPr/>
        </p:nvPicPr>
        <p:blipFill>
          <a:blip r:embed="rId4" cstate="print"/>
          <a:srcRect t="9859" r="88520"/>
          <a:stretch>
            <a:fillRect/>
          </a:stretch>
        </p:blipFill>
        <p:spPr bwMode="auto">
          <a:xfrm>
            <a:off x="5076056" y="764704"/>
            <a:ext cx="1500198" cy="1143008"/>
          </a:xfrm>
          <a:prstGeom prst="rect">
            <a:avLst/>
          </a:prstGeom>
          <a:noFill/>
          <a:ln w="9525">
            <a:noFill/>
            <a:miter lim="800000"/>
            <a:headEnd/>
            <a:tailEnd/>
          </a:ln>
        </p:spPr>
      </p:pic>
      <p:sp>
        <p:nvSpPr>
          <p:cNvPr id="11265" name="Rectangle 1"/>
          <p:cNvSpPr>
            <a:spLocks noChangeArrowheads="1"/>
          </p:cNvSpPr>
          <p:nvPr/>
        </p:nvSpPr>
        <p:spPr bwMode="auto">
          <a:xfrm>
            <a:off x="1871086" y="214290"/>
            <a:ext cx="620631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9 Исправьте </a:t>
            </a:r>
            <a:r>
              <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ошибку и произнесите правильное предложение.</a:t>
            </a:r>
            <a:endParaRPr kumimoji="0" lang="ru-RU" sz="2800" b="0" i="0" u="none" strike="noStrike" cap="none" normalizeH="0" baseline="0" dirty="0" smtClean="0">
              <a:ln>
                <a:noFill/>
              </a:ln>
              <a:solidFill>
                <a:schemeClr val="tx1"/>
              </a:solidFill>
              <a:effectLst/>
              <a:latin typeface="Arial" pitchFamily="34" charset="0"/>
            </a:endParaRPr>
          </a:p>
        </p:txBody>
      </p:sp>
      <p:sp>
        <p:nvSpPr>
          <p:cNvPr id="11" name="Прямоугольник 10"/>
          <p:cNvSpPr/>
          <p:nvPr/>
        </p:nvSpPr>
        <p:spPr>
          <a:xfrm>
            <a:off x="2267744" y="2060848"/>
            <a:ext cx="5112568" cy="136815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267744" y="3501008"/>
            <a:ext cx="5112568" cy="1368152"/>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descr="http://festival.1september.ru/articles/584551/img1.gif"/>
          <p:cNvPicPr/>
          <p:nvPr/>
        </p:nvPicPr>
        <p:blipFill>
          <a:blip r:embed="rId3" cstate="print"/>
          <a:srcRect l="87921" t="51923"/>
          <a:stretch>
            <a:fillRect/>
          </a:stretch>
        </p:blipFill>
        <p:spPr bwMode="auto">
          <a:xfrm>
            <a:off x="2483768" y="2132856"/>
            <a:ext cx="1785950" cy="1285884"/>
          </a:xfrm>
          <a:prstGeom prst="rect">
            <a:avLst/>
          </a:prstGeom>
          <a:noFill/>
          <a:ln w="9525">
            <a:noFill/>
            <a:miter lim="800000"/>
            <a:headEnd/>
            <a:tailEnd/>
          </a:ln>
        </p:spPr>
      </p:pic>
      <p:pic>
        <p:nvPicPr>
          <p:cNvPr id="6" name="Рисунок 5"/>
          <p:cNvPicPr/>
          <p:nvPr/>
        </p:nvPicPr>
        <p:blipFill>
          <a:blip r:embed="rId4" cstate="print"/>
          <a:srcRect l="25075" t="9859" r="62991"/>
          <a:stretch>
            <a:fillRect/>
          </a:stretch>
        </p:blipFill>
        <p:spPr bwMode="auto">
          <a:xfrm>
            <a:off x="5148064" y="2132856"/>
            <a:ext cx="1428760" cy="1285884"/>
          </a:xfrm>
          <a:prstGeom prst="rect">
            <a:avLst/>
          </a:prstGeom>
          <a:noFill/>
          <a:ln w="9525">
            <a:noFill/>
            <a:miter lim="800000"/>
            <a:headEnd/>
            <a:tailEnd/>
          </a:ln>
        </p:spPr>
      </p:pic>
      <p:pic>
        <p:nvPicPr>
          <p:cNvPr id="7" name="Рисунок 6" descr="http://festival.1september.ru/articles/584551/img1.gif"/>
          <p:cNvPicPr/>
          <p:nvPr/>
        </p:nvPicPr>
        <p:blipFill>
          <a:blip r:embed="rId3" cstate="print"/>
          <a:srcRect l="59200" r="28400" b="50962"/>
          <a:stretch>
            <a:fillRect/>
          </a:stretch>
        </p:blipFill>
        <p:spPr bwMode="auto">
          <a:xfrm>
            <a:off x="2699792" y="3645024"/>
            <a:ext cx="1428760" cy="1143008"/>
          </a:xfrm>
          <a:prstGeom prst="rect">
            <a:avLst/>
          </a:prstGeom>
          <a:noFill/>
          <a:ln w="9525">
            <a:noFill/>
            <a:miter lim="800000"/>
            <a:headEnd/>
            <a:tailEnd/>
          </a:ln>
        </p:spPr>
      </p:pic>
      <p:pic>
        <p:nvPicPr>
          <p:cNvPr id="8" name="Рисунок 7"/>
          <p:cNvPicPr/>
          <p:nvPr/>
        </p:nvPicPr>
        <p:blipFill>
          <a:blip r:embed="rId4" cstate="print"/>
          <a:srcRect l="12689" t="12676" r="76284"/>
          <a:stretch>
            <a:fillRect/>
          </a:stretch>
        </p:blipFill>
        <p:spPr bwMode="auto">
          <a:xfrm>
            <a:off x="5148064" y="3573016"/>
            <a:ext cx="1428760" cy="1214446"/>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765</Words>
  <Application>Microsoft Office PowerPoint</Application>
  <PresentationFormat>Экран (4:3)</PresentationFormat>
  <Paragraphs>74</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Нина</dc:creator>
  <cp:lastModifiedBy>User</cp:lastModifiedBy>
  <cp:revision>131</cp:revision>
  <dcterms:created xsi:type="dcterms:W3CDTF">2013-03-23T13:50:49Z</dcterms:created>
  <dcterms:modified xsi:type="dcterms:W3CDTF">2015-03-03T04:07:37Z</dcterms:modified>
</cp:coreProperties>
</file>