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80" r:id="rId6"/>
    <p:sldId id="263" r:id="rId7"/>
    <p:sldId id="262" r:id="rId8"/>
    <p:sldId id="271" r:id="rId9"/>
    <p:sldId id="281" r:id="rId10"/>
    <p:sldId id="264" r:id="rId11"/>
    <p:sldId id="268" r:id="rId12"/>
    <p:sldId id="267" r:id="rId13"/>
    <p:sldId id="282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2918" autoAdjust="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76190476190476"/>
          <c:y val="6.4748201438848921E-2"/>
          <c:w val="0.54126984126984123"/>
          <c:h val="0.79616306954436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Уловлетворённость родителей собраниями</c:v>
                </c:pt>
              </c:strCache>
            </c:strRef>
          </c:tx>
          <c:spPr>
            <a:solidFill>
              <a:schemeClr val="accent1"/>
            </a:solidFill>
            <a:ln w="1625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0.62</c:v>
                </c:pt>
                <c:pt idx="2">
                  <c:v>0.67</c:v>
                </c:pt>
                <c:pt idx="3">
                  <c:v>0.71</c:v>
                </c:pt>
                <c:pt idx="4">
                  <c:v>0.69</c:v>
                </c:pt>
                <c:pt idx="5">
                  <c:v>0.72</c:v>
                </c:pt>
                <c:pt idx="6">
                  <c:v>0.74</c:v>
                </c:pt>
                <c:pt idx="7">
                  <c:v>0.78</c:v>
                </c:pt>
                <c:pt idx="8">
                  <c:v>0.8</c:v>
                </c:pt>
                <c:pt idx="9">
                  <c:v>0.76</c:v>
                </c:pt>
                <c:pt idx="10">
                  <c:v>0.82</c:v>
                </c:pt>
                <c:pt idx="1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6226432"/>
        <c:axId val="126227968"/>
        <c:axId val="0"/>
      </c:bar3DChart>
      <c:catAx>
        <c:axId val="1262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0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36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2279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6227968"/>
        <c:scaling>
          <c:orientation val="minMax"/>
        </c:scaling>
        <c:delete val="0"/>
        <c:axPos val="l"/>
        <c:majorGridlines>
          <c:spPr>
            <a:ln w="4064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0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36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226432"/>
        <c:crosses val="autoZero"/>
        <c:crossBetween val="between"/>
      </c:valAx>
      <c:spPr>
        <a:noFill/>
        <a:ln w="32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6" b="1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0032E-8EFA-4FC3-B186-7C84DAEB35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CF368-CA75-4CE1-9A0F-A7EB6E67520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График удовлетворённости родителей проводимыми родительскими собраниями</a:t>
          </a:r>
          <a:r>
            <a:rPr lang="ru-RU" sz="1900" dirty="0" smtClean="0"/>
            <a:t>.</a:t>
          </a:r>
          <a:br>
            <a:rPr lang="ru-RU" sz="1900" dirty="0" smtClean="0"/>
          </a:br>
          <a:r>
            <a:rPr lang="ru-RU" sz="1900" dirty="0" smtClean="0"/>
            <a:t> </a:t>
          </a:r>
          <a:endParaRPr lang="ru-RU" sz="1900" dirty="0"/>
        </a:p>
      </dgm:t>
    </dgm:pt>
    <dgm:pt modelId="{42F8BDDD-F072-4DF4-A13C-41F7DC00CD78}" type="parTrans" cxnId="{F7C5A4D9-B0DD-41F7-BB33-2A19D02F76B3}">
      <dgm:prSet/>
      <dgm:spPr/>
      <dgm:t>
        <a:bodyPr/>
        <a:lstStyle/>
        <a:p>
          <a:endParaRPr lang="ru-RU"/>
        </a:p>
      </dgm:t>
    </dgm:pt>
    <dgm:pt modelId="{69185879-C2AE-4845-911A-82AD4E473214}" type="sibTrans" cxnId="{F7C5A4D9-B0DD-41F7-BB33-2A19D02F76B3}">
      <dgm:prSet/>
      <dgm:spPr/>
      <dgm:t>
        <a:bodyPr/>
        <a:lstStyle/>
        <a:p>
          <a:endParaRPr lang="ru-RU"/>
        </a:p>
      </dgm:t>
    </dgm:pt>
    <dgm:pt modelId="{0D039E67-2A6D-4072-93A4-B02C415CE91B}" type="pres">
      <dgm:prSet presAssocID="{0F90032E-8EFA-4FC3-B186-7C84DAEB3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04AD0-1448-4E15-99B5-E41718877FD7}" type="pres">
      <dgm:prSet presAssocID="{FBCCF368-CA75-4CE1-9A0F-A7EB6E675205}" presName="node" presStyleLbl="node1" presStyleIdx="0" presStyleCnt="1" custLinFactNeighborX="3520" custLinFactNeighborY="-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760A6-38ED-4BE6-B55B-D51630E67151}" type="presOf" srcId="{FBCCF368-CA75-4CE1-9A0F-A7EB6E675205}" destId="{B1504AD0-1448-4E15-99B5-E41718877FD7}" srcOrd="0" destOrd="0" presId="urn:microsoft.com/office/officeart/2005/8/layout/process1"/>
    <dgm:cxn modelId="{C9F9E97F-163F-41E2-85D4-2EDEA8639F76}" type="presOf" srcId="{0F90032E-8EFA-4FC3-B186-7C84DAEB356D}" destId="{0D039E67-2A6D-4072-93A4-B02C415CE91B}" srcOrd="0" destOrd="0" presId="urn:microsoft.com/office/officeart/2005/8/layout/process1"/>
    <dgm:cxn modelId="{F7C5A4D9-B0DD-41F7-BB33-2A19D02F76B3}" srcId="{0F90032E-8EFA-4FC3-B186-7C84DAEB356D}" destId="{FBCCF368-CA75-4CE1-9A0F-A7EB6E675205}" srcOrd="0" destOrd="0" parTransId="{42F8BDDD-F072-4DF4-A13C-41F7DC00CD78}" sibTransId="{69185879-C2AE-4845-911A-82AD4E473214}"/>
    <dgm:cxn modelId="{87FE2E25-1AB3-446F-9F0D-206E51DADCA6}" type="presParOf" srcId="{0D039E67-2A6D-4072-93A4-B02C415CE91B}" destId="{B1504AD0-1448-4E15-99B5-E41718877FD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04AD0-1448-4E15-99B5-E41718877FD7}">
      <dsp:nvSpPr>
        <dsp:cNvPr id="0" name=""/>
        <dsp:cNvSpPr/>
      </dsp:nvSpPr>
      <dsp:spPr>
        <a:xfrm>
          <a:off x="14085" y="0"/>
          <a:ext cx="7201152" cy="100013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График удовлетворённости родителей проводимыми родительскими собраниями</a:t>
          </a:r>
          <a:r>
            <a:rPr lang="ru-RU" sz="1900" kern="1200" dirty="0" smtClean="0"/>
            <a:t>.</a:t>
          </a:r>
          <a:br>
            <a:rPr lang="ru-RU" sz="1900" kern="1200" dirty="0" smtClean="0"/>
          </a:br>
          <a:r>
            <a:rPr lang="ru-RU" sz="1900" kern="1200" dirty="0" smtClean="0"/>
            <a:t> </a:t>
          </a:r>
          <a:endParaRPr lang="ru-RU" sz="1900" kern="1200" dirty="0"/>
        </a:p>
      </dsp:txBody>
      <dsp:txXfrm>
        <a:off x="43378" y="29293"/>
        <a:ext cx="7142566" cy="94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0.66664</cdr:x>
      <cdr:y>0.3708</cdr:y>
    </cdr:from>
    <cdr:to>
      <cdr:x>0.97521</cdr:x>
      <cdr:y>0.64864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33776" y="1893091"/>
          <a:ext cx="2376264" cy="1418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0.67599</cdr:x>
      <cdr:y>0.31438</cdr:y>
    </cdr:from>
    <cdr:to>
      <cdr:x>0.98456</cdr:x>
      <cdr:y>0.5217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5784" y="1605059"/>
          <a:ext cx="2376264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0.64519</cdr:x>
      <cdr:y>0.25388</cdr:y>
    </cdr:from>
    <cdr:to>
      <cdr:x>1</cdr:x>
      <cdr:y>0.5217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68552" y="1296144"/>
          <a:ext cx="2732411" cy="1367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  <a:ln xmlns:a="http://schemas.openxmlformats.org/drawingml/2006/main">
          <a:solidFill>
            <a:schemeClr val="tx1">
              <a:lumMod val="9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Удовлетворённость 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родителей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2073-4819-46D2-B788-539CAF13C376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8594-CA1D-49DF-B5E1-E6B064DB2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8594-CA1D-49DF-B5E1-E6B064DB24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8594-CA1D-49DF-B5E1-E6B064DB24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8594-CA1D-49DF-B5E1-E6B064DB24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8594-CA1D-49DF-B5E1-E6B064DB24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8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A96E0-997B-4383-BC2D-CE1339783C7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FAACE-D76F-49C9-A71A-CE9B00C71B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676640" cy="1728192"/>
          </a:xfrm>
        </p:spPr>
        <p:txBody>
          <a:bodyPr>
            <a:norm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400" b="1" dirty="0" smtClean="0"/>
              <a:t>Воспитатель: </a:t>
            </a:r>
          </a:p>
          <a:p>
            <a:pPr algn="ctr"/>
            <a:r>
              <a:rPr lang="ru-RU" sz="2400" b="1" dirty="0" smtClean="0"/>
              <a:t>Бердникова Виктория</a:t>
            </a:r>
          </a:p>
          <a:p>
            <a:pPr algn="ctr"/>
            <a:r>
              <a:rPr lang="ru-RU" sz="2400" b="1" dirty="0" smtClean="0"/>
              <a:t>Викторовна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93111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bg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Нетрадиционные и </a:t>
            </a: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bg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современные формы работы с родителями</a:t>
            </a:r>
            <a:endParaRPr lang="ru-RU" sz="4800" b="1" spc="50" dirty="0">
              <a:ln w="12700" cmpd="sng">
                <a:solidFill>
                  <a:schemeClr val="bg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5186370" cy="271464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2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Познавательное направление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u="sng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 Общие и групповые родительские собрания</a:t>
            </a:r>
          </a:p>
          <a:p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half" idx="3"/>
          </p:nvPr>
        </p:nvSpPr>
        <p:spPr>
          <a:xfrm>
            <a:off x="5715008" y="1859757"/>
            <a:ext cx="2714644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885" y="1772816"/>
            <a:ext cx="3466922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4071966" cy="2928958"/>
          </a:xfrm>
        </p:spPr>
        <p:txBody>
          <a:bodyPr>
            <a:noAutofit/>
          </a:bodyPr>
          <a:lstStyle/>
          <a:p>
            <a:pPr marL="450850" lvl="0" eaLnBrk="0" fontAlgn="base" hangingPunct="0"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Практикумы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Консультации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 родителями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256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4071942"/>
            <a:ext cx="4143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EEECE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-День открытых дверей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EEECE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Тренинги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EEECE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Семинары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276" y="1412777"/>
            <a:ext cx="3509188" cy="2659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95" y="2951567"/>
            <a:ext cx="4247914" cy="362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714356"/>
            <a:ext cx="4143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Совместное создание предметно-развивающей среды группы и участка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3" y="1700808"/>
            <a:ext cx="3518159" cy="469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Фото04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099351"/>
            <a:ext cx="4143404" cy="4292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4011613" cy="32001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53" y="0"/>
            <a:ext cx="5120947" cy="32849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" y="2780928"/>
            <a:ext cx="4560561" cy="4077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80928"/>
            <a:ext cx="4572000" cy="4077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766340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116632"/>
            <a:ext cx="8229600" cy="3071813"/>
          </a:xfrm>
        </p:spPr>
        <p:txBody>
          <a:bodyPr>
            <a:normAutofit/>
          </a:bodyPr>
          <a:lstStyle/>
          <a:p>
            <a:pPr marL="365125" lvl="0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Наглядно- информационное направление </a:t>
            </a:r>
            <a:r>
              <a:rPr lang="ru-RU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включало в себя: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-Уголок для родителей.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-Папки-передвижки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-Папки-ширмы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48880"/>
            <a:ext cx="457200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432048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71604" y="785794"/>
            <a:ext cx="6072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Выставки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-Фотоколлажи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04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170790"/>
            <a:ext cx="3744416" cy="3850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70788"/>
            <a:ext cx="4068166" cy="3850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-966271"/>
            <a:ext cx="585791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u="sng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u="sng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.Досуговое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направление. 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Оно включало в себя: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Праздники « День матери»,» Новый год», « С днём Рождение ребят, поздравляет детский сад»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Масленица-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блиноедка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 Правила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дорожного движения будем дружно соблюдать».» « Неделя книги»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здоровья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постановки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068960"/>
            <a:ext cx="244827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4" b="-662"/>
          <a:stretch/>
        </p:blipFill>
        <p:spPr bwMode="auto">
          <a:xfrm>
            <a:off x="1" y="48355"/>
            <a:ext cx="4811852" cy="3596669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599" y="0"/>
            <a:ext cx="4358399" cy="3391819"/>
          </a:xfrm>
          <a:prstGeom prst="rect">
            <a:avLst/>
          </a:prstGeom>
          <a:ln w="1270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80" y="3530457"/>
            <a:ext cx="4680521" cy="3327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102077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600" y="3530457"/>
            <a:ext cx="4358400" cy="3426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Результат своей работы  отслеживала  с помощью анкетирования «Удовлетворённость родителей  проводимыми мероприятиями» </a:t>
            </a:r>
          </a:p>
          <a:p>
            <a:endParaRPr lang="ru-RU" sz="2800" dirty="0" smtClean="0"/>
          </a:p>
          <a:p>
            <a:r>
              <a:rPr lang="ru-RU" sz="2800" dirty="0" smtClean="0"/>
              <a:t>При анализе работы с родителями использовала критерий, который отражал «включённость» родителей в образовательный процесс. Такой анализ позволил  выявит  три группы родителей: </a:t>
            </a:r>
          </a:p>
          <a:p>
            <a:r>
              <a:rPr lang="ru-RU" sz="2800" b="1" dirty="0" smtClean="0"/>
              <a:t>Родители - лидеры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Родители-исполнители</a:t>
            </a:r>
          </a:p>
          <a:p>
            <a:r>
              <a:rPr lang="ru-RU" sz="2800" b="1" dirty="0" smtClean="0"/>
              <a:t>Родители-наблюдатели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31186" y="364555"/>
            <a:ext cx="6958034" cy="1162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8281753"/>
              </p:ext>
            </p:extLst>
          </p:nvPr>
        </p:nvGraphicFramePr>
        <p:xfrm>
          <a:off x="714348" y="428604"/>
          <a:ext cx="721523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одержимое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1674022"/>
              </p:ext>
            </p:extLst>
          </p:nvPr>
        </p:nvGraphicFramePr>
        <p:xfrm>
          <a:off x="1259632" y="1628800"/>
          <a:ext cx="770096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1198" y="5589240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07170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«От  того, как прошло детство, кто вёл ребёнка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В.А. Сухомлинский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212976"/>
            <a:ext cx="676875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 «включённости» родителей в образовательный 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7"/>
          <a:stretch/>
        </p:blipFill>
        <p:spPr bwMode="auto">
          <a:xfrm>
            <a:off x="827584" y="1772816"/>
            <a:ext cx="7920880" cy="38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16" y="5733255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      2011-                2012-             2013-</a:t>
            </a:r>
          </a:p>
          <a:p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      2012                 2013               2014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70286"/>
            <a:ext cx="82868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1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проведенной работы, использования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и методов общения с родителями повысился уровень  психолого-педагогической грамотности родителей, возрос уровень культуры межличностного общения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абота  воспитателя в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тесном взаимодействии с родителями дала позитивные результаты. Семья – принята как первое и главное действующее лицо в воспитании и образовании ребёнка.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не остановлюсь на достигнутом и продолжу искать новые пути сотрудничества с родителями. Ведь у нас одна цель - воспитать будущих  созидателей жизни. Какой человек , такой  и мир , который создаёт вокруг себя.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5429288"/>
          </a:xfrm>
        </p:spPr>
        <p:txBody>
          <a:bodyPr>
            <a:noAutofit/>
          </a:bodyPr>
          <a:lstStyle/>
          <a:p>
            <a:pPr indent="3587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Анализируя проблемы, с которыми  сталкивается  педагог в работе с родителями ,  пришла к выводу, что все затруднения проистекают от того – видимого отсутствия доверия, взаимопонимания и сотрудничества между детским садом и семьями воспитанников, а также недостаточной  педагогической  компетентности родителей.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  мае 2012 года, взяв  группу «домашних» детей в возрасте 1,5 лет,    начала тесно работать с родителями.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2857520"/>
          </a:xfrm>
        </p:spPr>
        <p:txBody>
          <a:bodyPr>
            <a:normAutofit fontScale="90000"/>
          </a:bodyPr>
          <a:lstStyle/>
          <a:p>
            <a:pPr marL="26670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Главной педагогической идеей  стало 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«Превратить интерес детского сада  к образовательно-воспитательному процессу - в интерес семейный. Сплотить не только детскую группу в коллектив единомышленников, но и их родителей сделать своими союзниками.»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192688" cy="350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772816"/>
            <a:ext cx="58326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Цель: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Создание условий для благоприятного климата взаимодействия с родителями;</a:t>
            </a:r>
          </a:p>
          <a:p>
            <a:r>
              <a:rPr lang="ru-RU" sz="2800" dirty="0" smtClean="0"/>
              <a:t>2.    Установление доверительных и партнёрских отношений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11285031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285984" y="642918"/>
            <a:ext cx="6572296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51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5100" b="1" spc="50" dirty="0" smtClean="0">
                <a:ln w="13500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дачи: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Вовлечь родителей в орбиту педагогической деятельности, заинтересовать в воспитательно-образовательном процессе как необходимости развития собственного ребёнка.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Работать в тесном контакте с семьями своих воспитанников.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  <a:p>
            <a:endParaRPr lang="ru-RU" dirty="0"/>
          </a:p>
        </p:txBody>
      </p:sp>
      <p:pic>
        <p:nvPicPr>
          <p:cNvPr id="3" name="Рисунок 2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285860"/>
            <a:ext cx="2000264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34" y="1071546"/>
            <a:ext cx="8215370" cy="4643454"/>
          </a:xfrm>
        </p:spPr>
        <p:txBody>
          <a:bodyPr>
            <a:normAutofit/>
          </a:bodyPr>
          <a:lstStyle/>
          <a:p>
            <a:pPr marL="53181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Свою работу по вовлечению родителей в совместную деятельность ДОУ  вела по четырём направлениям: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1. Информационно-аналитическое.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2. Досуговое.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3. Познавательное.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4. Наглядно-информационное.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400_c8059c8c4b1403889236be74fdaf64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357562"/>
            <a:ext cx="1857388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733246"/>
            <a:ext cx="55007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u="sng" dirty="0" smtClean="0">
                <a:solidFill>
                  <a:srgbClr val="FFFF00"/>
                </a:solidFill>
              </a:rPr>
              <a:t>Информационно-аналитическое направление  </a:t>
            </a:r>
            <a:r>
              <a:rPr lang="ru-RU" sz="2800" dirty="0" smtClean="0">
                <a:solidFill>
                  <a:schemeClr val="tx2"/>
                </a:solidFill>
              </a:rPr>
              <a:t>включало в себя :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Анкетирование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Беседы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Составления социального паспорта семей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Посещение семей воспитанников на дому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/>
              <a:t>Изучение специальной литературы : книг, статьей в СМИ , материал в интернете.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7" name="Рисунок 6" descr="iCADZY4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643050"/>
            <a:ext cx="18573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6241976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448</Words>
  <Application>Microsoft Office PowerPoint</Application>
  <PresentationFormat>Экран (4:3)</PresentationFormat>
  <Paragraphs>64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«От  того, как прошло детство, кто вёл ребёнка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                                                    В.А. Сухомлинский </vt:lpstr>
      <vt:lpstr>  Анализируя проблемы, с которыми  сталкивается  педагог в работе с родителями ,  пришла к выводу, что все затруднения проистекают от того – видимого отсутствия доверия, взаимопонимания и сотрудничества между детским садом и семьями воспитанников, а также недостаточной  педагогической  компетентности родителей.        В  мае 2012 года, взяв  группу «домашних» детей в возрасте 1,5 лет,    начала тесно работать с родителями.                             </vt:lpstr>
      <vt:lpstr>     Главной педагогической идеей  стало : «Превратить интерес детского сада  к образовательно-воспитательному процессу - в интерес семейный. Сплотить не только детскую группу в коллектив единомышленников, но и их родителей сделать своими союзниками.» </vt:lpstr>
      <vt:lpstr>Презентация PowerPoint</vt:lpstr>
      <vt:lpstr>  </vt:lpstr>
      <vt:lpstr>Свою работу по вовлечению родителей в совместную деятельность ДОУ  вела по четырём направлениям:                1. Информационно-аналитическое.                2. Досуговое.                3. Познавательное.                4. Наглядно-информационное. </vt:lpstr>
      <vt:lpstr>Презентация PowerPoint</vt:lpstr>
      <vt:lpstr>Презентация PowerPoint</vt:lpstr>
      <vt:lpstr> </vt:lpstr>
      <vt:lpstr>   - Практикумы - Консультации  -Беседы с  родителями   </vt:lpstr>
      <vt:lpstr>Презентация PowerPoint</vt:lpstr>
      <vt:lpstr>Презентация PowerPoint</vt:lpstr>
      <vt:lpstr>3. Наглядно- информационное направление  включало в себя:  -Уголок для родителей. -Папки-передвижки  -Папки-ширмы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Диаграмма «включённости» родителей в образовательный процесс.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и семьи по вопросам воспитания детей  младшего дошкольного возраста</dc:title>
  <dc:creator>AMD</dc:creator>
  <cp:lastModifiedBy>HP</cp:lastModifiedBy>
  <cp:revision>112</cp:revision>
  <dcterms:created xsi:type="dcterms:W3CDTF">2012-02-25T13:34:57Z</dcterms:created>
  <dcterms:modified xsi:type="dcterms:W3CDTF">2014-11-23T08:07:13Z</dcterms:modified>
</cp:coreProperties>
</file>