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  <p:sldId id="265" r:id="rId7"/>
    <p:sldId id="266" r:id="rId8"/>
    <p:sldId id="267" r:id="rId9"/>
    <p:sldId id="29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01" autoAdjust="0"/>
    <p:restoredTop sz="94660"/>
  </p:normalViewPr>
  <p:slideViewPr>
    <p:cSldViewPr>
      <p:cViewPr varScale="1">
        <p:scale>
          <a:sx n="48" d="100"/>
          <a:sy n="48" d="100"/>
        </p:scale>
        <p:origin x="-10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98758-7ABE-459F-A8A0-B94ECBF5D8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7D2EE9-6351-44DD-997B-15758176503E}">
      <dgm:prSet phldrT="[Текст]"/>
      <dgm:spPr/>
      <dgm:t>
        <a:bodyPr/>
        <a:lstStyle/>
        <a:p>
          <a:r>
            <a:rPr lang="ru-RU" dirty="0" smtClean="0"/>
            <a:t>Помогает детям понять , что такое окружающая среда</a:t>
          </a:r>
          <a:endParaRPr lang="ru-RU" dirty="0"/>
        </a:p>
      </dgm:t>
    </dgm:pt>
    <dgm:pt modelId="{36ECF116-DEB6-44DC-A4A2-F6A7C50C1580}" type="parTrans" cxnId="{B7CB1D8D-02C7-41FF-9218-4F48D2986A03}">
      <dgm:prSet/>
      <dgm:spPr/>
      <dgm:t>
        <a:bodyPr/>
        <a:lstStyle/>
        <a:p>
          <a:endParaRPr lang="ru-RU"/>
        </a:p>
      </dgm:t>
    </dgm:pt>
    <dgm:pt modelId="{B30BD1FF-36C7-440B-8062-BA501573E942}" type="sibTrans" cxnId="{B7CB1D8D-02C7-41FF-9218-4F48D2986A03}">
      <dgm:prSet/>
      <dgm:spPr/>
      <dgm:t>
        <a:bodyPr/>
        <a:lstStyle/>
        <a:p>
          <a:endParaRPr lang="ru-RU"/>
        </a:p>
      </dgm:t>
    </dgm:pt>
    <dgm:pt modelId="{1F66C646-C0C6-46AC-979A-D3449BC7C24D}">
      <dgm:prSet phldrT="[Текст]"/>
      <dgm:spPr/>
      <dgm:t>
        <a:bodyPr/>
        <a:lstStyle/>
        <a:p>
          <a:r>
            <a:rPr lang="ru-RU" dirty="0" smtClean="0"/>
            <a:t>Предлагает детям проделать опыты с водой, задуматься над проблемой мусора</a:t>
          </a:r>
          <a:endParaRPr lang="ru-RU" dirty="0"/>
        </a:p>
      </dgm:t>
    </dgm:pt>
    <dgm:pt modelId="{BAE15EDC-83FA-4C7A-B5F5-0F59C0C0FAFE}" type="parTrans" cxnId="{E0C63EAC-4DB1-46CA-98DB-D9EB3769CF03}">
      <dgm:prSet/>
      <dgm:spPr/>
      <dgm:t>
        <a:bodyPr/>
        <a:lstStyle/>
        <a:p>
          <a:endParaRPr lang="ru-RU"/>
        </a:p>
      </dgm:t>
    </dgm:pt>
    <dgm:pt modelId="{F9EBD25E-67DE-47B4-B54C-4638F5595AF1}" type="sibTrans" cxnId="{E0C63EAC-4DB1-46CA-98DB-D9EB3769CF03}">
      <dgm:prSet/>
      <dgm:spPr/>
      <dgm:t>
        <a:bodyPr/>
        <a:lstStyle/>
        <a:p>
          <a:endParaRPr lang="ru-RU"/>
        </a:p>
      </dgm:t>
    </dgm:pt>
    <dgm:pt modelId="{4B4F81A3-01EC-4D73-84C5-794FF195E7C1}">
      <dgm:prSet phldrT="[Текст]"/>
      <dgm:spPr/>
      <dgm:t>
        <a:bodyPr/>
        <a:lstStyle/>
        <a:p>
          <a:r>
            <a:rPr lang="ru-RU" dirty="0" smtClean="0"/>
            <a:t>Знакомит детей с качеством воды</a:t>
          </a:r>
          <a:endParaRPr lang="ru-RU" dirty="0"/>
        </a:p>
      </dgm:t>
    </dgm:pt>
    <dgm:pt modelId="{964D5596-DA57-4515-A6BE-89DBFCA09159}" type="parTrans" cxnId="{AD1A3543-137F-4A0F-97E5-C92A39D6AB2D}">
      <dgm:prSet/>
      <dgm:spPr/>
      <dgm:t>
        <a:bodyPr/>
        <a:lstStyle/>
        <a:p>
          <a:endParaRPr lang="ru-RU"/>
        </a:p>
      </dgm:t>
    </dgm:pt>
    <dgm:pt modelId="{3177B475-DBF4-4A1D-BF03-374C6525BC53}" type="sibTrans" cxnId="{AD1A3543-137F-4A0F-97E5-C92A39D6AB2D}">
      <dgm:prSet/>
      <dgm:spPr/>
      <dgm:t>
        <a:bodyPr/>
        <a:lstStyle/>
        <a:p>
          <a:endParaRPr lang="ru-RU"/>
        </a:p>
      </dgm:t>
    </dgm:pt>
    <dgm:pt modelId="{F73C47AD-B335-4FD4-807C-5D00A2E32911}">
      <dgm:prSet phldrT="[Текст]"/>
      <dgm:spPr/>
      <dgm:t>
        <a:bodyPr/>
        <a:lstStyle/>
        <a:p>
          <a:r>
            <a:rPr lang="ru-RU" dirty="0" smtClean="0"/>
            <a:t>Советует экономить воду</a:t>
          </a:r>
          <a:endParaRPr lang="ru-RU" dirty="0"/>
        </a:p>
      </dgm:t>
    </dgm:pt>
    <dgm:pt modelId="{6A55DCDA-4B81-4104-9747-0CF6013FFC55}" type="parTrans" cxnId="{050C37C1-13A8-44DC-9305-3B7BC25551A2}">
      <dgm:prSet/>
      <dgm:spPr/>
      <dgm:t>
        <a:bodyPr/>
        <a:lstStyle/>
        <a:p>
          <a:endParaRPr lang="ru-RU"/>
        </a:p>
      </dgm:t>
    </dgm:pt>
    <dgm:pt modelId="{CDABD53F-5866-4F07-AD0F-FC400E7BE21A}" type="sibTrans" cxnId="{050C37C1-13A8-44DC-9305-3B7BC25551A2}">
      <dgm:prSet/>
      <dgm:spPr/>
      <dgm:t>
        <a:bodyPr/>
        <a:lstStyle/>
        <a:p>
          <a:endParaRPr lang="ru-RU"/>
        </a:p>
      </dgm:t>
    </dgm:pt>
    <dgm:pt modelId="{20D477ED-A40A-4DA7-A067-891610F04844}">
      <dgm:prSet phldrT="[Текст]"/>
      <dgm:spPr/>
      <dgm:t>
        <a:bodyPr/>
        <a:lstStyle/>
        <a:p>
          <a:r>
            <a:rPr lang="ru-RU" dirty="0" smtClean="0"/>
            <a:t>Обсуждает проблему нефти и бензина</a:t>
          </a:r>
          <a:endParaRPr lang="ru-RU" dirty="0"/>
        </a:p>
      </dgm:t>
    </dgm:pt>
    <dgm:pt modelId="{392B26EA-77B0-4FA0-9D63-60B37A4F10D3}" type="parTrans" cxnId="{48BAF336-387C-474F-B277-EEF2C89E34CE}">
      <dgm:prSet/>
      <dgm:spPr/>
      <dgm:t>
        <a:bodyPr/>
        <a:lstStyle/>
        <a:p>
          <a:endParaRPr lang="ru-RU"/>
        </a:p>
      </dgm:t>
    </dgm:pt>
    <dgm:pt modelId="{F4EE51A0-42C8-4AA9-BF5E-5834C22B4577}" type="sibTrans" cxnId="{48BAF336-387C-474F-B277-EEF2C89E34CE}">
      <dgm:prSet/>
      <dgm:spPr/>
      <dgm:t>
        <a:bodyPr/>
        <a:lstStyle/>
        <a:p>
          <a:endParaRPr lang="ru-RU"/>
        </a:p>
      </dgm:t>
    </dgm:pt>
    <dgm:pt modelId="{24C7A2AC-9573-48DA-B1CD-38920D8D7D95}" type="pres">
      <dgm:prSet presAssocID="{ED598758-7ABE-459F-A8A0-B94ECBF5D8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41C943-5D35-4CFF-BEC8-945EF5CFFE4B}" type="pres">
      <dgm:prSet presAssocID="{8A7D2EE9-6351-44DD-997B-15758176503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6035A-1FD8-4CCD-8E42-F15442D7FAA8}" type="pres">
      <dgm:prSet presAssocID="{B30BD1FF-36C7-440B-8062-BA501573E942}" presName="sibTrans" presStyleCnt="0"/>
      <dgm:spPr/>
    </dgm:pt>
    <dgm:pt modelId="{11275D73-E25C-499E-AA6C-8D7016518582}" type="pres">
      <dgm:prSet presAssocID="{1F66C646-C0C6-46AC-979A-D3449BC7C2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44CDB-9C84-4774-A135-62ADC6FB25B8}" type="pres">
      <dgm:prSet presAssocID="{F9EBD25E-67DE-47B4-B54C-4638F5595AF1}" presName="sibTrans" presStyleCnt="0"/>
      <dgm:spPr/>
    </dgm:pt>
    <dgm:pt modelId="{D81D0FBF-90DA-4BFF-9F8A-C2EF8B9ABBE6}" type="pres">
      <dgm:prSet presAssocID="{4B4F81A3-01EC-4D73-84C5-794FF195E7C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26693-1BF9-4B5E-9423-E44C720A8726}" type="pres">
      <dgm:prSet presAssocID="{3177B475-DBF4-4A1D-BF03-374C6525BC53}" presName="sibTrans" presStyleCnt="0"/>
      <dgm:spPr/>
    </dgm:pt>
    <dgm:pt modelId="{D92CE11E-FA74-4D3E-9D1D-8C01BE8E59E1}" type="pres">
      <dgm:prSet presAssocID="{F73C47AD-B335-4FD4-807C-5D00A2E3291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A3640-8BA2-4ED2-BF61-AFF9A5BFC8D4}" type="pres">
      <dgm:prSet presAssocID="{CDABD53F-5866-4F07-AD0F-FC400E7BE21A}" presName="sibTrans" presStyleCnt="0"/>
      <dgm:spPr/>
    </dgm:pt>
    <dgm:pt modelId="{1870A615-3953-456A-B967-B6C11EBB4E36}" type="pres">
      <dgm:prSet presAssocID="{20D477ED-A40A-4DA7-A067-891610F0484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C63EAC-4DB1-46CA-98DB-D9EB3769CF03}" srcId="{ED598758-7ABE-459F-A8A0-B94ECBF5D819}" destId="{1F66C646-C0C6-46AC-979A-D3449BC7C24D}" srcOrd="1" destOrd="0" parTransId="{BAE15EDC-83FA-4C7A-B5F5-0F59C0C0FAFE}" sibTransId="{F9EBD25E-67DE-47B4-B54C-4638F5595AF1}"/>
    <dgm:cxn modelId="{03430C55-AA8E-4910-A352-227B0696FF63}" type="presOf" srcId="{F73C47AD-B335-4FD4-807C-5D00A2E32911}" destId="{D92CE11E-FA74-4D3E-9D1D-8C01BE8E59E1}" srcOrd="0" destOrd="0" presId="urn:microsoft.com/office/officeart/2005/8/layout/default"/>
    <dgm:cxn modelId="{AD1A3543-137F-4A0F-97E5-C92A39D6AB2D}" srcId="{ED598758-7ABE-459F-A8A0-B94ECBF5D819}" destId="{4B4F81A3-01EC-4D73-84C5-794FF195E7C1}" srcOrd="2" destOrd="0" parTransId="{964D5596-DA57-4515-A6BE-89DBFCA09159}" sibTransId="{3177B475-DBF4-4A1D-BF03-374C6525BC53}"/>
    <dgm:cxn modelId="{4866664D-17B2-41F5-B305-514E2B23FA68}" type="presOf" srcId="{4B4F81A3-01EC-4D73-84C5-794FF195E7C1}" destId="{D81D0FBF-90DA-4BFF-9F8A-C2EF8B9ABBE6}" srcOrd="0" destOrd="0" presId="urn:microsoft.com/office/officeart/2005/8/layout/default"/>
    <dgm:cxn modelId="{050C37C1-13A8-44DC-9305-3B7BC25551A2}" srcId="{ED598758-7ABE-459F-A8A0-B94ECBF5D819}" destId="{F73C47AD-B335-4FD4-807C-5D00A2E32911}" srcOrd="3" destOrd="0" parTransId="{6A55DCDA-4B81-4104-9747-0CF6013FFC55}" sibTransId="{CDABD53F-5866-4F07-AD0F-FC400E7BE21A}"/>
    <dgm:cxn modelId="{D6F1DFC5-962F-43F0-BDBC-FAA406A8679C}" type="presOf" srcId="{8A7D2EE9-6351-44DD-997B-15758176503E}" destId="{FF41C943-5D35-4CFF-BEC8-945EF5CFFE4B}" srcOrd="0" destOrd="0" presId="urn:microsoft.com/office/officeart/2005/8/layout/default"/>
    <dgm:cxn modelId="{B7CB1D8D-02C7-41FF-9218-4F48D2986A03}" srcId="{ED598758-7ABE-459F-A8A0-B94ECBF5D819}" destId="{8A7D2EE9-6351-44DD-997B-15758176503E}" srcOrd="0" destOrd="0" parTransId="{36ECF116-DEB6-44DC-A4A2-F6A7C50C1580}" sibTransId="{B30BD1FF-36C7-440B-8062-BA501573E942}"/>
    <dgm:cxn modelId="{48BAF336-387C-474F-B277-EEF2C89E34CE}" srcId="{ED598758-7ABE-459F-A8A0-B94ECBF5D819}" destId="{20D477ED-A40A-4DA7-A067-891610F04844}" srcOrd="4" destOrd="0" parTransId="{392B26EA-77B0-4FA0-9D63-60B37A4F10D3}" sibTransId="{F4EE51A0-42C8-4AA9-BF5E-5834C22B4577}"/>
    <dgm:cxn modelId="{C2ADFA3B-8F4A-4797-A454-7E124959DA69}" type="presOf" srcId="{20D477ED-A40A-4DA7-A067-891610F04844}" destId="{1870A615-3953-456A-B967-B6C11EBB4E36}" srcOrd="0" destOrd="0" presId="urn:microsoft.com/office/officeart/2005/8/layout/default"/>
    <dgm:cxn modelId="{94068399-85A0-4CC5-A24F-BC0451291FC2}" type="presOf" srcId="{1F66C646-C0C6-46AC-979A-D3449BC7C24D}" destId="{11275D73-E25C-499E-AA6C-8D7016518582}" srcOrd="0" destOrd="0" presId="urn:microsoft.com/office/officeart/2005/8/layout/default"/>
    <dgm:cxn modelId="{DB3388E8-C3B2-46EB-AF79-786DFEE29BBB}" type="presOf" srcId="{ED598758-7ABE-459F-A8A0-B94ECBF5D819}" destId="{24C7A2AC-9573-48DA-B1CD-38920D8D7D95}" srcOrd="0" destOrd="0" presId="urn:microsoft.com/office/officeart/2005/8/layout/default"/>
    <dgm:cxn modelId="{092F33E2-1395-4971-973A-B0C1BCE99887}" type="presParOf" srcId="{24C7A2AC-9573-48DA-B1CD-38920D8D7D95}" destId="{FF41C943-5D35-4CFF-BEC8-945EF5CFFE4B}" srcOrd="0" destOrd="0" presId="urn:microsoft.com/office/officeart/2005/8/layout/default"/>
    <dgm:cxn modelId="{178B4ED2-22B3-4D75-9887-E3F950D75D45}" type="presParOf" srcId="{24C7A2AC-9573-48DA-B1CD-38920D8D7D95}" destId="{2316035A-1FD8-4CCD-8E42-F15442D7FAA8}" srcOrd="1" destOrd="0" presId="urn:microsoft.com/office/officeart/2005/8/layout/default"/>
    <dgm:cxn modelId="{C06FF1C1-CAF2-4C1A-A5DD-D5BD2B0FA999}" type="presParOf" srcId="{24C7A2AC-9573-48DA-B1CD-38920D8D7D95}" destId="{11275D73-E25C-499E-AA6C-8D7016518582}" srcOrd="2" destOrd="0" presId="urn:microsoft.com/office/officeart/2005/8/layout/default"/>
    <dgm:cxn modelId="{6FC336D6-D376-4ACD-9259-453C75420EA5}" type="presParOf" srcId="{24C7A2AC-9573-48DA-B1CD-38920D8D7D95}" destId="{0C844CDB-9C84-4774-A135-62ADC6FB25B8}" srcOrd="3" destOrd="0" presId="urn:microsoft.com/office/officeart/2005/8/layout/default"/>
    <dgm:cxn modelId="{83151173-78A3-4919-86CB-E75A60CFC606}" type="presParOf" srcId="{24C7A2AC-9573-48DA-B1CD-38920D8D7D95}" destId="{D81D0FBF-90DA-4BFF-9F8A-C2EF8B9ABBE6}" srcOrd="4" destOrd="0" presId="urn:microsoft.com/office/officeart/2005/8/layout/default"/>
    <dgm:cxn modelId="{D851A1B1-14D5-43A8-AC32-D069036CB4FD}" type="presParOf" srcId="{24C7A2AC-9573-48DA-B1CD-38920D8D7D95}" destId="{4D426693-1BF9-4B5E-9423-E44C720A8726}" srcOrd="5" destOrd="0" presId="urn:microsoft.com/office/officeart/2005/8/layout/default"/>
    <dgm:cxn modelId="{A86242CF-92AF-4062-B5C4-05DB36353238}" type="presParOf" srcId="{24C7A2AC-9573-48DA-B1CD-38920D8D7D95}" destId="{D92CE11E-FA74-4D3E-9D1D-8C01BE8E59E1}" srcOrd="6" destOrd="0" presId="urn:microsoft.com/office/officeart/2005/8/layout/default"/>
    <dgm:cxn modelId="{1B7B1C23-FDD2-4882-958E-830F17A38F18}" type="presParOf" srcId="{24C7A2AC-9573-48DA-B1CD-38920D8D7D95}" destId="{322A3640-8BA2-4ED2-BF61-AFF9A5BFC8D4}" srcOrd="7" destOrd="0" presId="urn:microsoft.com/office/officeart/2005/8/layout/default"/>
    <dgm:cxn modelId="{FE1DBF9E-D78E-4192-A867-465A336D966F}" type="presParOf" srcId="{24C7A2AC-9573-48DA-B1CD-38920D8D7D95}" destId="{1870A615-3953-456A-B967-B6C11EBB4E3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41C943-5D35-4CFF-BEC8-945EF5CFFE4B}">
      <dsp:nvSpPr>
        <dsp:cNvPr id="0" name=""/>
        <dsp:cNvSpPr/>
      </dsp:nvSpPr>
      <dsp:spPr>
        <a:xfrm>
          <a:off x="1156951" y="2903"/>
          <a:ext cx="2395672" cy="1437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Помогает детям понять , что такое окружающая среда</a:t>
          </a:r>
          <a:endParaRPr lang="ru-RU" sz="1800" kern="1200" dirty="0"/>
        </a:p>
      </dsp:txBody>
      <dsp:txXfrm>
        <a:off x="1156951" y="2903"/>
        <a:ext cx="2395672" cy="1437403"/>
      </dsp:txXfrm>
    </dsp:sp>
    <dsp:sp modelId="{11275D73-E25C-499E-AA6C-8D7016518582}">
      <dsp:nvSpPr>
        <dsp:cNvPr id="0" name=""/>
        <dsp:cNvSpPr/>
      </dsp:nvSpPr>
      <dsp:spPr>
        <a:xfrm>
          <a:off x="3792191" y="2903"/>
          <a:ext cx="2395672" cy="1437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Предлагает детям проделать опыты с водой, задуматься над проблемой мусора</a:t>
          </a:r>
          <a:endParaRPr lang="ru-RU" sz="1800" kern="1200" dirty="0"/>
        </a:p>
      </dsp:txBody>
      <dsp:txXfrm>
        <a:off x="3792191" y="2903"/>
        <a:ext cx="2395672" cy="1437403"/>
      </dsp:txXfrm>
    </dsp:sp>
    <dsp:sp modelId="{D81D0FBF-90DA-4BFF-9F8A-C2EF8B9ABBE6}">
      <dsp:nvSpPr>
        <dsp:cNvPr id="0" name=""/>
        <dsp:cNvSpPr/>
      </dsp:nvSpPr>
      <dsp:spPr>
        <a:xfrm>
          <a:off x="1156951" y="1679874"/>
          <a:ext cx="2395672" cy="1437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Знакомит детей с качеством воды</a:t>
          </a:r>
          <a:endParaRPr lang="ru-RU" sz="1800" kern="1200" dirty="0"/>
        </a:p>
      </dsp:txBody>
      <dsp:txXfrm>
        <a:off x="1156951" y="1679874"/>
        <a:ext cx="2395672" cy="1437403"/>
      </dsp:txXfrm>
    </dsp:sp>
    <dsp:sp modelId="{D92CE11E-FA74-4D3E-9D1D-8C01BE8E59E1}">
      <dsp:nvSpPr>
        <dsp:cNvPr id="0" name=""/>
        <dsp:cNvSpPr/>
      </dsp:nvSpPr>
      <dsp:spPr>
        <a:xfrm>
          <a:off x="3792191" y="1679874"/>
          <a:ext cx="2395672" cy="1437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Советует экономить воду</a:t>
          </a:r>
          <a:endParaRPr lang="ru-RU" sz="1800" kern="1200" dirty="0"/>
        </a:p>
      </dsp:txBody>
      <dsp:txXfrm>
        <a:off x="3792191" y="1679874"/>
        <a:ext cx="2395672" cy="1437403"/>
      </dsp:txXfrm>
    </dsp:sp>
    <dsp:sp modelId="{1870A615-3953-456A-B967-B6C11EBB4E36}">
      <dsp:nvSpPr>
        <dsp:cNvPr id="0" name=""/>
        <dsp:cNvSpPr/>
      </dsp:nvSpPr>
      <dsp:spPr>
        <a:xfrm>
          <a:off x="2474571" y="3356844"/>
          <a:ext cx="2395672" cy="1437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Обсуждает проблему нефти и бензина</a:t>
          </a:r>
          <a:endParaRPr lang="ru-RU" sz="1800" kern="1200" dirty="0"/>
        </a:p>
      </dsp:txBody>
      <dsp:txXfrm>
        <a:off x="2474571" y="3356844"/>
        <a:ext cx="2395672" cy="1437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8A7EF-5D8C-4C75-8F87-A7C3FC129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02970-32CD-47A0-97F2-41763895719F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2A23-FB6D-4361-8F94-32EE1028C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3b58601e016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0425" cy="7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907704" y="4725144"/>
            <a:ext cx="6443663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</a:rPr>
              <a:t>Выполнила студентка 4 курса гр. Д </a:t>
            </a:r>
            <a:r>
              <a:rPr lang="ru-RU" sz="3200" i="1" smtClean="0">
                <a:latin typeface="Times New Roman" pitchFamily="18" charset="0"/>
              </a:rPr>
              <a:t>Салихзянова </a:t>
            </a:r>
            <a:r>
              <a:rPr lang="ru-RU" sz="3200" i="1" smtClean="0">
                <a:latin typeface="Times New Roman" pitchFamily="18" charset="0"/>
              </a:rPr>
              <a:t>А.</a:t>
            </a:r>
            <a:endParaRPr lang="ru-RU" sz="3200" i="1" dirty="0">
              <a:latin typeface="Times New Roman" pitchFamily="18" charset="0"/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475656" y="2564904"/>
            <a:ext cx="6985000" cy="1938992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</a:rPr>
              <a:t>Зарубежный опыт экологического воспитания детей</a:t>
            </a:r>
            <a:endParaRPr lang="ru-RU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/>
              <a:t>Частная собственность на землю и природные угодья</a:t>
            </a:r>
          </a:p>
          <a:p>
            <a:r>
              <a:rPr lang="ru-RU" dirty="0" smtClean="0"/>
              <a:t>Отсутствие неосвоенных территорий</a:t>
            </a:r>
          </a:p>
          <a:p>
            <a:r>
              <a:rPr lang="ru-RU" dirty="0" smtClean="0"/>
              <a:t>Создание охраняемых территорий, парков</a:t>
            </a:r>
          </a:p>
          <a:p>
            <a:r>
              <a:rPr lang="ru-RU" dirty="0" smtClean="0"/>
              <a:t>Материальная поддержка экологических программ</a:t>
            </a:r>
          </a:p>
          <a:p>
            <a:r>
              <a:rPr lang="ru-RU" dirty="0" smtClean="0"/>
              <a:t>Высокий уровень общественного сознания людей </a:t>
            </a:r>
          </a:p>
          <a:p>
            <a:r>
              <a:rPr lang="ru-RU" dirty="0" smtClean="0"/>
              <a:t>Дисциплинированность в исполнении законов и правил поведения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8"/>
            <a:ext cx="828092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Традиции преобладающие за рубежом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5"/>
          <p:cNvGrpSpPr>
            <a:grpSpLocks noChangeAspect="1"/>
          </p:cNvGrpSpPr>
          <p:nvPr/>
        </p:nvGrpSpPr>
        <p:grpSpPr bwMode="auto">
          <a:xfrm>
            <a:off x="611416" y="330428"/>
            <a:ext cx="7768352" cy="5654788"/>
            <a:chOff x="1107" y="1241"/>
            <a:chExt cx="2907" cy="1160"/>
          </a:xfrm>
          <a:solidFill>
            <a:schemeClr val="tx2">
              <a:lumMod val="20000"/>
              <a:lumOff val="80000"/>
            </a:schemeClr>
          </a:solidFill>
        </p:grpSpPr>
        <p:cxnSp>
          <p:nvCxnSpPr>
            <p:cNvPr id="18436" name="_s22545"/>
            <p:cNvCxnSpPr>
              <a:cxnSpLocks noChangeShapeType="1"/>
            </p:cNvCxnSpPr>
            <p:nvPr/>
          </p:nvCxnSpPr>
          <p:spPr bwMode="auto">
            <a:xfrm rot="-5400000">
              <a:off x="2875" y="1911"/>
              <a:ext cx="45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37" name="_s22543"/>
            <p:cNvCxnSpPr>
              <a:cxnSpLocks noChangeShapeType="1"/>
            </p:cNvCxnSpPr>
            <p:nvPr/>
          </p:nvCxnSpPr>
          <p:spPr bwMode="auto">
            <a:xfrm rot="-5400000">
              <a:off x="1864" y="1898"/>
              <a:ext cx="428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38" name="_s22540"/>
            <p:cNvCxnSpPr>
              <a:cxnSpLocks noChangeShapeType="1"/>
              <a:stCxn id="18444" idx="0"/>
              <a:endCxn id="18441" idx="2"/>
            </p:cNvCxnSpPr>
            <p:nvPr/>
          </p:nvCxnSpPr>
          <p:spPr bwMode="auto">
            <a:xfrm rot="16200000" flipV="1">
              <a:off x="2985" y="1106"/>
              <a:ext cx="107" cy="108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8439" name="_s22539"/>
            <p:cNvCxnSpPr>
              <a:cxnSpLocks noChangeShapeType="1"/>
            </p:cNvCxnSpPr>
            <p:nvPr/>
          </p:nvCxnSpPr>
          <p:spPr bwMode="auto">
            <a:xfrm rot="-5400000">
              <a:off x="2462" y="1625"/>
              <a:ext cx="148" cy="1"/>
            </a:xfrm>
            <a:prstGeom prst="bentConnector3">
              <a:avLst>
                <a:gd name="adj1" fmla="val 15894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8440" name="_s22538"/>
            <p:cNvCxnSpPr>
              <a:cxnSpLocks noChangeShapeType="1"/>
            </p:cNvCxnSpPr>
            <p:nvPr/>
          </p:nvCxnSpPr>
          <p:spPr bwMode="auto">
            <a:xfrm rot="-5400000">
              <a:off x="1915" y="1121"/>
              <a:ext cx="145" cy="1008"/>
            </a:xfrm>
            <a:prstGeom prst="bentConnector3">
              <a:avLst>
                <a:gd name="adj1" fmla="val 16292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8441" name="_s22534"/>
            <p:cNvSpPr>
              <a:spLocks noChangeArrowheads="1"/>
            </p:cNvSpPr>
            <p:nvPr/>
          </p:nvSpPr>
          <p:spPr bwMode="auto">
            <a:xfrm>
              <a:off x="1888" y="1241"/>
              <a:ext cx="1213" cy="355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b="1" u="sng" dirty="0" smtClean="0"/>
                <a:t>5 направлений </a:t>
              </a:r>
            </a:p>
            <a:p>
              <a:pPr algn="ctr"/>
              <a:r>
                <a:rPr lang="ru-RU" sz="2000" b="1" u="sng" dirty="0" smtClean="0"/>
                <a:t>образования </a:t>
              </a:r>
            </a:p>
            <a:p>
              <a:pPr algn="ctr"/>
              <a:r>
                <a:rPr lang="ru-RU" sz="2000" b="1" u="sng" dirty="0" smtClean="0"/>
                <a:t>людей в </a:t>
              </a:r>
            </a:p>
            <a:p>
              <a:pPr algn="ctr"/>
              <a:r>
                <a:rPr lang="ru-RU" sz="2000" b="1" u="sng" dirty="0" smtClean="0"/>
                <a:t>области </a:t>
              </a:r>
            </a:p>
            <a:p>
              <a:pPr algn="ctr"/>
              <a:r>
                <a:rPr lang="ru-RU" sz="2000" b="1" u="sng" dirty="0" smtClean="0"/>
                <a:t>окружающей среды</a:t>
              </a:r>
              <a:endParaRPr lang="ru-RU" sz="2400" b="1" u="sng" dirty="0"/>
            </a:p>
          </p:txBody>
        </p:sp>
        <p:sp>
          <p:nvSpPr>
            <p:cNvPr id="18442" name="_s22535"/>
            <p:cNvSpPr>
              <a:spLocks noChangeArrowheads="1"/>
            </p:cNvSpPr>
            <p:nvPr/>
          </p:nvSpPr>
          <p:spPr bwMode="auto">
            <a:xfrm>
              <a:off x="1107" y="1714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dirty="0" smtClean="0">
                  <a:latin typeface="Times New Roman" pitchFamily="18" charset="0"/>
                </a:rPr>
                <a:t>Глубинная экология </a:t>
              </a:r>
              <a:endParaRPr lang="ru-RU" sz="2400" b="0" dirty="0">
                <a:latin typeface="Times New Roman" pitchFamily="18" charset="0"/>
              </a:endParaRPr>
            </a:p>
            <a:p>
              <a:pPr algn="ctr"/>
              <a:endParaRPr lang="ru-RU" sz="1600" b="0" dirty="0"/>
            </a:p>
          </p:txBody>
        </p:sp>
        <p:sp>
          <p:nvSpPr>
            <p:cNvPr id="18443" name="_s22536"/>
            <p:cNvSpPr>
              <a:spLocks noChangeArrowheads="1"/>
            </p:cNvSpPr>
            <p:nvPr/>
          </p:nvSpPr>
          <p:spPr bwMode="auto">
            <a:xfrm>
              <a:off x="2104" y="1700"/>
              <a:ext cx="997" cy="31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b="0" dirty="0" smtClean="0">
                  <a:latin typeface="Times New Roman" pitchFamily="18" charset="0"/>
                </a:rPr>
                <a:t>Биология сохранения </a:t>
              </a:r>
              <a:endParaRPr lang="ru-RU" sz="2000" b="0" dirty="0">
                <a:latin typeface="Times New Roman" pitchFamily="18" charset="0"/>
              </a:endParaRPr>
            </a:p>
          </p:txBody>
        </p:sp>
        <p:sp>
          <p:nvSpPr>
            <p:cNvPr id="18444" name="_s22537"/>
            <p:cNvSpPr>
              <a:spLocks noChangeArrowheads="1"/>
            </p:cNvSpPr>
            <p:nvPr/>
          </p:nvSpPr>
          <p:spPr bwMode="auto">
            <a:xfrm>
              <a:off x="3150" y="170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dirty="0" smtClean="0">
                  <a:latin typeface="Times New Roman" pitchFamily="18" charset="0"/>
                </a:rPr>
                <a:t>Биорегионализм</a:t>
              </a:r>
              <a:endParaRPr lang="ru-RU" sz="2000" dirty="0">
                <a:latin typeface="Times New Roman" pitchFamily="18" charset="0"/>
              </a:endParaRPr>
            </a:p>
          </p:txBody>
        </p:sp>
        <p:sp>
          <p:nvSpPr>
            <p:cNvPr id="18445" name="_s22542"/>
            <p:cNvSpPr>
              <a:spLocks noChangeArrowheads="1"/>
            </p:cNvSpPr>
            <p:nvPr/>
          </p:nvSpPr>
          <p:spPr bwMode="auto">
            <a:xfrm>
              <a:off x="1565" y="2113"/>
              <a:ext cx="862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ru-RU" sz="1400" b="0" dirty="0">
                <a:latin typeface="Times New Roman" pitchFamily="18" charset="0"/>
              </a:endParaRPr>
            </a:p>
            <a:p>
              <a:pPr algn="ctr"/>
              <a:r>
                <a:rPr lang="ru-RU" sz="2000" dirty="0" err="1" smtClean="0">
                  <a:latin typeface="Times New Roman" pitchFamily="18" charset="0"/>
                </a:rPr>
                <a:t>Экофеминизм</a:t>
              </a:r>
              <a:endParaRPr lang="ru-RU" sz="2000" dirty="0">
                <a:latin typeface="Times New Roman" pitchFamily="18" charset="0"/>
              </a:endParaRPr>
            </a:p>
            <a:p>
              <a:pPr algn="ctr"/>
              <a:endParaRPr lang="ru-RU" sz="2000" dirty="0"/>
            </a:p>
          </p:txBody>
        </p:sp>
        <p:sp>
          <p:nvSpPr>
            <p:cNvPr id="18446" name="_s22544"/>
            <p:cNvSpPr>
              <a:spLocks noChangeArrowheads="1"/>
            </p:cNvSpPr>
            <p:nvPr/>
          </p:nvSpPr>
          <p:spPr bwMode="auto">
            <a:xfrm>
              <a:off x="2832" y="211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dirty="0" smtClean="0">
                  <a:latin typeface="Times New Roman" pitchFamily="18" charset="0"/>
                </a:rPr>
                <a:t>Социально- </a:t>
              </a:r>
            </a:p>
            <a:p>
              <a:pPr algn="ctr"/>
              <a:r>
                <a:rPr lang="ru-RU" sz="2000" dirty="0" smtClean="0">
                  <a:latin typeface="Times New Roman" pitchFamily="18" charset="0"/>
                </a:rPr>
                <a:t>критический </a:t>
              </a:r>
            </a:p>
            <a:p>
              <a:pPr algn="ctr"/>
              <a:r>
                <a:rPr lang="ru-RU" sz="2000" dirty="0" smtClean="0">
                  <a:latin typeface="Times New Roman" pitchFamily="18" charset="0"/>
                </a:rPr>
                <a:t>анализ</a:t>
              </a:r>
              <a:endParaRPr lang="ru-RU" sz="20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"/>
          <p:cNvSpPr>
            <a:spLocks noChangeArrowheads="1"/>
          </p:cNvSpPr>
          <p:nvPr/>
        </p:nvSpPr>
        <p:spPr bwMode="auto">
          <a:xfrm>
            <a:off x="1" y="264183"/>
            <a:ext cx="914400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Программа Джуди Фридман: «</a:t>
            </a:r>
            <a:r>
              <a:rPr lang="ru-RU" sz="4800" dirty="0" err="1" smtClean="0">
                <a:solidFill>
                  <a:schemeClr val="tx2"/>
                </a:solidFill>
              </a:rPr>
              <a:t>Джемми</a:t>
            </a:r>
            <a:r>
              <a:rPr lang="ru-RU" sz="4800" dirty="0" smtClean="0">
                <a:solidFill>
                  <a:schemeClr val="tx2"/>
                </a:solidFill>
              </a:rPr>
              <a:t> Джем»</a:t>
            </a:r>
            <a:endParaRPr lang="ru-RU" sz="4800" dirty="0">
              <a:solidFill>
                <a:schemeClr val="tx2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2060848"/>
          <a:ext cx="7344816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16" descr="antn027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4941168"/>
            <a:ext cx="2295496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7"/>
          <p:cNvGrpSpPr>
            <a:grpSpLocks noChangeAspect="1"/>
          </p:cNvGrpSpPr>
          <p:nvPr/>
        </p:nvGrpSpPr>
        <p:grpSpPr bwMode="auto">
          <a:xfrm>
            <a:off x="357188" y="357188"/>
            <a:ext cx="7632700" cy="5400675"/>
            <a:chOff x="430" y="1142"/>
            <a:chExt cx="2880" cy="720"/>
          </a:xfrm>
        </p:grpSpPr>
        <p:sp>
          <p:nvSpPr>
            <p:cNvPr id="21509" name="AutoShape 26" descr="Папирус"/>
            <p:cNvSpPr>
              <a:spLocks noChangeAspect="1" noChangeArrowheads="1" noTextEdit="1"/>
            </p:cNvSpPr>
            <p:nvPr/>
          </p:nvSpPr>
          <p:spPr bwMode="auto">
            <a:xfrm>
              <a:off x="430" y="1142"/>
              <a:ext cx="2880" cy="72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1512" name="_s33824"/>
            <p:cNvCxnSpPr>
              <a:cxnSpLocks noChangeShapeType="1"/>
              <a:stCxn id="21514" idx="0"/>
              <a:endCxn id="21513" idx="2"/>
            </p:cNvCxnSpPr>
            <p:nvPr/>
          </p:nvCxnSpPr>
          <p:spPr bwMode="auto">
            <a:xfrm rot="5400000" flipH="1" flipV="1">
              <a:off x="1428" y="1132"/>
              <a:ext cx="144" cy="74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1513" name="_s33820"/>
            <p:cNvSpPr>
              <a:spLocks noChangeArrowheads="1"/>
            </p:cNvSpPr>
            <p:nvPr/>
          </p:nvSpPr>
          <p:spPr bwMode="auto">
            <a:xfrm>
              <a:off x="1341" y="1142"/>
              <a:ext cx="1060" cy="28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800" dirty="0" smtClean="0"/>
                <a:t>Программа</a:t>
              </a:r>
            </a:p>
            <a:p>
              <a:pPr algn="ctr"/>
              <a:r>
                <a:rPr lang="ru-RU" sz="2800" dirty="0" smtClean="0"/>
                <a:t> Мауры О </a:t>
              </a:r>
              <a:r>
                <a:rPr lang="ru-RU" sz="2800" dirty="0" err="1" smtClean="0"/>
                <a:t>Коннор</a:t>
              </a:r>
              <a:endParaRPr lang="ru-RU" sz="2800" dirty="0"/>
            </a:p>
          </p:txBody>
        </p:sp>
        <p:sp>
          <p:nvSpPr>
            <p:cNvPr id="21514" name="_s33821"/>
            <p:cNvSpPr>
              <a:spLocks noChangeArrowheads="1"/>
            </p:cNvSpPr>
            <p:nvPr/>
          </p:nvSpPr>
          <p:spPr bwMode="auto">
            <a:xfrm>
              <a:off x="430" y="1574"/>
              <a:ext cx="1400" cy="28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 b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1515" name="_s33822"/>
            <p:cNvSpPr>
              <a:spLocks noChangeArrowheads="1"/>
            </p:cNvSpPr>
            <p:nvPr/>
          </p:nvSpPr>
          <p:spPr bwMode="auto">
            <a:xfrm>
              <a:off x="1966" y="1571"/>
              <a:ext cx="1326" cy="28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400" b="0" u="sng" dirty="0" smtClean="0">
                  <a:solidFill>
                    <a:srgbClr val="C00000"/>
                  </a:solidFill>
                </a:rPr>
                <a:t>Курс состоит из 4 частей: </a:t>
              </a:r>
            </a:p>
            <a:p>
              <a:pPr algn="ctr"/>
              <a:r>
                <a:rPr lang="ru-RU" sz="2400" b="0" u="sng" dirty="0" smtClean="0">
                  <a:solidFill>
                    <a:srgbClr val="C00000"/>
                  </a:solidFill>
                </a:rPr>
                <a:t>для детей 6-9, 10- 12,</a:t>
              </a:r>
            </a:p>
            <a:p>
              <a:pPr algn="ctr"/>
              <a:r>
                <a:rPr lang="ru-RU" sz="2400" b="0" u="sng" dirty="0" smtClean="0">
                  <a:solidFill>
                    <a:srgbClr val="C00000"/>
                  </a:solidFill>
                </a:rPr>
                <a:t>13-15, 16-18 лет</a:t>
              </a:r>
              <a:endParaRPr lang="ru-RU" sz="2400" b="0" u="sng" dirty="0">
                <a:solidFill>
                  <a:srgbClr val="C00000"/>
                </a:solidFill>
              </a:endParaRPr>
            </a:p>
          </p:txBody>
        </p:sp>
      </p:grpSp>
      <p:sp>
        <p:nvSpPr>
          <p:cNvPr id="21507" name="Rectangle 38"/>
          <p:cNvSpPr>
            <a:spLocks noChangeArrowheads="1"/>
          </p:cNvSpPr>
          <p:nvPr/>
        </p:nvSpPr>
        <p:spPr bwMode="auto">
          <a:xfrm>
            <a:off x="395288" y="3933825"/>
            <a:ext cx="34566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C00000"/>
                </a:solidFill>
              </a:rPr>
              <a:t>Изучение явлений природы</a:t>
            </a:r>
            <a:endParaRPr lang="ru-RU" sz="2400" u="sng" dirty="0">
              <a:solidFill>
                <a:srgbClr val="C0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139952" y="3068960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96136" y="3068960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571500" y="357188"/>
            <a:ext cx="7429500" cy="9286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Программа «Юный Рейнджер»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Содержимое 6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8137525" cy="4968006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91440"/>
          <a:lstStyle/>
          <a:p>
            <a:pPr marL="265113" indent="-265113" eaLnBrk="1" hangingPunct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время каникул дети выполняют индивидуальные или групповые задания.(уборка мусора , расчистка завалов, помощь животным ит. д.)</a:t>
            </a:r>
          </a:p>
          <a:p>
            <a:pPr marL="265113" indent="-265113" eaLnBrk="1" hangingPunct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школьников завершается докладом директору национального парка.</a:t>
            </a:r>
          </a:p>
        </p:txBody>
      </p:sp>
      <p:pic>
        <p:nvPicPr>
          <p:cNvPr id="22532" name="Рисунок 3" descr="1222791352_c410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149080"/>
            <a:ext cx="237089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689379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2554288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u="sng" dirty="0" smtClean="0">
                <a:solidFill>
                  <a:srgbClr val="1F4DE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Программа «Просвещение в области </a:t>
            </a:r>
            <a:r>
              <a:rPr lang="ru-RU" sz="4800" u="sng" dirty="0" err="1" smtClean="0">
                <a:solidFill>
                  <a:srgbClr val="1F4DE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рекупирации</a:t>
            </a:r>
            <a:r>
              <a:rPr lang="ru-RU" sz="4800" u="sng" dirty="0" smtClean="0">
                <a:solidFill>
                  <a:srgbClr val="1F4DE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отходов»- </a:t>
            </a:r>
            <a:r>
              <a:rPr lang="ru-RU" sz="4800" u="sng" dirty="0" err="1" smtClean="0">
                <a:solidFill>
                  <a:srgbClr val="1F4DE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нмецкая</a:t>
            </a:r>
            <a:r>
              <a:rPr lang="ru-RU" sz="4800" u="sng" dirty="0" smtClean="0">
                <a:solidFill>
                  <a:srgbClr val="1F4DE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образовательная программа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2708920"/>
            <a:ext cx="9144000" cy="223445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Здесь обсуждаются вопросы утилизации отходов 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Обсуждается качество товаров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Организуются пункты по сбору и сортировке отходов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Вводятся специальные программы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Прорабатываются темы «макулатура и производство бумаги» </a:t>
            </a:r>
            <a:endParaRPr lang="ru-RU" sz="24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u="sng" dirty="0" smtClean="0">
                <a:solidFill>
                  <a:srgbClr val="1F4DE1"/>
                </a:solidFill>
              </a:rPr>
              <a:t>Зарубежный опыт экологического воспитания детей дошкольного возраста строится по двум направлениям: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3212976"/>
            <a:ext cx="4608512" cy="230425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4000" b="1" dirty="0" smtClean="0"/>
              <a:t> Оздоровительная </a:t>
            </a:r>
          </a:p>
          <a:p>
            <a:pPr eaLnBrk="1" hangingPunct="1">
              <a:lnSpc>
                <a:spcPct val="80000"/>
              </a:lnSpc>
            </a:pPr>
            <a:endParaRPr lang="ru-RU" sz="4000" b="1" dirty="0" smtClean="0"/>
          </a:p>
          <a:p>
            <a:pPr eaLnBrk="1" hangingPunct="1">
              <a:lnSpc>
                <a:spcPct val="80000"/>
              </a:lnSpc>
            </a:pPr>
            <a:endParaRPr lang="ru-RU" sz="40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4000" b="1" dirty="0" smtClean="0"/>
              <a:t> Экономическая</a:t>
            </a:r>
          </a:p>
        </p:txBody>
      </p:sp>
      <p:pic>
        <p:nvPicPr>
          <p:cNvPr id="4" name="Picture 4" descr="C:\Documents and Settings\Admin\Рабочий стол\Фотографии выпускников\8 группа\IMG_38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15512">
            <a:off x="6428038" y="4469694"/>
            <a:ext cx="2460424" cy="184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Горчаков Павел_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804149">
            <a:off x="186011" y="2905036"/>
            <a:ext cx="2537099" cy="190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785813" y="714375"/>
            <a:ext cx="7358062" cy="1214438"/>
          </a:xfrm>
          <a:prstGeom prst="rect">
            <a:avLst/>
          </a:prstGeom>
          <a:noFill/>
          <a:ln w="9525" algn="ctr">
            <a:solidFill>
              <a:srgbClr val="BF9554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4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ru-RU" sz="4400" b="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внимание!</a:t>
            </a:r>
          </a:p>
        </p:txBody>
      </p:sp>
      <p:pic>
        <p:nvPicPr>
          <p:cNvPr id="43011" name="Содержимое 4" descr="8c2e29e827a6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2286000"/>
            <a:ext cx="36433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rg_hi" descr="https://encrypted-tbn0.gstatic.com/images?q=tbn:ANd9GcSTJ4eCWX_DXFeNxR2LTHLyBmkV0AUFW-GBQJXq8mV2NGXeTpTJ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000240"/>
            <a:ext cx="2950210" cy="154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 descr="C:\Documents and Settings\Администратор\Мои документы\Мои рисунки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643446"/>
            <a:ext cx="2295525" cy="1990725"/>
          </a:xfrm>
          <a:prstGeom prst="rect">
            <a:avLst/>
          </a:prstGeom>
          <a:noFill/>
        </p:spPr>
      </p:pic>
      <p:pic>
        <p:nvPicPr>
          <p:cNvPr id="6" name="rg_hi" descr="https://encrypted-tbn3.gstatic.com/images?q=tbn:ANd9GcQJ-f4GT7mOgQ1d30oScLC5GXzzyXQllzTc3V1f2yIyjIiZcQy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5148580"/>
            <a:ext cx="2687320" cy="17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221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Программа «Просвещение в области рекупирации отходов»- нмецкая образовательная программа</vt:lpstr>
      <vt:lpstr>Зарубежный опыт экологического воспитания детей дошкольного возраста строится по двум направлениям: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12</cp:revision>
  <dcterms:created xsi:type="dcterms:W3CDTF">2012-10-28T11:41:46Z</dcterms:created>
  <dcterms:modified xsi:type="dcterms:W3CDTF">2014-11-23T09:44:28Z</dcterms:modified>
</cp:coreProperties>
</file>