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86" r:id="rId4"/>
    <p:sldId id="257" r:id="rId5"/>
    <p:sldId id="258" r:id="rId6"/>
    <p:sldId id="259" r:id="rId7"/>
    <p:sldId id="260" r:id="rId8"/>
    <p:sldId id="261" r:id="rId9"/>
    <p:sldId id="267" r:id="rId10"/>
    <p:sldId id="268" r:id="rId11"/>
    <p:sldId id="269" r:id="rId12"/>
    <p:sldId id="271" r:id="rId13"/>
    <p:sldId id="270" r:id="rId14"/>
    <p:sldId id="273" r:id="rId15"/>
    <p:sldId id="274" r:id="rId16"/>
    <p:sldId id="275" r:id="rId17"/>
    <p:sldId id="287" r:id="rId18"/>
    <p:sldId id="291" r:id="rId19"/>
    <p:sldId id="292" r:id="rId20"/>
    <p:sldId id="293" r:id="rId21"/>
    <p:sldId id="294" r:id="rId22"/>
    <p:sldId id="295" r:id="rId23"/>
    <p:sldId id="296" r:id="rId24"/>
    <p:sldId id="265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CC"/>
    <a:srgbClr val="0066CC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1уровень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составление рассказа</c:v>
                </c:pt>
                <c:pt idx="1">
                  <c:v>пересказ прослушанного текста</c:v>
                </c:pt>
                <c:pt idx="2">
                  <c:v>понимание обращённой речи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48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2уровень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составление рассказа</c:v>
                </c:pt>
                <c:pt idx="1">
                  <c:v>пересказ прослушанного текста</c:v>
                </c:pt>
                <c:pt idx="2">
                  <c:v>понимание обращённой речи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</c:v>
                </c:pt>
                <c:pt idx="1">
                  <c:v>36</c:v>
                </c:pt>
                <c:pt idx="2">
                  <c:v>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3уровень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составление рассказа</c:v>
                </c:pt>
                <c:pt idx="1">
                  <c:v>пересказ прослушанного текста</c:v>
                </c:pt>
                <c:pt idx="2">
                  <c:v>понимание обращённой речи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18</c:v>
                </c:pt>
                <c:pt idx="1">
                  <c:v>10</c:v>
                </c:pt>
                <c:pt idx="2">
                  <c:v>28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4уровень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составление рассказа</c:v>
                </c:pt>
                <c:pt idx="1">
                  <c:v>пересказ прослушанного текста</c:v>
                </c:pt>
                <c:pt idx="2">
                  <c:v>понимание обращённой речи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axId val="75936896"/>
        <c:axId val="75938816"/>
      </c:barChart>
      <c:catAx>
        <c:axId val="75936896"/>
        <c:scaling>
          <c:orientation val="minMax"/>
        </c:scaling>
        <c:axPos val="b"/>
        <c:numFmt formatCode="General" sourceLinked="1"/>
        <c:tickLblPos val="nextTo"/>
        <c:crossAx val="75938816"/>
        <c:crosses val="autoZero"/>
        <c:auto val="1"/>
        <c:lblAlgn val="ctr"/>
        <c:lblOffset val="100"/>
      </c:catAx>
      <c:valAx>
        <c:axId val="75938816"/>
        <c:scaling>
          <c:orientation val="minMax"/>
        </c:scaling>
        <c:axPos val="l"/>
        <c:majorGridlines/>
        <c:numFmt formatCode="General" sourceLinked="1"/>
        <c:tickLblPos val="nextTo"/>
        <c:crossAx val="75936896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</c:chart>
  <c:txPr>
    <a:bodyPr/>
    <a:lstStyle/>
    <a:p>
      <a:pPr>
        <a:defRPr sz="1796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1уровень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составление рассказа</c:v>
                </c:pt>
                <c:pt idx="1">
                  <c:v>пересказ прослушанного текста</c:v>
                </c:pt>
                <c:pt idx="2">
                  <c:v>понимание обращённой речи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</c:v>
                </c:pt>
                <c:pt idx="1">
                  <c:v>52</c:v>
                </c:pt>
                <c:pt idx="2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2уровень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составление рассказа</c:v>
                </c:pt>
                <c:pt idx="1">
                  <c:v>пересказ прослушанного текста</c:v>
                </c:pt>
                <c:pt idx="2">
                  <c:v>понимание обращённой речи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28</c:v>
                </c:pt>
                <c:pt idx="1">
                  <c:v>25</c:v>
                </c:pt>
                <c:pt idx="2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3уровень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составление рассказа</c:v>
                </c:pt>
                <c:pt idx="1">
                  <c:v>пересказ прослушанного текста</c:v>
                </c:pt>
                <c:pt idx="2">
                  <c:v>понимание обращённой речи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25</c:v>
                </c:pt>
                <c:pt idx="1">
                  <c:v>17</c:v>
                </c:pt>
                <c:pt idx="2">
                  <c:v>21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4уровень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составление рассказа</c:v>
                </c:pt>
                <c:pt idx="1">
                  <c:v>пересказ прослушанного текста</c:v>
                </c:pt>
                <c:pt idx="2">
                  <c:v>понимание обращённой речи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11</c:v>
                </c:pt>
              </c:numCache>
            </c:numRef>
          </c:val>
        </c:ser>
        <c:axId val="105932672"/>
        <c:axId val="107749376"/>
      </c:barChart>
      <c:catAx>
        <c:axId val="105932672"/>
        <c:scaling>
          <c:orientation val="minMax"/>
        </c:scaling>
        <c:axPos val="b"/>
        <c:numFmt formatCode="General" sourceLinked="1"/>
        <c:tickLblPos val="nextTo"/>
        <c:crossAx val="107749376"/>
        <c:crosses val="autoZero"/>
        <c:auto val="1"/>
        <c:lblAlgn val="ctr"/>
        <c:lblOffset val="100"/>
      </c:catAx>
      <c:valAx>
        <c:axId val="107749376"/>
        <c:scaling>
          <c:orientation val="minMax"/>
        </c:scaling>
        <c:axPos val="l"/>
        <c:majorGridlines/>
        <c:numFmt formatCode="General" sourceLinked="1"/>
        <c:tickLblPos val="nextTo"/>
        <c:crossAx val="105932672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2BE9C-04DE-496A-BC06-A0AD41C05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0C6EF-6877-4878-AE72-0BDAC0D82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0BD3B-76A9-4E1E-A3D1-5AD4D158C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09CFF-1365-41D5-B7AF-7D7F3CA2B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F902C-9B32-4B4D-9CAD-054CC3E2C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D7DBB-E496-423F-8D3E-FF61F7C04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196D-DCC8-432D-B3EF-B96F60006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B2393-F060-4F30-9185-F0BEB1068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D6543-C9D4-4553-A41D-7C121B2C7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18DCE-0B41-45E7-9DF0-ED719C298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26A56-743C-40FB-8AB4-4446D6879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15DC68A-385B-43EC-B719-F52CD010E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463" y="274638"/>
            <a:ext cx="4176712" cy="34417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Творческий </a:t>
            </a:r>
            <a:b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отчёт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512" y="404664"/>
            <a:ext cx="4536504" cy="3168352"/>
          </a:xfrm>
          <a:prstGeom prst="round2Diag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67544" y="3789040"/>
            <a:ext cx="79928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ru-RU" sz="3600" b="1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Еремеевой</a:t>
            </a:r>
            <a:r>
              <a:rPr lang="ru-RU" sz="3600" b="1" i="1" kern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Татьяны Алексеевны</a:t>
            </a:r>
          </a:p>
          <a:p>
            <a:pPr>
              <a:defRPr/>
            </a:pPr>
            <a:r>
              <a:rPr lang="ru-RU" sz="2000" i="1" kern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учителя начальных классов    МОУ СОШ №28</a:t>
            </a:r>
          </a:p>
        </p:txBody>
      </p:sp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5013325"/>
            <a:ext cx="146526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 </a:t>
            </a:r>
            <a:r>
              <a:rPr lang="ru-RU" sz="3200" b="1" i="1" smtClean="0"/>
              <a:t>2. Уточнение и обогащение словарного запаса.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  <a:r>
              <a:rPr lang="ru-RU" sz="2000" smtClean="0"/>
              <a:t>1) Уточнение словарного запаса возможно через:</a:t>
            </a:r>
          </a:p>
          <a:p>
            <a:pPr eaLnBrk="1" hangingPunct="1">
              <a:buFontTx/>
              <a:buNone/>
            </a:pPr>
            <a:r>
              <a:rPr lang="ru-RU" sz="2400" smtClean="0"/>
              <a:t>- </a:t>
            </a:r>
            <a:r>
              <a:rPr lang="ru-RU" sz="2000" smtClean="0"/>
              <a:t>беседы о рассматриваемых предметах ( название, назначение, детали предмета, внешний вид)</a:t>
            </a:r>
          </a:p>
          <a:p>
            <a:pPr eaLnBrk="1" hangingPunct="1">
              <a:buFontTx/>
              <a:buNone/>
            </a:pPr>
            <a:r>
              <a:rPr lang="ru-RU" sz="2000" smtClean="0"/>
              <a:t>2) Обогащение словарного запаса осуществляется через: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           - введение новых слов в этапы работы: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           </a:t>
            </a:r>
            <a:r>
              <a:rPr lang="ru-RU" sz="2000" smtClean="0">
                <a:solidFill>
                  <a:srgbClr val="FF0000"/>
                </a:solidFill>
              </a:rPr>
              <a:t>а) толкование слова </a:t>
            </a:r>
            <a:r>
              <a:rPr lang="ru-RU" sz="2000" smtClean="0"/>
              <a:t>с помощью одного или нескольких приемов:(  контекстуальный; подбор синонима, антонима;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наглядный; развернутое описание.)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           </a:t>
            </a:r>
            <a:r>
              <a:rPr lang="ru-RU" sz="2000" smtClean="0">
                <a:solidFill>
                  <a:srgbClr val="FF0000"/>
                </a:solidFill>
              </a:rPr>
              <a:t>б) актуализация слова.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Работа над  образцами употребления слова ( готовыми словосочетаниями и предложениями)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</a:t>
            </a:r>
            <a:r>
              <a:rPr lang="ru-RU" sz="2000" smtClean="0">
                <a:solidFill>
                  <a:srgbClr val="FF0000"/>
                </a:solidFill>
              </a:rPr>
              <a:t>в) использование слова в речи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/>
              <a:t>3. Формирование грамматических навыков правильной речи включает:</a:t>
            </a:r>
            <a:r>
              <a:rPr lang="ru-RU" sz="3200" i="1" smtClean="0"/>
              <a:t/>
            </a:r>
            <a:br>
              <a:rPr lang="ru-RU" sz="3200" i="1" smtClean="0"/>
            </a:br>
            <a:endParaRPr lang="ru-RU" sz="3200" i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предупреждение использования ошибочных словосочетаний в речи;</a:t>
            </a:r>
          </a:p>
          <a:p>
            <a:pPr eaLnBrk="1" hangingPunct="1"/>
            <a:r>
              <a:rPr lang="ru-RU" sz="2000" smtClean="0"/>
              <a:t> правильное употребление слов в предложении, согласовывая в роде, числе и падеже;</a:t>
            </a:r>
          </a:p>
          <a:p>
            <a:pPr eaLnBrk="1" hangingPunct="1"/>
            <a:r>
              <a:rPr lang="ru-RU" sz="2000" smtClean="0"/>
              <a:t> осознанное построение предложений.</a:t>
            </a:r>
          </a:p>
          <a:p>
            <a:pPr eaLnBrk="1" hangingPunct="1"/>
            <a:endParaRPr lang="ru-RU" sz="2000" smtClean="0"/>
          </a:p>
        </p:txBody>
      </p:sp>
      <p:pic>
        <p:nvPicPr>
          <p:cNvPr id="4098" name="Picture 2" descr="D:\фото\школа\1А\на уроках\P30330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01008"/>
            <a:ext cx="3672408" cy="2747886"/>
          </a:xfrm>
          <a:prstGeom prst="round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15888"/>
            <a:ext cx="8229600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i="1" smtClean="0">
                <a:solidFill>
                  <a:srgbClr val="FF0000"/>
                </a:solidFill>
              </a:rPr>
              <a:t>Приемы работы:</a:t>
            </a:r>
            <a:endParaRPr lang="ru-RU" sz="2800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ru-RU" sz="2000" smtClean="0"/>
              <a:t> 1) Договаривание слов с соответствующими окончаниями во фразах и рифмовках: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 * Тишина царит в дремучем …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2) «Найди ошибку»: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                 * В полу лежит красивый ковер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3) Составление предложений по разным моделям :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 * Кто? Что делает? Что?    (Кошка лакает молоко)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4) Распространение предложения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 * Ярко светит солнце.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 На небе ярко светит солнце.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5) Изменение порядка слов.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 * На пороге сидела и жалобно мяукала кошка.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6) Восстановление деформированного предложения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 * лесу, роет, в, лиса, нору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7) Составление предложения по аналогии: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 * Песок сыплют, а воду…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 </a:t>
            </a:r>
            <a:r>
              <a:rPr lang="ru-RU" sz="3200" b="1" i="1" smtClean="0"/>
              <a:t>4. Работа над связной речью.</a:t>
            </a:r>
            <a:r>
              <a:rPr lang="ru-RU" i="1" smtClean="0"/>
              <a:t/>
            </a:r>
            <a:br>
              <a:rPr lang="ru-RU" i="1" smtClean="0"/>
            </a:br>
            <a:endParaRPr lang="ru-RU" i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          </a:t>
            </a:r>
            <a:r>
              <a:rPr lang="ru-RU" b="1" smtClean="0"/>
              <a:t>Связная речь характеризуется:</a:t>
            </a:r>
          </a:p>
          <a:p>
            <a:pPr eaLnBrk="1" hangingPunct="1">
              <a:buFontTx/>
              <a:buNone/>
            </a:pPr>
            <a:r>
              <a:rPr lang="ru-RU" smtClean="0"/>
              <a:t>-  развернутостью</a:t>
            </a:r>
          </a:p>
          <a:p>
            <a:pPr eaLnBrk="1" hangingPunct="1">
              <a:buFontTx/>
              <a:buChar char="-"/>
            </a:pPr>
            <a:r>
              <a:rPr lang="ru-RU" smtClean="0"/>
              <a:t>произвольностью</a:t>
            </a:r>
          </a:p>
          <a:p>
            <a:pPr eaLnBrk="1" hangingPunct="1">
              <a:buFontTx/>
              <a:buChar char="-"/>
            </a:pPr>
            <a:r>
              <a:rPr lang="ru-RU" smtClean="0"/>
              <a:t>программированностью </a:t>
            </a:r>
            <a:r>
              <a:rPr lang="ru-RU" sz="2000" i="1" smtClean="0"/>
              <a:t>( то есть говорящий планирует каждое высказывание и текст в целом, определяет замысел, объем и характер высказывания, подбирает  языковой материал).</a:t>
            </a:r>
          </a:p>
          <a:p>
            <a:pPr eaLnBrk="1" hangingPunct="1">
              <a:buFontTx/>
              <a:buChar char="-"/>
            </a:pPr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4" name="Picture 2" descr="D:\фото\школа\1А\на уроках\P3033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42918">
            <a:off x="5076056" y="3933056"/>
            <a:ext cx="3271990" cy="2448272"/>
          </a:xfrm>
          <a:prstGeom prst="ellipse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936625"/>
          </a:xfrm>
        </p:spPr>
        <p:txBody>
          <a:bodyPr/>
          <a:lstStyle/>
          <a:p>
            <a:pPr algn="l" eaLnBrk="1" hangingPunct="1"/>
            <a:r>
              <a:rPr lang="ru-RU" smtClean="0"/>
              <a:t>   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4000" i="1" smtClean="0"/>
              <a:t>ЗАДАНИЯ: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mtClean="0"/>
              <a:t>  </a:t>
            </a:r>
            <a:r>
              <a:rPr lang="ru-RU" i="1" smtClean="0"/>
              <a:t>         </a:t>
            </a:r>
            <a:r>
              <a:rPr lang="ru-RU" smtClean="0"/>
              <a:t> </a:t>
            </a:r>
            <a:br>
              <a:rPr lang="ru-RU" smtClean="0"/>
            </a:br>
            <a:r>
              <a:rPr lang="ru-RU" smtClean="0"/>
              <a:t>       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981075"/>
            <a:ext cx="8229600" cy="5327650"/>
          </a:xfrm>
        </p:spPr>
        <p:txBody>
          <a:bodyPr/>
          <a:lstStyle/>
          <a:p>
            <a:pPr eaLnBrk="1" hangingPunct="1"/>
            <a:r>
              <a:rPr lang="ru-RU" sz="2800" smtClean="0"/>
              <a:t>Распознавание назначения мимики и жестов: </a:t>
            </a:r>
            <a:r>
              <a:rPr lang="ru-RU" sz="2000" smtClean="0"/>
              <a:t>улыбка как знак одобрения, движение руки вниз – «садиться», вверх – «встаньте»</a:t>
            </a:r>
          </a:p>
          <a:p>
            <a:pPr eaLnBrk="1" hangingPunct="1"/>
            <a:r>
              <a:rPr lang="ru-RU" smtClean="0"/>
              <a:t> </a:t>
            </a:r>
            <a:r>
              <a:rPr lang="ru-RU" sz="2800" smtClean="0"/>
              <a:t>«Сравнение»</a:t>
            </a:r>
          </a:p>
          <a:p>
            <a:pPr eaLnBrk="1" hangingPunct="1">
              <a:buFontTx/>
              <a:buNone/>
            </a:pPr>
            <a:r>
              <a:rPr lang="ru-RU" smtClean="0"/>
              <a:t>         </a:t>
            </a:r>
            <a:r>
              <a:rPr lang="ru-RU" sz="2000" smtClean="0"/>
              <a:t>1)  «На что похоже?»</a:t>
            </a:r>
          </a:p>
          <a:p>
            <a:pPr eaLnBrk="1" hangingPunct="1"/>
            <a:r>
              <a:rPr lang="ru-RU" smtClean="0"/>
              <a:t>   </a:t>
            </a:r>
            <a:r>
              <a:rPr lang="ru-RU" sz="2800" smtClean="0"/>
              <a:t>«Общее и особенное»  </a:t>
            </a:r>
            <a:r>
              <a:rPr lang="ru-RU" sz="2000" smtClean="0"/>
              <a:t>самолет и карандаш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  рыбы, люди, растения</a:t>
            </a:r>
          </a:p>
          <a:p>
            <a:pPr eaLnBrk="1" hangingPunct="1"/>
            <a:r>
              <a:rPr lang="ru-RU" sz="2800" smtClean="0"/>
              <a:t>«Цветные рассказы»</a:t>
            </a:r>
          </a:p>
          <a:p>
            <a:pPr eaLnBrk="1" hangingPunct="1"/>
            <a:r>
              <a:rPr lang="ru-RU" smtClean="0"/>
              <a:t>  </a:t>
            </a:r>
            <a:r>
              <a:rPr lang="ru-RU" sz="2800" smtClean="0"/>
              <a:t>Одушевление предметов и явлений окружающей действительности.</a:t>
            </a:r>
            <a:r>
              <a:rPr lang="ru-RU" smtClean="0"/>
              <a:t> </a:t>
            </a:r>
            <a:r>
              <a:rPr lang="ru-RU" sz="2000" smtClean="0"/>
              <a:t>«Сказка о мелке»</a:t>
            </a:r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endParaRPr lang="ru-RU" sz="2000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260350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/>
              <a:t> </a:t>
            </a:r>
            <a:r>
              <a:rPr lang="ru-RU" sz="2800" smtClean="0"/>
              <a:t> Составление  рассказа о случае, событии из собственной жизни.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Смешной случай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Поездка в театр</a:t>
            </a:r>
          </a:p>
          <a:p>
            <a:pPr eaLnBrk="1" hangingPunct="1"/>
            <a:r>
              <a:rPr lang="ru-RU" sz="2800" smtClean="0"/>
              <a:t>  «Утешить кого-либо»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 - какие утешительные слова ты бы сказал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 - сказочным героям: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 - деду, после того, как вытащили репку, а  она оказалась внутри гнилой?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       - близким друзьям: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-маме , которая огорчена твоей плохой отметкой?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5.</a:t>
            </a:r>
            <a:r>
              <a:rPr lang="ru-RU" sz="3200" smtClean="0"/>
              <a:t>     </a:t>
            </a:r>
            <a:r>
              <a:rPr lang="ru-RU" sz="3200" b="1" smtClean="0"/>
              <a:t>Формирование умений воспринимать высказывания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1. Развитие внимания к звуковой стороне слышимой речи:</a:t>
            </a:r>
          </a:p>
          <a:p>
            <a:pPr eaLnBrk="1" hangingPunct="1"/>
            <a:r>
              <a:rPr lang="ru-RU" smtClean="0"/>
              <a:t>   повторение вопроса</a:t>
            </a:r>
          </a:p>
          <a:p>
            <a:pPr eaLnBrk="1" hangingPunct="1"/>
            <a:r>
              <a:rPr lang="ru-RU" smtClean="0"/>
              <a:t>   хоровое повторение вывода</a:t>
            </a:r>
          </a:p>
          <a:p>
            <a:pPr eaLnBrk="1" hangingPunct="1"/>
            <a:r>
              <a:rPr lang="ru-RU" smtClean="0"/>
              <a:t>   чередование индивидуальных ответов с хоровыми.</a:t>
            </a:r>
          </a:p>
          <a:p>
            <a:pPr eaLnBrk="1" hangingPunct="1"/>
            <a:r>
              <a:rPr lang="ru-RU" smtClean="0"/>
              <a:t>   «Воспроизведение»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2.      Развитие слуховой памяти..</a:t>
            </a:r>
          </a:p>
          <a:p>
            <a:pPr eaLnBrk="1" hangingPunct="1"/>
            <a:r>
              <a:rPr lang="ru-RU" sz="2000" smtClean="0"/>
              <a:t>    </a:t>
            </a:r>
            <a:r>
              <a:rPr lang="ru-RU" sz="2400" smtClean="0"/>
              <a:t> </a:t>
            </a:r>
            <a:r>
              <a:rPr lang="ru-RU" sz="2800" smtClean="0"/>
              <a:t>Выделение  голосом главного</a:t>
            </a:r>
          </a:p>
          <a:p>
            <a:pPr eaLnBrk="1" hangingPunct="1"/>
            <a:r>
              <a:rPr lang="ru-RU" sz="2800" smtClean="0"/>
              <a:t>    Проговаривание хором запоминаемого</a:t>
            </a:r>
          </a:p>
          <a:p>
            <a:pPr eaLnBrk="1" hangingPunct="1"/>
            <a:r>
              <a:rPr lang="ru-RU" sz="2800" smtClean="0"/>
              <a:t>     Построение ответа на основе слов вопроса</a:t>
            </a:r>
          </a:p>
          <a:p>
            <a:pPr eaLnBrk="1" hangingPunct="1"/>
            <a:r>
              <a:rPr lang="ru-RU" sz="2800" smtClean="0"/>
              <a:t>     Слушание небольших рассказов и ответы на вопросы по прочитанному.</a:t>
            </a:r>
          </a:p>
          <a:p>
            <a:pPr eaLnBrk="1" hangingPunct="1"/>
            <a:r>
              <a:rPr lang="ru-RU" sz="2800" smtClean="0"/>
              <a:t>     «Что я слышу»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Слушать можно всё: звуки, погоду, слова, скрип стула и т.д.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    - какие звуки услышали?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    - на что похожи?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713" y="188913"/>
            <a:ext cx="5338762" cy="1152525"/>
          </a:xfrm>
        </p:spPr>
        <p:txBody>
          <a:bodyPr/>
          <a:lstStyle/>
          <a:p>
            <a:pPr eaLnBrk="1" hangingPunct="1"/>
            <a:r>
              <a:rPr lang="ru-RU" sz="3600" b="1" smtClean="0"/>
              <a:t>Уровень</a:t>
            </a:r>
            <a:r>
              <a:rPr lang="ru-RU" sz="3600" b="1" i="1" smtClean="0"/>
              <a:t> успешности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1557338"/>
          <a:ext cx="4392613" cy="3167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635375" y="5013325"/>
          <a:ext cx="1368425" cy="1463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38"/>
                <a:gridCol w="1041814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Уровень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Уровень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Уровень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Уровень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84213" y="4724400"/>
            <a:ext cx="2519362" cy="865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1класс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4284663" y="1557338"/>
          <a:ext cx="4679950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219700" y="4724400"/>
            <a:ext cx="2665413" cy="865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2класс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08400" y="5084763"/>
            <a:ext cx="215900" cy="215900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08400" y="6165850"/>
            <a:ext cx="215900" cy="2159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08400" y="5445125"/>
            <a:ext cx="215900" cy="2159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08400" y="5805488"/>
            <a:ext cx="215900" cy="215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7" grpId="0" animBg="1"/>
      <p:bldGraphic spid="8" grpId="0">
        <p:bldAsOne/>
      </p:bldGraphic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3366"/>
                </a:solidFill>
              </a:rPr>
              <a:t>Заключение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852987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000" dirty="0" smtClean="0"/>
              <a:t>         Формирование речевой деятельности – сложный и длительный процесс, требующий «долгой  и кропотливой работы учащихся и учителя».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000" dirty="0" smtClean="0"/>
              <a:t>         В 1 классе работа была направлена преимущественно на создание высказываний разговорного и художественного стилей, преобладала устная форма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000" dirty="0" smtClean="0"/>
              <a:t>         В своей дальнейшей работе я ставлю цели:</a:t>
            </a:r>
          </a:p>
          <a:p>
            <a:pPr eaLnBrk="1" hangingPunct="1">
              <a:buFontTx/>
              <a:buNone/>
              <a:defRPr/>
            </a:pPr>
            <a:r>
              <a:rPr lang="ru-RU" sz="2000" dirty="0" smtClean="0"/>
              <a:t>- использовать разработанный комплекс заданий;</a:t>
            </a:r>
          </a:p>
          <a:p>
            <a:pPr eaLnBrk="1" hangingPunct="1">
              <a:buFontTx/>
              <a:buNone/>
              <a:defRPr/>
            </a:pPr>
            <a:r>
              <a:rPr lang="ru-RU" sz="2000" dirty="0" smtClean="0"/>
              <a:t>- создавать коммуникативные ситуации, направленные на обучение деловой и научной речи;</a:t>
            </a:r>
          </a:p>
          <a:p>
            <a:pPr eaLnBrk="1" hangingPunct="1">
              <a:buFontTx/>
              <a:buNone/>
              <a:defRPr/>
            </a:pPr>
            <a:r>
              <a:rPr lang="ru-RU" sz="2000" dirty="0" smtClean="0"/>
              <a:t>- развитие письменной формы речи.</a:t>
            </a:r>
          </a:p>
          <a:p>
            <a:pPr eaLnBrk="1" hangingPunct="1">
              <a:buFontTx/>
              <a:buNone/>
              <a:defRPr/>
            </a:pPr>
            <a:r>
              <a:rPr lang="ru-RU" sz="2000" dirty="0" smtClean="0"/>
              <a:t>        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 Я планирую работу над методической темой «Формирование речевой деятельности младших школьников на уроках  чтения на основе анализа произведений.</a:t>
            </a:r>
          </a:p>
          <a:p>
            <a:pPr eaLnBrk="1" hangingPunct="1">
              <a:defRPr/>
            </a:pPr>
            <a:endParaRPr lang="ru-RU" dirty="0">
              <a:solidFill>
                <a:srgbClr val="0066CC"/>
              </a:solidFill>
            </a:endParaRPr>
          </a:p>
        </p:txBody>
      </p:sp>
      <p:pic>
        <p:nvPicPr>
          <p:cNvPr id="2050" name="Picture 2" descr="C:\Users\джек\Downloads\MC9004348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43531">
            <a:off x="7180263" y="4021138"/>
            <a:ext cx="1666875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25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75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6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975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175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772400" cy="388778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Развитие речи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младших школьников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процессе обучения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чтению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основе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создания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коммуникативных ситуаций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b="1" i="1" u="sng" dirty="0" smtClean="0">
                <a:solidFill>
                  <a:srgbClr val="C00000"/>
                </a:solidFill>
              </a:rPr>
              <a:t>ЦЕЛЬ: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smtClean="0"/>
              <a:t>создать условия для формирования речевой деятельности младших школьников в процессе обучения чтению на основе создания коммуникативных ситуаций.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76673"/>
            <a:ext cx="698477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cs typeface="+mn-cs"/>
              </a:rPr>
              <a:t>Методическая Тема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b="1" smtClean="0"/>
              <a:t>Л и т е р а т у р а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5832475"/>
          </a:xfrm>
        </p:spPr>
        <p:txBody>
          <a:bodyPr/>
          <a:lstStyle/>
          <a:p>
            <a:pPr eaLnBrk="1" hangingPunct="1"/>
            <a:r>
              <a:rPr lang="ru-RU" sz="1800" smtClean="0"/>
              <a:t> </a:t>
            </a:r>
            <a:r>
              <a:rPr lang="ru-RU" sz="1200" smtClean="0"/>
              <a:t> Белорыбкина О.А. Речь и общение. – Ярославль, 1998</a:t>
            </a:r>
          </a:p>
          <a:p>
            <a:pPr eaLnBrk="1" hangingPunct="1"/>
            <a:r>
              <a:rPr lang="ru-RU" sz="1200" smtClean="0"/>
              <a:t>   Бородич А.М. Методика развития речи детей. – М., Просвещение, 1981 </a:t>
            </a:r>
          </a:p>
          <a:p>
            <a:pPr eaLnBrk="1" hangingPunct="1"/>
            <a:r>
              <a:rPr lang="ru-RU" sz="1200" smtClean="0"/>
              <a:t>   Ефименкова Л.Н. Коррекция устной и письменной речи учащихся начальных классов. – М., Просвещение, 1991</a:t>
            </a:r>
          </a:p>
          <a:p>
            <a:pPr eaLnBrk="1" hangingPunct="1"/>
            <a:r>
              <a:rPr lang="ru-RU" sz="1200" smtClean="0"/>
              <a:t>   Костромина С.Н. , Нечаева Л.Г. Как преодолеть трудности в обучении чтению. – изд. «Ось-89», М., 2000</a:t>
            </a:r>
          </a:p>
          <a:p>
            <a:pPr eaLnBrk="1" hangingPunct="1"/>
            <a:r>
              <a:rPr lang="ru-RU" sz="1200" smtClean="0"/>
              <a:t>   Ладыженская Т.А. Речь.Речь.Речь. –М., Педагогика, 1983 </a:t>
            </a:r>
          </a:p>
          <a:p>
            <a:pPr eaLnBrk="1" hangingPunct="1"/>
            <a:r>
              <a:rPr lang="ru-RU" sz="1200" smtClean="0"/>
              <a:t>   Ладыженская Т.А. Речевые уроки. – М., Просвещение, 1994 </a:t>
            </a:r>
          </a:p>
          <a:p>
            <a:pPr eaLnBrk="1" hangingPunct="1"/>
            <a:r>
              <a:rPr lang="ru-RU" sz="1200" smtClean="0"/>
              <a:t>   Липкина А.И., Оморокова М.И. Работа над устной речью учащихся на уроках чтения.- М.,  Просвещение, 1967</a:t>
            </a:r>
          </a:p>
          <a:p>
            <a:pPr eaLnBrk="1" hangingPunct="1"/>
            <a:r>
              <a:rPr lang="ru-RU" sz="1200" smtClean="0"/>
              <a:t>   Мельникова И.И. Развитие речи детей 7-10 лет.- Ярославль, 2002</a:t>
            </a:r>
          </a:p>
          <a:p>
            <a:pPr eaLnBrk="1" hangingPunct="1"/>
            <a:r>
              <a:rPr lang="ru-RU" sz="1200" smtClean="0"/>
              <a:t>   Рождественский Н.С. Речевое развитие младших школьников.- М, Просвещение, 1970</a:t>
            </a:r>
          </a:p>
          <a:p>
            <a:pPr eaLnBrk="1" hangingPunct="1"/>
            <a:r>
              <a:rPr lang="ru-RU" sz="1200" smtClean="0"/>
              <a:t>   Фомичева М.Ф. воспитание у детей правильного произношения. – М., Просвещение, 1991</a:t>
            </a:r>
          </a:p>
          <a:p>
            <a:pPr eaLnBrk="1" hangingPunct="1"/>
            <a:r>
              <a:rPr lang="ru-RU" sz="1200" smtClean="0"/>
              <a:t>   Фотекова Т.А. Тестовая методика диагностики устной речи младших школьников. – М., 2000</a:t>
            </a:r>
          </a:p>
          <a:p>
            <a:pPr eaLnBrk="1" hangingPunct="1"/>
            <a:r>
              <a:rPr lang="ru-RU" sz="1200" smtClean="0"/>
              <a:t>   Соловейчик М.С., Сергеева Н.Н. Совершенствование речевой деятельности младших школьников. – в кн. «Русский язык в начальных классах» под.ред. Соловейчик М.С. – М., Просвещение, 1993</a:t>
            </a:r>
          </a:p>
          <a:p>
            <a:pPr eaLnBrk="1" hangingPunct="1"/>
            <a:r>
              <a:rPr lang="ru-RU" sz="1200" smtClean="0"/>
              <a:t>   Журналы «Начальная школа»:</a:t>
            </a:r>
          </a:p>
          <a:p>
            <a:pPr eaLnBrk="1" hangingPunct="1">
              <a:buFontTx/>
              <a:buNone/>
            </a:pPr>
            <a:r>
              <a:rPr lang="ru-RU" sz="1200" smtClean="0"/>
              <a:t>         1)     Уварова Т.В. Говорить правильно и выразительно – это радость общения друг с другом. // № 10, 2001</a:t>
            </a:r>
          </a:p>
          <a:p>
            <a:pPr eaLnBrk="1" hangingPunct="1">
              <a:buFontTx/>
              <a:buNone/>
            </a:pPr>
            <a:r>
              <a:rPr lang="ru-RU" sz="1200" smtClean="0"/>
              <a:t>         2)     Бобровская Г.В. Активизация словаря младшего школьника . - // № 4, 2003</a:t>
            </a:r>
          </a:p>
          <a:p>
            <a:pPr eaLnBrk="1" hangingPunct="1">
              <a:buFontTx/>
              <a:buNone/>
            </a:pPr>
            <a:r>
              <a:rPr lang="ru-RU" sz="1200" smtClean="0"/>
              <a:t>         3)     Харченко О.О. Как усилить коммуникативную направленность работы над предложением. - // № 1 , 2002</a:t>
            </a:r>
          </a:p>
          <a:p>
            <a:pPr eaLnBrk="1" hangingPunct="1">
              <a:buFontTx/>
              <a:buNone/>
            </a:pPr>
            <a:r>
              <a:rPr lang="ru-RU" sz="1200" smtClean="0"/>
              <a:t>         4)     Синицын В.А. Современные подходы к развитию речи младших школьников. - // № 2, 2003</a:t>
            </a:r>
          </a:p>
          <a:p>
            <a:pPr eaLnBrk="1" hangingPunct="1">
              <a:buFontTx/>
              <a:buNone/>
            </a:pPr>
            <a:r>
              <a:rPr lang="ru-RU" sz="1200" smtClean="0"/>
              <a:t>         5)     Львов М.Р. Виды речи. - // № 5, 2000</a:t>
            </a:r>
          </a:p>
          <a:p>
            <a:pPr eaLnBrk="1" hangingPunct="1">
              <a:buFontTx/>
              <a:buNone/>
            </a:pPr>
            <a:r>
              <a:rPr lang="ru-RU" sz="1200" smtClean="0"/>
              <a:t>         6)     Рамзаева Т.Г. проблема развивающего языкового образования и ее реализация в современной начальной школе . // № 1, 1999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Курсы повышения квалификации</a:t>
            </a:r>
            <a:endParaRPr lang="ru-RU" sz="3600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2006-2007 уч. год КРИПКПРО курсы «Психолого педагогические аспектыразвития системы самообразования» в объёме126 часов.</a:t>
            </a:r>
          </a:p>
          <a:p>
            <a:pPr eaLnBrk="1" hangingPunct="1"/>
            <a:r>
              <a:rPr lang="ru-RU" sz="2400" smtClean="0"/>
              <a:t>2009 год МОУ «Научно-методический центр» по теме «Проблемы и перспективы развития личностно-ориентированного обучения в аспекте содержания учебно-методического комплекта «Перспективная начальная школа» в объёме 24 часа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Награды, благодарности за последние 5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2008год  </a:t>
            </a:r>
            <a:r>
              <a:rPr lang="ru-RU" sz="2000" b="1" i="1" smtClean="0"/>
              <a:t>Благодарственное письмо </a:t>
            </a:r>
            <a:r>
              <a:rPr lang="ru-RU" sz="2000" smtClean="0"/>
              <a:t>за многолетнее сотрудничество с театром «Театр для детей и молодёжи»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 </a:t>
            </a:r>
            <a:r>
              <a:rPr lang="ru-RU" sz="2000" b="1" i="1" smtClean="0"/>
              <a:t>Благодарственное письмо </a:t>
            </a:r>
            <a:r>
              <a:rPr lang="ru-RU" sz="2000" smtClean="0"/>
              <a:t>за участие в региональной научно-практической конференции «Инновационные технологии в начальном языковом образовании» КузГПА г.Новокузнецк</a:t>
            </a:r>
          </a:p>
          <a:p>
            <a:pPr eaLnBrk="1" hangingPunct="1"/>
            <a:r>
              <a:rPr lang="ru-RU" sz="2000" smtClean="0"/>
              <a:t>2009год </a:t>
            </a:r>
            <a:r>
              <a:rPr lang="ru-RU" sz="2000" b="1" i="1" smtClean="0"/>
              <a:t>Почётная грамота </a:t>
            </a:r>
            <a:r>
              <a:rPr lang="ru-RU" sz="2000" smtClean="0"/>
              <a:t>за многолетний и добросовестный труд, активную и результативную работу по формированию у детей культуры дорожного движения (Администрация города Кемерово)</a:t>
            </a:r>
          </a:p>
          <a:p>
            <a:pPr eaLnBrk="1" hangingPunct="1"/>
            <a:r>
              <a:rPr lang="ru-RU" sz="2000" smtClean="0"/>
              <a:t>2010год </a:t>
            </a:r>
            <a:r>
              <a:rPr lang="ru-RU" sz="2000" b="1" i="1" smtClean="0"/>
              <a:t>Почетная грамота </a:t>
            </a:r>
            <a:r>
              <a:rPr lang="ru-RU" sz="2000" smtClean="0"/>
              <a:t>за активное участие в подготовке и проведении районной игры-состязания «Останови огонь!» (Территориальный отдел образования Ленинского района)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Участие в районных семинарах</a:t>
            </a:r>
            <a:endParaRPr lang="ru-RU" sz="4000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2010 год выступление на районном семинаре «Перспективная начальная школа». Проблемы. Опыт. Перспектива.»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4895850"/>
          </a:xfrm>
        </p:spPr>
        <p:txBody>
          <a:bodyPr/>
          <a:lstStyle/>
          <a:p>
            <a:pPr eaLnBrk="1" hangingPunct="1"/>
            <a:endParaRPr lang="ru-RU" smtClean="0">
              <a:solidFill>
                <a:srgbClr val="0066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1272686">
            <a:off x="2389791" y="2376638"/>
            <a:ext cx="6706487" cy="13234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prstTxWarp prst="textCascadeUp">
              <a:avLst/>
            </a:prstTxWarp>
            <a:spAutoFit/>
            <a:scene3d>
              <a:camera prst="perspectiveHeroicExtremeRigh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8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cs typeface="+mn-cs"/>
              </a:rPr>
              <a:t>Спасибо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cs typeface="+mn-cs"/>
              </a:rPr>
              <a:t>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ЗАДАЧИ: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 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dirty="0" smtClean="0"/>
              <a:t>    		</a:t>
            </a:r>
            <a:r>
              <a:rPr lang="ru-RU" sz="1800" dirty="0" smtClean="0"/>
              <a:t>1.  Изучить теоретические основы проблемы формирования речевой деятельности младших школьников и проанализировать педагогический опыт.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/>
              <a:t>     		2.  Разработать комплекс заданий по формированию речевой деятельности.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/>
              <a:t>     		3.  Апробировать комплекс заданий на уроках чтения в классе.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/>
              <a:t>    		4.  Проанализировать полученный опыт, обобщить, наметить перспективы дальнейшей деятельности.  </a:t>
            </a:r>
          </a:p>
          <a:p>
            <a:pPr eaLnBrk="1" hangingPunct="1">
              <a:buFontTx/>
              <a:buNone/>
              <a:defRPr/>
            </a:pPr>
            <a:endParaRPr lang="ru-RU" sz="1800" dirty="0" smtClean="0"/>
          </a:p>
          <a:p>
            <a:pPr eaLnBrk="1" hangingPunct="1">
              <a:buFontTx/>
              <a:buNone/>
              <a:defRPr/>
            </a:pPr>
            <a:r>
              <a:rPr lang="ru-RU" sz="1800" dirty="0" smtClean="0"/>
              <a:t>		</a:t>
            </a:r>
            <a:r>
              <a:rPr lang="ru-RU" sz="1800" b="1" dirty="0" smtClean="0">
                <a:solidFill>
                  <a:schemeClr val="accent6"/>
                </a:solidFill>
              </a:rPr>
              <a:t>В своей работе я использовала методы: наблюдение, сравнение, тестирование.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3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3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3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3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3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003366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038" y="404813"/>
            <a:ext cx="1666875" cy="863600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rgbClr val="7030A0"/>
            </a:solidFill>
            <a:prstDash val="sysDash"/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400" dirty="0" smtClean="0">
                <a:solidFill>
                  <a:srgbClr val="0066CC"/>
                </a:solidFill>
              </a:rPr>
              <a:t>Речь </a:t>
            </a:r>
            <a:endParaRPr lang="ru-RU" sz="4400" dirty="0">
              <a:solidFill>
                <a:srgbClr val="0066CC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71550" y="2565400"/>
            <a:ext cx="2879725" cy="2735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3200" kern="0" dirty="0">
                <a:solidFill>
                  <a:srgbClr val="0066CC"/>
                </a:solidFill>
              </a:rPr>
              <a:t>Внутренняя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i="1" dirty="0"/>
              <a:t>это речь мысленная,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i="1" dirty="0"/>
              <a:t>протекающая, хотя  на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i="1" dirty="0"/>
              <a:t>языковом материале, но без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i="1" dirty="0"/>
              <a:t>отчётливых внешних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i="1" dirty="0"/>
              <a:t>проявлений. Это как бы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i="1" dirty="0"/>
              <a:t>разговор с самим собой. Она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i="1" dirty="0"/>
              <a:t>отрывочна, лишена чётких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i="1" dirty="0"/>
              <a:t>грамматических форм.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3200" kern="0" dirty="0">
              <a:solidFill>
                <a:srgbClr val="0066CC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3200" kern="0" dirty="0">
              <a:solidFill>
                <a:srgbClr val="0066CC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1400" kern="0" dirty="0">
              <a:solidFill>
                <a:srgbClr val="0066CC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3800" y="2565400"/>
            <a:ext cx="2520950" cy="2663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3200" kern="0" dirty="0">
                <a:solidFill>
                  <a:srgbClr val="0066CC"/>
                </a:solidFill>
              </a:rPr>
              <a:t>Внешняя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dirty="0"/>
              <a:t>это речь-общение, речь для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dirty="0"/>
              <a:t>других. Она рассчитана на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dirty="0"/>
              <a:t>восприятие, на то, чтобы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dirty="0"/>
              <a:t>говорящего поняли его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dirty="0"/>
              <a:t>собеседники или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dirty="0"/>
              <a:t>слушатели. </a:t>
            </a:r>
            <a:endParaRPr lang="ru-RU" sz="1400" kern="0" dirty="0">
              <a:solidFill>
                <a:srgbClr val="0066CC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3200" kern="0" dirty="0">
              <a:solidFill>
                <a:srgbClr val="0066CC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solidFill>
                  <a:srgbClr val="0066CC"/>
                </a:solidFill>
              </a:rPr>
              <a:t> </a:t>
            </a:r>
          </a:p>
        </p:txBody>
      </p:sp>
      <p:sp>
        <p:nvSpPr>
          <p:cNvPr id="10" name="Стрелка вправо 9"/>
          <p:cNvSpPr/>
          <p:nvPr/>
        </p:nvSpPr>
        <p:spPr>
          <a:xfrm rot="8047221">
            <a:off x="2269331" y="1713707"/>
            <a:ext cx="1792287" cy="361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758089">
            <a:off x="4402138" y="1722438"/>
            <a:ext cx="1781175" cy="282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6" grpId="0" animBg="1"/>
      <p:bldP spid="7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66CC"/>
                </a:solidFill>
              </a:rPr>
              <a:t>Внешняя</a:t>
            </a:r>
            <a:br>
              <a:rPr lang="ru-RU" smtClean="0">
                <a:solidFill>
                  <a:srgbClr val="0066CC"/>
                </a:solidFill>
              </a:rPr>
            </a:br>
            <a:endParaRPr lang="ru-RU" smtClean="0">
              <a:solidFill>
                <a:srgbClr val="0033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68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>
                <a:solidFill>
                  <a:srgbClr val="FF0000"/>
                </a:solidFill>
              </a:rPr>
              <a:t>Требования:</a:t>
            </a:r>
          </a:p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Правильность</a:t>
            </a:r>
            <a:r>
              <a:rPr lang="ru-RU" sz="3600" b="1" smtClean="0">
                <a:solidFill>
                  <a:srgbClr val="7030A0"/>
                </a:solidFill>
              </a:rPr>
              <a:t> </a:t>
            </a:r>
            <a:r>
              <a:rPr lang="ru-RU" sz="1600" smtClean="0"/>
              <a:t>соблюдение норм современного литературного языка – грамматики, орфографии, пунктуации. </a:t>
            </a:r>
            <a:endParaRPr lang="ru-RU" sz="1600" b="1" smtClean="0">
              <a:solidFill>
                <a:srgbClr val="7030A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Ясность</a:t>
            </a:r>
            <a:r>
              <a:rPr lang="ru-RU" sz="3600" b="1" smtClean="0">
                <a:solidFill>
                  <a:srgbClr val="7030A0"/>
                </a:solidFill>
              </a:rPr>
              <a:t> </a:t>
            </a:r>
            <a:r>
              <a:rPr lang="ru-RU" sz="3600" smtClean="0"/>
              <a:t>-</a:t>
            </a:r>
            <a:r>
              <a:rPr lang="ru-RU" sz="3600" b="1" smtClean="0">
                <a:solidFill>
                  <a:srgbClr val="7030A0"/>
                </a:solidFill>
              </a:rPr>
              <a:t> </a:t>
            </a:r>
            <a:r>
              <a:rPr lang="ru-RU" sz="1800" smtClean="0"/>
              <a:t>это доступность её для понимания другими.</a:t>
            </a:r>
            <a:r>
              <a:rPr lang="ru-RU" sz="1800" b="1" smtClean="0">
                <a:solidFill>
                  <a:srgbClr val="7030A0"/>
                </a:solidFill>
              </a:rPr>
              <a:t> </a:t>
            </a:r>
          </a:p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Чистота</a:t>
            </a:r>
            <a:r>
              <a:rPr lang="ru-RU" sz="3600" b="1" smtClean="0">
                <a:solidFill>
                  <a:srgbClr val="7030A0"/>
                </a:solidFill>
              </a:rPr>
              <a:t> </a:t>
            </a:r>
            <a:r>
              <a:rPr lang="ru-RU" sz="1800" smtClean="0"/>
              <a:t>свободная от лексики, находящейся за пределами литературного языка (жаргонизмов, диалектизмов, слов паразитов).</a:t>
            </a:r>
          </a:p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Точность </a:t>
            </a:r>
            <a:r>
              <a:rPr lang="ru-RU" sz="1800" smtClean="0"/>
              <a:t>значение слов и словосочетаний, употреблённых в речи, полностью соотнесено со смысловой и предметной сторонами речи.</a:t>
            </a:r>
          </a:p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Выразительность</a:t>
            </a:r>
            <a:r>
              <a:rPr lang="ru-RU" sz="1800" smtClean="0"/>
              <a:t>умение ярко, убедительно и в то же время по возможности сжато выразить свои мысли и чувства,</a:t>
            </a:r>
            <a:endParaRPr lang="ru-RU" sz="1800" b="1" smtClean="0">
              <a:solidFill>
                <a:srgbClr val="7030A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Богатство </a:t>
            </a:r>
            <a:r>
              <a:rPr lang="ru-RU" sz="1800" smtClean="0"/>
              <a:t>отсутствие однообразия, повторения одних и тех же слов и конструкций.</a:t>
            </a:r>
          </a:p>
          <a:p>
            <a:pPr eaLnBrk="1" hangingPunct="1"/>
            <a:endParaRPr lang="ru-RU" b="1" smtClean="0">
              <a:solidFill>
                <a:srgbClr val="7030A0"/>
              </a:solidFill>
            </a:endParaRPr>
          </a:p>
          <a:p>
            <a:pPr eaLnBrk="1" hangingPunct="1"/>
            <a:endParaRPr lang="ru-RU" smtClean="0">
              <a:solidFill>
                <a:srgbClr val="0066CC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3366"/>
                </a:solidFill>
              </a:rPr>
              <a:t>Виды речевой деятельности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1.Чтение</a:t>
            </a:r>
          </a:p>
          <a:p>
            <a:pPr eaLnBrk="1" hangingPunct="1">
              <a:buFontTx/>
              <a:buNone/>
            </a:pPr>
            <a:r>
              <a:rPr lang="ru-RU" smtClean="0"/>
              <a:t>2.Аудирование.</a:t>
            </a:r>
          </a:p>
          <a:p>
            <a:pPr eaLnBrk="1" hangingPunct="1">
              <a:buFontTx/>
              <a:buNone/>
            </a:pPr>
            <a:r>
              <a:rPr lang="ru-RU" smtClean="0"/>
              <a:t>3.Устная речь.</a:t>
            </a:r>
          </a:p>
          <a:p>
            <a:pPr eaLnBrk="1" hangingPunct="1">
              <a:buFontTx/>
              <a:buNone/>
            </a:pPr>
            <a:r>
              <a:rPr lang="ru-RU" smtClean="0"/>
              <a:t>4.Письменная речь.</a:t>
            </a:r>
          </a:p>
          <a:p>
            <a:pPr eaLnBrk="1" hangingPunct="1"/>
            <a:endParaRPr lang="ru-RU" smtClean="0">
              <a:solidFill>
                <a:srgbClr val="0066CC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295400"/>
          </a:xfrm>
        </p:spPr>
        <p:txBody>
          <a:bodyPr/>
          <a:lstStyle/>
          <a:p>
            <a:pPr eaLnBrk="1" hangingPunct="1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4000" b="1" smtClean="0"/>
              <a:t>Средства устного общения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 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mtClean="0">
              <a:solidFill>
                <a:srgbClr val="003366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3240087" cy="10080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/>
              <a:t>   вербальное</a:t>
            </a:r>
          </a:p>
          <a:p>
            <a:pPr algn="ctr" eaLnBrk="1" hangingPunct="1">
              <a:buFontTx/>
              <a:buNone/>
            </a:pPr>
            <a:r>
              <a:rPr lang="ru-RU" sz="2000" smtClean="0"/>
              <a:t>(слово)   </a:t>
            </a:r>
            <a:endParaRPr lang="ru-RU" sz="2000" smtClean="0">
              <a:solidFill>
                <a:srgbClr val="0066CC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32363" y="2420938"/>
            <a:ext cx="3527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3200" b="1" kern="0" dirty="0">
                <a:latin typeface="+mn-lt"/>
                <a:cs typeface="+mn-cs"/>
              </a:rPr>
              <a:t>   </a:t>
            </a:r>
            <a:r>
              <a:rPr lang="ru-RU" sz="3200" b="1" dirty="0">
                <a:cs typeface="+mn-cs"/>
              </a:rPr>
              <a:t>невербальное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dirty="0">
                <a:cs typeface="+mn-cs"/>
              </a:rPr>
              <a:t>(</a:t>
            </a:r>
            <a:r>
              <a:rPr lang="ru-RU" sz="2000" dirty="0" err="1">
                <a:cs typeface="+mn-cs"/>
              </a:rPr>
              <a:t>голос,тон</a:t>
            </a:r>
            <a:r>
              <a:rPr lang="ru-RU" sz="2000" dirty="0">
                <a:cs typeface="+mn-cs"/>
              </a:rPr>
              <a:t>, </a:t>
            </a:r>
            <a:r>
              <a:rPr lang="ru-RU" sz="2000" dirty="0" err="1">
                <a:cs typeface="+mn-cs"/>
              </a:rPr>
              <a:t>темп,громкость,мимика</a:t>
            </a:r>
            <a:r>
              <a:rPr lang="ru-RU" sz="2000" dirty="0">
                <a:cs typeface="+mn-cs"/>
              </a:rPr>
              <a:t> жест, поза)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3200" b="1" kern="0" dirty="0">
                <a:latin typeface="+mn-lt"/>
                <a:cs typeface="+mn-cs"/>
              </a:rPr>
              <a:t>   </a:t>
            </a:r>
            <a:endParaRPr lang="ru-RU" sz="3200" kern="0" dirty="0">
              <a:solidFill>
                <a:srgbClr val="0066CC"/>
              </a:solidFill>
              <a:latin typeface="+mn-lt"/>
              <a:cs typeface="+mn-cs"/>
            </a:endParaRPr>
          </a:p>
        </p:txBody>
      </p:sp>
      <p:sp>
        <p:nvSpPr>
          <p:cNvPr id="5" name="Стрелка вниз 4"/>
          <p:cNvSpPr/>
          <p:nvPr/>
        </p:nvSpPr>
        <p:spPr>
          <a:xfrm rot="2606332">
            <a:off x="2889250" y="1092200"/>
            <a:ext cx="344488" cy="1585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8922602">
            <a:off x="5294313" y="1125538"/>
            <a:ext cx="344487" cy="1536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4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endParaRPr lang="ru-RU" smtClean="0">
              <a:solidFill>
                <a:srgbClr val="00336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399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i="1" u="sng" smtClean="0"/>
              <a:t>Направления по развитию речи</a:t>
            </a:r>
            <a:endParaRPr lang="ru-RU" sz="2800" b="1" i="1" u="sng" smtClean="0"/>
          </a:p>
          <a:p>
            <a:pPr algn="ctr" eaLnBrk="1" hangingPunct="1">
              <a:buFontTx/>
              <a:buNone/>
            </a:pPr>
            <a:endParaRPr lang="ru-RU" sz="2800" i="1" u="sng" smtClean="0"/>
          </a:p>
          <a:p>
            <a:pPr eaLnBrk="1" hangingPunct="1"/>
            <a:r>
              <a:rPr lang="ru-RU" sz="2400" smtClean="0"/>
              <a:t> работа над развитием речевого аппарата;</a:t>
            </a:r>
          </a:p>
          <a:p>
            <a:pPr eaLnBrk="1" hangingPunct="1"/>
            <a:r>
              <a:rPr lang="ru-RU" sz="2400" smtClean="0"/>
              <a:t>уточнение и обогащение словарного запаса;</a:t>
            </a:r>
          </a:p>
          <a:p>
            <a:pPr eaLnBrk="1" hangingPunct="1"/>
            <a:r>
              <a:rPr lang="ru-RU" sz="2400" smtClean="0"/>
              <a:t>формирование грамматического навыка;</a:t>
            </a:r>
          </a:p>
          <a:p>
            <a:pPr eaLnBrk="1" hangingPunct="1"/>
            <a:r>
              <a:rPr lang="ru-RU" sz="2400" smtClean="0"/>
              <a:t>работа над связной речью;</a:t>
            </a:r>
          </a:p>
          <a:p>
            <a:pPr eaLnBrk="1" hangingPunct="1"/>
            <a:r>
              <a:rPr lang="ru-RU" sz="2400" smtClean="0"/>
              <a:t>формирование умений воспринимать высказывания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/>
              <a:t>1. Работа  над развитием речевого аппарата включает в себя: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000" smtClean="0"/>
              <a:t>1)     Постановку правильного дыхания 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 2)     Развитие правильного звукопроизношения (внятности речи), чем способствуют чистоговорки, скороговорки, артикуляционная зарядка.</a:t>
            </a:r>
          </a:p>
          <a:p>
            <a:pPr eaLnBrk="1" hangingPunct="1">
              <a:buFontTx/>
              <a:buNone/>
            </a:pPr>
            <a:r>
              <a:rPr lang="ru-RU" smtClean="0"/>
              <a:t> </a:t>
            </a:r>
            <a:r>
              <a:rPr lang="ru-RU" sz="2000" smtClean="0"/>
              <a:t>3)     Достижение выразительности речи на материале скороговорок, стихов. Предлагаю такие задания: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- прочитай шепотом, беззвучно, тихо, громко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- прочитай с разной интонацией: радостно, грустно, удивленно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Шары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Шары</Template>
  <TotalTime>674</TotalTime>
  <Words>502</Words>
  <Application>Microsoft Office PowerPoint</Application>
  <PresentationFormat>Экран (4:3)</PresentationFormat>
  <Paragraphs>183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Monotype Corsiva</vt:lpstr>
      <vt:lpstr>Wingdings</vt:lpstr>
      <vt:lpstr>Шары</vt:lpstr>
      <vt:lpstr>Творческий  отчёт</vt:lpstr>
      <vt:lpstr>Развитие речи младших школьников в процессе обучения чтению на основе создания коммуникативных ситуаций   ЦЕЛЬ: создать условия для формирования речевой деятельности младших школьников в процессе обучения чтению на основе создания коммуникативных ситуаций.  </vt:lpstr>
      <vt:lpstr>ЗАДАЧИ: </vt:lpstr>
      <vt:lpstr>Слайд 4</vt:lpstr>
      <vt:lpstr>Внешняя </vt:lpstr>
      <vt:lpstr>Виды речевой деятельности</vt:lpstr>
      <vt:lpstr>      Средства устного общения      </vt:lpstr>
      <vt:lpstr> </vt:lpstr>
      <vt:lpstr>1. Работа  над развитием речевого аппарата включает в себя: </vt:lpstr>
      <vt:lpstr> 2. Уточнение и обогащение словарного запаса. </vt:lpstr>
      <vt:lpstr>3. Формирование грамматических навыков правильной речи включает: </vt:lpstr>
      <vt:lpstr>Слайд 12</vt:lpstr>
      <vt:lpstr> 4. Работа над связной речью. </vt:lpstr>
      <vt:lpstr>     ЗАДАНИЯ:                      </vt:lpstr>
      <vt:lpstr>Слайд 15</vt:lpstr>
      <vt:lpstr>5.     Формирование умений воспринимать высказывания </vt:lpstr>
      <vt:lpstr>Слайд 17</vt:lpstr>
      <vt:lpstr>Уровень успешности</vt:lpstr>
      <vt:lpstr>Заключение </vt:lpstr>
      <vt:lpstr>Л и т е р а т у р а </vt:lpstr>
      <vt:lpstr>Курсы повышения квалификации</vt:lpstr>
      <vt:lpstr>Награды, благодарности за последние 5 лет </vt:lpstr>
      <vt:lpstr>Участие в районных семинарах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речевой деятельности младших школьников в процессе обучения чтению на основе создания коммуникативных ситуаций</dc:title>
  <dc:creator>джек</dc:creator>
  <cp:lastModifiedBy>джек</cp:lastModifiedBy>
  <cp:revision>69</cp:revision>
  <dcterms:created xsi:type="dcterms:W3CDTF">2010-11-07T09:39:07Z</dcterms:created>
  <dcterms:modified xsi:type="dcterms:W3CDTF">2010-11-09T17:14:12Z</dcterms:modified>
</cp:coreProperties>
</file>