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151B9"/>
    <a:srgbClr val="9933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519-2C9B-40B0-8C3A-1C8E95D24EF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C3AC-8D2C-4E5C-97FB-918FDC106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519-2C9B-40B0-8C3A-1C8E95D24EF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C3AC-8D2C-4E5C-97FB-918FDC106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519-2C9B-40B0-8C3A-1C8E95D24EF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C3AC-8D2C-4E5C-97FB-918FDC106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519-2C9B-40B0-8C3A-1C8E95D24EF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C3AC-8D2C-4E5C-97FB-918FDC106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519-2C9B-40B0-8C3A-1C8E95D24EF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C3AC-8D2C-4E5C-97FB-918FDC106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519-2C9B-40B0-8C3A-1C8E95D24EF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C3AC-8D2C-4E5C-97FB-918FDC106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519-2C9B-40B0-8C3A-1C8E95D24EF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C3AC-8D2C-4E5C-97FB-918FDC106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519-2C9B-40B0-8C3A-1C8E95D24EF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C3AC-8D2C-4E5C-97FB-918FDC106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519-2C9B-40B0-8C3A-1C8E95D24EF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C3AC-8D2C-4E5C-97FB-918FDC106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519-2C9B-40B0-8C3A-1C8E95D24EF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C3AC-8D2C-4E5C-97FB-918FDC106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B519-2C9B-40B0-8C3A-1C8E95D24EF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C3AC-8D2C-4E5C-97FB-918FDC106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4B519-2C9B-40B0-8C3A-1C8E95D24EF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BC3AC-8D2C-4E5C-97FB-918FDC106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51;&#1102;&#1073;&#1072;\&#1056;&#1072;&#1073;&#1086;&#1095;&#1080;&#1081;%20&#1089;&#1090;&#1086;&#1083;\&#1074;&#1080;&#1076;&#1077;&#1086;%20&#1055;&#1072;&#1084;&#1103;&#1090;&#1085;&#1080;&#1082;&#1080;%20&#1083;&#1080;&#1090;.%20&#1075;&#1077;&#1088;&#1086;&#1103;&#1084;.as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6864" cy="2808311"/>
          </a:xfrm>
        </p:spPr>
        <p:txBody>
          <a:bodyPr>
            <a:no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Памятники литературным героям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224736" cy="7920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Урок - экскурсия</a:t>
            </a:r>
            <a:endParaRPr lang="ru-RU" sz="4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508518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Старжинская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Любовь Владимировна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ГОУ школа № 414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Санкт - Петербург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7" y="188640"/>
            <a:ext cx="5760641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Памятник тому </a:t>
            </a:r>
            <a:r>
              <a:rPr lang="ru-RU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сойеру</a:t>
            </a:r>
            <a:r>
              <a:rPr lang="ru-RU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геку</a:t>
            </a:r>
            <a:r>
              <a:rPr lang="ru-RU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финну</a:t>
            </a:r>
            <a:endParaRPr lang="ru-RU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3" y="1628800"/>
            <a:ext cx="5544615" cy="5040560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Тома </a:t>
            </a:r>
            <a:r>
              <a:rPr lang="ru-RU" sz="2600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Сойера</a:t>
            </a:r>
            <a:r>
              <a:rPr lang="ru-RU" sz="26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и его друга Гека Финна придумал великий американский писатель Марк Твен.  В родном городе писателя Ганнибале на вершине холма стоит бронзовый памятник: босоногие мальчишки в разодранных штанах, с палками, с дохлой кошкой через плечо, весело шагают навстречу новым приключениям. Памятник установлен в 1926 году.</a:t>
            </a:r>
            <a:endParaRPr lang="ru-RU" sz="26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Documents and Settings\Люба\Рабочий стол\книга Т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60648"/>
            <a:ext cx="1282824" cy="1781064"/>
          </a:xfrm>
          <a:prstGeom prst="rect">
            <a:avLst/>
          </a:prstGeom>
          <a:noFill/>
        </p:spPr>
      </p:pic>
      <p:pic>
        <p:nvPicPr>
          <p:cNvPr id="3075" name="Picture 3" descr="C:\Documents and Settings\Люба\Рабочий стол\Марк Твен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1433092" cy="1717514"/>
          </a:xfrm>
          <a:prstGeom prst="rect">
            <a:avLst/>
          </a:prstGeom>
          <a:noFill/>
        </p:spPr>
      </p:pic>
      <p:pic>
        <p:nvPicPr>
          <p:cNvPr id="3076" name="Picture 4" descr="C:\Documents and Settings\Люба\Рабочий стол\пам. Тому 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276872"/>
            <a:ext cx="2880320" cy="4315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3" y="188641"/>
            <a:ext cx="5400601" cy="20882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Памятник </a:t>
            </a:r>
            <a:r>
              <a:rPr lang="ru-RU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И.а.крылову</a:t>
            </a:r>
            <a:r>
              <a:rPr lang="ru-RU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и героям его басен</a:t>
            </a:r>
            <a:endParaRPr lang="ru-RU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2276873"/>
            <a:ext cx="5544615" cy="4320480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Все мы знаем басни И.А.Крылова. Не случайно памятник баснописцу установлен в Санкт-Петербурге в Летнем саду в 1855 г. Перед нами Крылов такой, каким был в свои последние годы жизни. Крылов сидит в непринуждённой позе с книгой в руках. Постамент памятника украшают звери, герои басен Крылова.</a:t>
            </a:r>
            <a:endParaRPr lang="ru-RU" sz="2600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Documents and Settings\Люба\Рабочий стол\Крыл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1"/>
            <a:ext cx="1656184" cy="1979404"/>
          </a:xfrm>
          <a:prstGeom prst="rect">
            <a:avLst/>
          </a:prstGeom>
          <a:noFill/>
        </p:spPr>
      </p:pic>
      <p:pic>
        <p:nvPicPr>
          <p:cNvPr id="1027" name="Picture 3" descr="C:\Documents and Settings\Люба\Рабочий стол\книга крылов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432326" cy="2163636"/>
          </a:xfrm>
          <a:prstGeom prst="rect">
            <a:avLst/>
          </a:prstGeom>
          <a:noFill/>
        </p:spPr>
      </p:pic>
      <p:pic>
        <p:nvPicPr>
          <p:cNvPr id="1028" name="Picture 4" descr="C:\Documents and Settings\Люба\Рабочий стол\Пам. Крылов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80928"/>
            <a:ext cx="2812159" cy="3633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видео Памятники лит. героям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7728859" cy="5796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Скульптура – очень древний вид искусства. 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Documents and Settings\Люба\Рабочий стол\древняя скульп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143750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9"/>
            <a:ext cx="6120680" cy="129614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Памятник колобку</a:t>
            </a:r>
            <a:endParaRPr lang="ru-RU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21" y="1196752"/>
            <a:ext cx="3744415" cy="5256584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Все мы с детства хорошо знаем русскую народную сказку про непослушного Колобка.  Сказка заканчивается печально, но мы всё равно её любим.  А в городе Донецке  в парке кованых фигур установили памятник этому сказочному герою.</a:t>
            </a:r>
            <a:endParaRPr lang="ru-RU" sz="28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Documents and Settings\Люба\Рабочий стол\книга колоб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440160" cy="1920213"/>
          </a:xfrm>
          <a:prstGeom prst="rect">
            <a:avLst/>
          </a:prstGeom>
          <a:noFill/>
        </p:spPr>
      </p:pic>
      <p:pic>
        <p:nvPicPr>
          <p:cNvPr id="1027" name="Picture 3" descr="C:\Documents and Settings\Люба\Рабочий стол\пам. колобк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3233688" cy="4311584"/>
          </a:xfrm>
          <a:prstGeom prst="rect">
            <a:avLst/>
          </a:prstGeom>
          <a:noFill/>
        </p:spPr>
      </p:pic>
      <p:pic>
        <p:nvPicPr>
          <p:cNvPr id="1028" name="Picture 4" descr="C:\Documents and Settings\Люба\Рабочий стол\колоб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1652212" cy="2547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1"/>
            <a:ext cx="5616624" cy="1080119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Памятник </a:t>
            </a:r>
            <a:r>
              <a:rPr lang="ru-RU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Винни</a:t>
            </a:r>
            <a:r>
              <a:rPr lang="ru-RU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–пуху и пятачку</a:t>
            </a:r>
            <a:endParaRPr lang="ru-RU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1840" y="2276872"/>
            <a:ext cx="5400599" cy="4581128"/>
          </a:xfrm>
        </p:spPr>
        <p:txBody>
          <a:bodyPr>
            <a:noAutofit/>
          </a:bodyPr>
          <a:lstStyle/>
          <a:p>
            <a:endParaRPr lang="ru-RU" sz="2600" dirty="0" smtClean="0">
              <a:solidFill>
                <a:srgbClr val="9933FF"/>
              </a:solidFill>
              <a:latin typeface="Tahoma" pitchFamily="34" charset="0"/>
              <a:cs typeface="Tahoma" pitchFamily="34" charset="0"/>
            </a:endParaRPr>
          </a:p>
          <a:p>
            <a:endParaRPr lang="ru-RU" sz="2600" dirty="0" smtClean="0">
              <a:solidFill>
                <a:srgbClr val="9933FF"/>
              </a:solidFill>
              <a:latin typeface="Tahoma" pitchFamily="34" charset="0"/>
              <a:cs typeface="Tahoma" pitchFamily="34" charset="0"/>
            </a:endParaRPr>
          </a:p>
          <a:p>
            <a:endParaRPr lang="ru-RU" sz="2600" dirty="0" smtClean="0">
              <a:solidFill>
                <a:srgbClr val="9933FF"/>
              </a:solidFill>
              <a:latin typeface="Tahoma" pitchFamily="34" charset="0"/>
              <a:cs typeface="Tahoma" pitchFamily="34" charset="0"/>
            </a:endParaRPr>
          </a:p>
          <a:p>
            <a:endParaRPr lang="ru-RU" sz="2600" dirty="0" smtClean="0">
              <a:solidFill>
                <a:srgbClr val="9933FF"/>
              </a:solidFill>
              <a:latin typeface="Tahoma" pitchFamily="34" charset="0"/>
              <a:cs typeface="Tahoma" pitchFamily="34" charset="0"/>
            </a:endParaRPr>
          </a:p>
          <a:p>
            <a:endParaRPr lang="ru-RU" sz="2600" dirty="0" smtClean="0">
              <a:solidFill>
                <a:srgbClr val="9933FF"/>
              </a:solidFill>
              <a:latin typeface="Tahoma" pitchFamily="34" charset="0"/>
              <a:cs typeface="Tahoma" pitchFamily="34" charset="0"/>
            </a:endParaRPr>
          </a:p>
          <a:p>
            <a:endParaRPr lang="ru-RU" sz="2600" dirty="0" smtClean="0">
              <a:solidFill>
                <a:srgbClr val="9933FF"/>
              </a:solidFill>
              <a:latin typeface="Tahoma" pitchFamily="34" charset="0"/>
              <a:cs typeface="Tahoma" pitchFamily="34" charset="0"/>
            </a:endParaRPr>
          </a:p>
          <a:p>
            <a:endParaRPr lang="ru-RU" sz="2600" dirty="0" smtClean="0">
              <a:solidFill>
                <a:srgbClr val="9933FF"/>
              </a:solidFill>
              <a:latin typeface="Tahoma" pitchFamily="34" charset="0"/>
              <a:cs typeface="Tahoma" pitchFamily="34" charset="0"/>
            </a:endParaRPr>
          </a:p>
          <a:p>
            <a:endParaRPr lang="ru-RU" sz="2600" dirty="0" smtClean="0">
              <a:solidFill>
                <a:srgbClr val="9933FF"/>
              </a:solidFill>
              <a:latin typeface="Tahoma" pitchFamily="34" charset="0"/>
              <a:cs typeface="Tahoma" pitchFamily="34" charset="0"/>
            </a:endParaRPr>
          </a:p>
          <a:p>
            <a:endParaRPr lang="ru-RU" sz="2600" dirty="0" smtClean="0">
              <a:solidFill>
                <a:srgbClr val="9933FF"/>
              </a:solidFill>
              <a:latin typeface="Tahoma" pitchFamily="34" charset="0"/>
              <a:cs typeface="Tahoma" pitchFamily="34" charset="0"/>
            </a:endParaRPr>
          </a:p>
          <a:p>
            <a:endParaRPr lang="ru-RU" sz="2600" dirty="0" smtClean="0">
              <a:solidFill>
                <a:srgbClr val="9933FF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600" dirty="0" smtClean="0">
                <a:solidFill>
                  <a:srgbClr val="C151B9"/>
                </a:solidFill>
                <a:latin typeface="Tahoma" pitchFamily="34" charset="0"/>
                <a:cs typeface="Tahoma" pitchFamily="34" charset="0"/>
              </a:rPr>
              <a:t>Истории про плюшевого медвежонка и его друзей придумал английский писатель Алан </a:t>
            </a:r>
            <a:r>
              <a:rPr lang="ru-RU" sz="2600" dirty="0" err="1" smtClean="0">
                <a:solidFill>
                  <a:srgbClr val="C151B9"/>
                </a:solidFill>
                <a:latin typeface="Tahoma" pitchFamily="34" charset="0"/>
                <a:cs typeface="Tahoma" pitchFamily="34" charset="0"/>
              </a:rPr>
              <a:t>Милн</a:t>
            </a:r>
            <a:r>
              <a:rPr lang="ru-RU" sz="2600" dirty="0" smtClean="0">
                <a:solidFill>
                  <a:srgbClr val="C151B9"/>
                </a:solidFill>
                <a:latin typeface="Tahoma" pitchFamily="34" charset="0"/>
                <a:cs typeface="Tahoma" pitchFamily="34" charset="0"/>
              </a:rPr>
              <a:t>. </a:t>
            </a:r>
          </a:p>
          <a:p>
            <a:r>
              <a:rPr lang="ru-RU" sz="2600" dirty="0" smtClean="0">
                <a:solidFill>
                  <a:srgbClr val="C151B9"/>
                </a:solidFill>
                <a:latin typeface="Tahoma" pitchFamily="34" charset="0"/>
                <a:cs typeface="Tahoma" pitchFamily="34" charset="0"/>
              </a:rPr>
              <a:t>Бронзовые </a:t>
            </a:r>
            <a:r>
              <a:rPr lang="ru-RU" sz="2600" dirty="0" err="1" smtClean="0">
                <a:solidFill>
                  <a:srgbClr val="C151B9"/>
                </a:solidFill>
                <a:latin typeface="Tahoma" pitchFamily="34" charset="0"/>
                <a:cs typeface="Tahoma" pitchFamily="34" charset="0"/>
              </a:rPr>
              <a:t>Винни-Пух</a:t>
            </a:r>
            <a:r>
              <a:rPr lang="ru-RU" sz="2600" dirty="0" smtClean="0">
                <a:solidFill>
                  <a:srgbClr val="C151B9"/>
                </a:solidFill>
                <a:latin typeface="Tahoma" pitchFamily="34" charset="0"/>
                <a:cs typeface="Tahoma" pitchFamily="34" charset="0"/>
              </a:rPr>
              <a:t>, Пятачок, Сова и ослик </a:t>
            </a:r>
            <a:r>
              <a:rPr lang="ru-RU" sz="2600" dirty="0" err="1" smtClean="0">
                <a:solidFill>
                  <a:srgbClr val="C151B9"/>
                </a:solidFill>
                <a:latin typeface="Tahoma" pitchFamily="34" charset="0"/>
                <a:cs typeface="Tahoma" pitchFamily="34" charset="0"/>
              </a:rPr>
              <a:t>Иа</a:t>
            </a:r>
            <a:r>
              <a:rPr lang="ru-RU" sz="2600" dirty="0" smtClean="0">
                <a:solidFill>
                  <a:srgbClr val="C151B9"/>
                </a:solidFill>
                <a:latin typeface="Tahoma" pitchFamily="34" charset="0"/>
                <a:cs typeface="Tahoma" pitchFamily="34" charset="0"/>
              </a:rPr>
              <a:t>  обитают в подмосковном городе Раменское.</a:t>
            </a:r>
          </a:p>
          <a:p>
            <a:pPr marL="87313" indent="361950" algn="just">
              <a:lnSpc>
                <a:spcPct val="80000"/>
              </a:lnSpc>
            </a:pPr>
            <a:r>
              <a:rPr lang="ru-RU" sz="2600" dirty="0" smtClean="0">
                <a:solidFill>
                  <a:srgbClr val="C151B9"/>
                </a:solidFill>
                <a:latin typeface="Tahoma" pitchFamily="34" charset="0"/>
                <a:cs typeface="Tahoma" pitchFamily="34" charset="0"/>
              </a:rPr>
              <a:t>Автором забавных статуй стал местный скульптор Олег Ершов, Памятники размером в рост ребенка, чтобы малыши могли получше рассмотреть и потрогать своих любимцев.</a:t>
            </a:r>
          </a:p>
          <a:p>
            <a:endParaRPr lang="ru-RU" sz="2600" dirty="0">
              <a:solidFill>
                <a:srgbClr val="9933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Documents and Settings\Люба\Рабочий стол\книга Винни П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294622" cy="1656184"/>
          </a:xfrm>
          <a:prstGeom prst="rect">
            <a:avLst/>
          </a:prstGeom>
          <a:noFill/>
        </p:spPr>
      </p:pic>
      <p:pic>
        <p:nvPicPr>
          <p:cNvPr id="2051" name="Picture 3" descr="C:\Documents and Settings\Люба\Рабочий стол\винни и пятач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2784842" cy="4186545"/>
          </a:xfrm>
          <a:prstGeom prst="rect">
            <a:avLst/>
          </a:prstGeom>
          <a:noFill/>
        </p:spPr>
      </p:pic>
      <p:pic>
        <p:nvPicPr>
          <p:cNvPr id="2054" name="Picture 6" descr="C:\Documents and Settings\Люба\Рабочий стол\Алан Мил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34703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9"/>
            <a:ext cx="576064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Памятник Буратино и его друзьям</a:t>
            </a:r>
            <a:endParaRPr lang="ru-RU" dirty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3" y="1628800"/>
            <a:ext cx="4464496" cy="4752528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В Киеве у здания Кукольного театра установлены памятники героям сказки Алексея Толстого  «Золотой ключик или приключения Буратино». Мы можем увидеть самого Буратино, </a:t>
            </a:r>
            <a:r>
              <a:rPr lang="ru-RU" sz="2600" dirty="0" err="1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Мальвину</a:t>
            </a:r>
            <a:r>
              <a:rPr lang="ru-RU" sz="2600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 с </a:t>
            </a:r>
            <a:r>
              <a:rPr lang="ru-RU" sz="2600" dirty="0" err="1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Артемоном</a:t>
            </a:r>
            <a:r>
              <a:rPr lang="ru-RU" sz="2600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, Пьеро и папу Карло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Documents and Settings\Люба\Рабочий стол\зол к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52050"/>
            <a:ext cx="3257892" cy="4717310"/>
          </a:xfrm>
          <a:prstGeom prst="rect">
            <a:avLst/>
          </a:prstGeom>
          <a:noFill/>
        </p:spPr>
      </p:pic>
      <p:pic>
        <p:nvPicPr>
          <p:cNvPr id="3075" name="Picture 3" descr="C:\Documents and Settings\Люба\Рабочий стол\книга Золотой ключ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440160" cy="2039164"/>
          </a:xfrm>
          <a:prstGeom prst="rect">
            <a:avLst/>
          </a:prstGeom>
          <a:noFill/>
        </p:spPr>
      </p:pic>
      <p:pic>
        <p:nvPicPr>
          <p:cNvPr id="3076" name="Picture 4" descr="C:\Documents and Settings\Люба\Рабочий стол\А Толст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1" y="188641"/>
            <a:ext cx="128174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336704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33FF"/>
                </a:solidFill>
                <a:latin typeface="Tahoma" pitchFamily="34" charset="0"/>
                <a:cs typeface="Tahoma" pitchFamily="34" charset="0"/>
              </a:rPr>
              <a:t>Памятник </a:t>
            </a:r>
            <a:r>
              <a:rPr lang="ru-RU" dirty="0" err="1" smtClean="0">
                <a:solidFill>
                  <a:srgbClr val="9933FF"/>
                </a:solidFill>
                <a:latin typeface="Tahoma" pitchFamily="34" charset="0"/>
                <a:cs typeface="Tahoma" pitchFamily="34" charset="0"/>
              </a:rPr>
              <a:t>пиноккио</a:t>
            </a:r>
            <a:endParaRPr lang="ru-RU" dirty="0">
              <a:solidFill>
                <a:srgbClr val="9933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9832" y="1700808"/>
            <a:ext cx="5760640" cy="4896544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Прототипом Буратино является деревянный человечек </a:t>
            </a:r>
            <a:r>
              <a:rPr lang="ru-RU" sz="2400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Пиноккио</a:t>
            </a:r>
            <a:r>
              <a:rPr lang="ru-RU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из сказки Карло Коллоди.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 маленьком итальянском городке Коллоди стоит памятник деревянному человечку – </a:t>
            </a:r>
            <a:r>
              <a:rPr lang="ru-RU" sz="2400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Пиноккио</a:t>
            </a:r>
            <a:r>
              <a:rPr lang="ru-RU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Долговязый человечек с тонкими руками и ногами, с длинным-предлинным носом. На голове лихо заломленный колпачок. На памятнике надпись: «Бессмертному </a:t>
            </a:r>
            <a:r>
              <a:rPr lang="ru-RU" sz="2400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Пиноккио</a:t>
            </a:r>
            <a:r>
              <a:rPr lang="ru-RU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– благодарные читатели от 4 до 70 лет».</a:t>
            </a:r>
          </a:p>
          <a:p>
            <a:endParaRPr lang="ru-RU" sz="26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C:\Documents and Settings\Люба\Рабочий стол\пам. Пинокки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2862320" cy="3816425"/>
          </a:xfrm>
          <a:prstGeom prst="rect">
            <a:avLst/>
          </a:prstGeom>
          <a:noFill/>
        </p:spPr>
      </p:pic>
      <p:pic>
        <p:nvPicPr>
          <p:cNvPr id="4099" name="Picture 3" descr="C:\Documents and Settings\Люба\Рабочий стол\книга Пи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152127" cy="1731621"/>
          </a:xfrm>
          <a:prstGeom prst="rect">
            <a:avLst/>
          </a:prstGeom>
          <a:noFill/>
        </p:spPr>
      </p:pic>
      <p:pic>
        <p:nvPicPr>
          <p:cNvPr id="4100" name="Picture 4" descr="C:\Documents and Settings\Люба\Рабочий стол\Коллод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656184" cy="1744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696744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Памятник </a:t>
            </a:r>
            <a:r>
              <a:rPr lang="ru-RU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дюймовочке</a:t>
            </a:r>
            <a:endParaRPr lang="ru-RU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1" y="1628800"/>
            <a:ext cx="5328591" cy="4608512"/>
          </a:xfrm>
        </p:spPr>
        <p:txBody>
          <a:bodyPr>
            <a:normAutofit fontScale="25000" lnSpcReduction="20000"/>
          </a:bodyPr>
          <a:lstStyle/>
          <a:p>
            <a:r>
              <a:rPr lang="ru-RU" sz="104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Г.Х.Андерсен сочинил сказку про маленькую девочку, на долю которой выпало множество испытаний.  В Воронеже установлен памятник </a:t>
            </a:r>
            <a:r>
              <a:rPr lang="ru-RU" sz="10400" dirty="0" err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Дюймовочке</a:t>
            </a:r>
            <a:r>
              <a:rPr lang="ru-RU" sz="104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. Под плакучей ивой прячется фонтан. Венчает его фигурка </a:t>
            </a:r>
            <a:r>
              <a:rPr lang="ru-RU" sz="10400" dirty="0" err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Дюймовочки</a:t>
            </a:r>
            <a:r>
              <a:rPr lang="ru-RU" sz="104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, которая плывет на осеннем оброненном листочке в свое дальнее и опасное путешествие.</a:t>
            </a:r>
          </a:p>
          <a:p>
            <a:endParaRPr lang="ru-RU" dirty="0"/>
          </a:p>
        </p:txBody>
      </p:sp>
      <p:pic>
        <p:nvPicPr>
          <p:cNvPr id="5122" name="Picture 2" descr="C:\Documents and Settings\Люба\Рабочий стол\книга дюй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599308" cy="2251026"/>
          </a:xfrm>
          <a:prstGeom prst="rect">
            <a:avLst/>
          </a:prstGeom>
          <a:noFill/>
        </p:spPr>
      </p:pic>
      <p:pic>
        <p:nvPicPr>
          <p:cNvPr id="5124" name="Picture 4" descr="C:\Documents and Settings\Люба\Рабочий стол\пам. Дюймовочке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456384" cy="2592288"/>
          </a:xfrm>
          <a:prstGeom prst="rect">
            <a:avLst/>
          </a:prstGeom>
          <a:noFill/>
        </p:spPr>
      </p:pic>
      <p:pic>
        <p:nvPicPr>
          <p:cNvPr id="5126" name="Picture 6" descr="C:\Documents and Settings\Люба\Рабочий стол\Андерсе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7309" y="980727"/>
            <a:ext cx="2076526" cy="280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1"/>
            <a:ext cx="4608512" cy="15841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Памятник </a:t>
            </a:r>
            <a:br>
              <a:rPr lang="ru-RU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</a:br>
            <a:r>
              <a:rPr lang="ru-RU" dirty="0" err="1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илье</a:t>
            </a:r>
            <a:r>
              <a:rPr lang="ru-RU" dirty="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муромцу</a:t>
            </a:r>
            <a:endParaRPr lang="ru-RU" dirty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16832"/>
            <a:ext cx="5976664" cy="4941168"/>
          </a:xfrm>
        </p:spPr>
        <p:txBody>
          <a:bodyPr>
            <a:normAutofit fontScale="25000" lnSpcReduction="20000"/>
          </a:bodyPr>
          <a:lstStyle/>
          <a:p>
            <a:pPr indent="261938" algn="just">
              <a:lnSpc>
                <a:spcPct val="80000"/>
              </a:lnSpc>
            </a:pPr>
            <a:endParaRPr lang="ru-RU" sz="10400" dirty="0" smtClean="0">
              <a:latin typeface="Tahoma" pitchFamily="34" charset="0"/>
              <a:cs typeface="Tahoma" pitchFamily="34" charset="0"/>
            </a:endParaRPr>
          </a:p>
          <a:p>
            <a:pPr indent="261938" algn="just">
              <a:lnSpc>
                <a:spcPct val="80000"/>
              </a:lnSpc>
            </a:pPr>
            <a:endParaRPr lang="ru-RU" sz="10400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indent="261938" algn="just">
              <a:lnSpc>
                <a:spcPct val="80000"/>
              </a:lnSpc>
            </a:pPr>
            <a:endParaRPr lang="ru-RU" sz="10400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indent="261938" algn="just">
              <a:lnSpc>
                <a:spcPct val="80000"/>
              </a:lnSpc>
            </a:pPr>
            <a:endParaRPr lang="ru-RU" sz="10400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indent="261938" algn="just">
              <a:lnSpc>
                <a:spcPct val="80000"/>
              </a:lnSpc>
            </a:pPr>
            <a:endParaRPr lang="ru-RU" sz="10400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indent="261938" algn="just">
              <a:lnSpc>
                <a:spcPct val="80000"/>
              </a:lnSpc>
            </a:pPr>
            <a:endParaRPr lang="ru-RU" sz="10400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indent="261938" algn="just">
              <a:lnSpc>
                <a:spcPct val="80000"/>
              </a:lnSpc>
            </a:pPr>
            <a:endParaRPr lang="ru-RU" sz="10400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indent="261938" algn="just">
              <a:lnSpc>
                <a:spcPct val="80000"/>
              </a:lnSpc>
            </a:pPr>
            <a:r>
              <a:rPr lang="ru-RU" sz="10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Народные сказания гласят, что Илья Муромец – непобедимый воин, готовый помериться силушкою богатырской с любой нечистью. </a:t>
            </a:r>
          </a:p>
          <a:p>
            <a:pPr indent="261938" algn="just">
              <a:lnSpc>
                <a:spcPct val="80000"/>
              </a:lnSpc>
            </a:pPr>
            <a:r>
              <a:rPr lang="ru-RU" sz="10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За подвиги свои великий богатырь был причислен к лику святых.</a:t>
            </a:r>
          </a:p>
          <a:p>
            <a:pPr indent="261938" algn="just">
              <a:lnSpc>
                <a:spcPct val="80000"/>
              </a:lnSpc>
            </a:pPr>
            <a:r>
              <a:rPr lang="ru-RU" sz="10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В городе Муром в 1998 году установлен памятник Илье Муромцу.</a:t>
            </a:r>
          </a:p>
          <a:p>
            <a:pPr indent="261938" algn="just">
              <a:lnSpc>
                <a:spcPct val="80000"/>
              </a:lnSpc>
            </a:pPr>
            <a:r>
              <a:rPr lang="ru-RU" sz="10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В саду, где любят гулять жители Мурома, стоит богатырь с мечом в руке. А вокруг  высятся вековые деревья – дубы и вязы. Далеко внизу виднеется Ока, похожая на гладкую ленту.</a:t>
            </a:r>
          </a:p>
          <a:p>
            <a:pPr indent="261938" algn="just">
              <a:lnSpc>
                <a:spcPct val="80000"/>
              </a:lnSpc>
            </a:pPr>
            <a:r>
              <a:rPr lang="ru-RU" sz="10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Высота памятника вместе с постаментом составляет 17 метров.</a:t>
            </a:r>
          </a:p>
          <a:p>
            <a:pPr indent="261938" algn="just">
              <a:lnSpc>
                <a:spcPct val="80000"/>
              </a:lnSpc>
            </a:pPr>
            <a:endParaRPr lang="ru-RU" sz="10400" dirty="0" smtClean="0">
              <a:latin typeface="Tahoma" pitchFamily="34" charset="0"/>
              <a:cs typeface="Tahoma" pitchFamily="34" charset="0"/>
            </a:endParaRPr>
          </a:p>
          <a:p>
            <a:pPr indent="261938" algn="just">
              <a:lnSpc>
                <a:spcPct val="80000"/>
              </a:lnSpc>
            </a:pPr>
            <a:endParaRPr lang="ru-RU" sz="10400" dirty="0" smtClean="0">
              <a:latin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C:\Documents and Settings\Люба\Рабочий стол\книга Илья Му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152128" cy="1521966"/>
          </a:xfrm>
          <a:prstGeom prst="rect">
            <a:avLst/>
          </a:prstGeom>
          <a:noFill/>
        </p:spPr>
      </p:pic>
      <p:pic>
        <p:nvPicPr>
          <p:cNvPr id="1028" name="Picture 4" descr="C:\Documents and Settings\Люба\Рабочий стол\Илья Муромец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88640"/>
            <a:ext cx="1296144" cy="1931437"/>
          </a:xfrm>
          <a:prstGeom prst="rect">
            <a:avLst/>
          </a:prstGeom>
          <a:noFill/>
        </p:spPr>
      </p:pic>
      <p:pic>
        <p:nvPicPr>
          <p:cNvPr id="1029" name="Picture 5" descr="C:\Documents and Settings\Люба\Рабочий стол\иль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348880"/>
            <a:ext cx="2795083" cy="4329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188641"/>
            <a:ext cx="7128793" cy="23762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Памятник преданной собаке – </a:t>
            </a:r>
            <a:r>
              <a:rPr lang="ru-RU" sz="32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герою повести </a:t>
            </a:r>
            <a:r>
              <a:rPr lang="ru-RU" sz="3200" dirty="0" err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Г.Троепольского</a:t>
            </a:r>
            <a:r>
              <a:rPr lang="ru-RU" sz="32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«Белый </a:t>
            </a:r>
            <a:r>
              <a:rPr lang="ru-RU" sz="3600" dirty="0" err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Бим</a:t>
            </a:r>
            <a:r>
              <a:rPr lang="ru-RU" sz="36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Черное </a:t>
            </a:r>
            <a:r>
              <a:rPr lang="ru-RU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Ухо»</a:t>
            </a:r>
            <a:endParaRPr lang="ru-RU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8" y="2636913"/>
            <a:ext cx="6120680" cy="39604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В 1998 году скульптура шотландского сеттера установлена в центре Воронежа около театра кукол на обочине тротуара без всякого постамента. Отлитый в металле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Бим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, до сих пор не нашедший своего хозяина, сидит прямо на земле. К нему можно подойти, погладить. Только бронзовую фигурку с места не сдвинуть. Он упорно ждёт того единственного, кому раз и навсегда подарил своё собачье сердце.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Documents and Settings\Люба\Рабочий стол\пам. Белому Биму Чёрное Ух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2801108" cy="3734811"/>
          </a:xfrm>
          <a:prstGeom prst="rect">
            <a:avLst/>
          </a:prstGeom>
          <a:noFill/>
        </p:spPr>
      </p:pic>
      <p:pic>
        <p:nvPicPr>
          <p:cNvPr id="2051" name="Picture 3" descr="C:\Documents and Settings\Люба\Рабочий стол\книга Белый би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30107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543</Words>
  <Application>Microsoft Office PowerPoint</Application>
  <PresentationFormat>Экран (4:3)</PresentationFormat>
  <Paragraphs>63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Памятники литературным героям</vt:lpstr>
      <vt:lpstr>Скульптура – очень древний вид искусства. </vt:lpstr>
      <vt:lpstr>Памятник колобку</vt:lpstr>
      <vt:lpstr>Памятник Винни–пуху и пятачку</vt:lpstr>
      <vt:lpstr>Памятник Буратино и его друзьям</vt:lpstr>
      <vt:lpstr>Памятник пиноккио</vt:lpstr>
      <vt:lpstr>Памятник дюймовочке</vt:lpstr>
      <vt:lpstr>Памятник  илье муромцу</vt:lpstr>
      <vt:lpstr>Памятник преданной собаке – герою повести Г.Троепольского  «Белый Бим Черное Ухо»</vt:lpstr>
      <vt:lpstr>Памятник тому сойеру и геку финну</vt:lpstr>
      <vt:lpstr>Памятник И.а.крылову и героям его басен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класс Внеклассное чтение</dc:title>
  <dc:creator>Люба</dc:creator>
  <cp:lastModifiedBy>Kostya</cp:lastModifiedBy>
  <cp:revision>31</cp:revision>
  <dcterms:created xsi:type="dcterms:W3CDTF">2011-11-03T05:19:56Z</dcterms:created>
  <dcterms:modified xsi:type="dcterms:W3CDTF">2011-11-20T10:34:30Z</dcterms:modified>
</cp:coreProperties>
</file>