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8" r:id="rId9"/>
    <p:sldId id="265" r:id="rId10"/>
    <p:sldId id="266" r:id="rId11"/>
    <p:sldId id="267" r:id="rId12"/>
    <p:sldId id="269" r:id="rId13"/>
    <p:sldId id="271" r:id="rId14"/>
    <p:sldId id="272" r:id="rId15"/>
    <p:sldId id="273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19285-7388-4C6A-BD49-3E66A2503FFB}" type="datetimeFigureOut">
              <a:rPr lang="ru-RU" smtClean="0"/>
              <a:t>05.07.2014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ADAE-4351-410A-8DAA-4471B66E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11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19285-7388-4C6A-BD49-3E66A2503FFB}" type="datetimeFigureOut">
              <a:rPr lang="ru-RU" smtClean="0"/>
              <a:t>05.07.2014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ADAE-4351-410A-8DAA-4471B66E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41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19285-7388-4C6A-BD49-3E66A2503FFB}" type="datetimeFigureOut">
              <a:rPr lang="ru-RU" smtClean="0"/>
              <a:t>05.07.2014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ADAE-4351-410A-8DAA-4471B66E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27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19285-7388-4C6A-BD49-3E66A2503FFB}" type="datetimeFigureOut">
              <a:rPr lang="ru-RU" smtClean="0"/>
              <a:t>05.07.2014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ADAE-4351-410A-8DAA-4471B66E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25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19285-7388-4C6A-BD49-3E66A2503FFB}" type="datetimeFigureOut">
              <a:rPr lang="ru-RU" smtClean="0"/>
              <a:t>05.07.2014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ADAE-4351-410A-8DAA-4471B66E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1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19285-7388-4C6A-BD49-3E66A2503FFB}" type="datetimeFigureOut">
              <a:rPr lang="ru-RU" smtClean="0"/>
              <a:t>05.07.2014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ADAE-4351-410A-8DAA-4471B66E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16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19285-7388-4C6A-BD49-3E66A2503FFB}" type="datetimeFigureOut">
              <a:rPr lang="ru-RU" smtClean="0"/>
              <a:t>05.07.2014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ADAE-4351-410A-8DAA-4471B66E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58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19285-7388-4C6A-BD49-3E66A2503FFB}" type="datetimeFigureOut">
              <a:rPr lang="ru-RU" smtClean="0"/>
              <a:t>05.07.2014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ADAE-4351-410A-8DAA-4471B66E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58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19285-7388-4C6A-BD49-3E66A2503FFB}" type="datetimeFigureOut">
              <a:rPr lang="ru-RU" smtClean="0"/>
              <a:t>05.07.2014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ADAE-4351-410A-8DAA-4471B66E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25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19285-7388-4C6A-BD49-3E66A2503FFB}" type="datetimeFigureOut">
              <a:rPr lang="ru-RU" smtClean="0"/>
              <a:t>05.07.2014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ADAE-4351-410A-8DAA-4471B66E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19285-7388-4C6A-BD49-3E66A2503FFB}" type="datetimeFigureOut">
              <a:rPr lang="ru-RU" smtClean="0"/>
              <a:t>05.07.2014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ADAE-4351-410A-8DAA-4471B66E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55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19285-7388-4C6A-BD49-3E66A2503FFB}" type="datetimeFigureOut">
              <a:rPr lang="ru-RU" smtClean="0"/>
              <a:t>05.07.2014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0ADAE-4351-410A-8DAA-4471B66E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221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tatbel.ucoz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ксямыч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670"/>
            <a:ext cx="9144000" cy="6965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48681"/>
            <a:ext cx="6552728" cy="2160239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Адаптация детей </a:t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детском саду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429000"/>
            <a:ext cx="5472608" cy="187220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Выполнила воспитатель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МКДОУ д/с № 2 «Ласточка» Будина Е. Н.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7786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4991" cy="6916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640960" cy="5112568"/>
          </a:xfr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i="1" dirty="0" smtClean="0">
                <a:latin typeface="+mn-lt"/>
                <a:cs typeface="Times New Roman" pitchFamily="18" charset="0"/>
              </a:rPr>
              <a:t>Зная</a:t>
            </a:r>
            <a:r>
              <a:rPr lang="ru-RU" sz="2400" i="1" dirty="0">
                <a:latin typeface="+mn-lt"/>
                <a:cs typeface="Times New Roman" pitchFamily="18" charset="0"/>
              </a:rPr>
              <a:t>, что Ваш малыш трудно переживает каждое утро разлуку с Вами, попробуйте накануне, заранее придумать и отрепетировать несколько разных способов прощания.</a:t>
            </a:r>
            <a:br>
              <a:rPr lang="ru-RU" sz="2400" i="1" dirty="0">
                <a:latin typeface="+mn-lt"/>
                <a:cs typeface="Times New Roman" pitchFamily="18" charset="0"/>
              </a:rPr>
            </a:br>
            <a:r>
              <a:rPr lang="ru-RU" sz="2400" i="1" dirty="0">
                <a:latin typeface="+mn-lt"/>
                <a:cs typeface="Times New Roman" pitchFamily="18" charset="0"/>
              </a:rPr>
              <a:t>		</a:t>
            </a:r>
            <a:r>
              <a:rPr lang="ru-RU" sz="2400" b="1" i="1" dirty="0">
                <a:latin typeface="+mn-lt"/>
                <a:cs typeface="Times New Roman" pitchFamily="18" charset="0"/>
              </a:rPr>
              <a:t>Стефан </a:t>
            </a:r>
            <a:r>
              <a:rPr lang="ru-RU" sz="2400" b="1" i="1" dirty="0" err="1">
                <a:latin typeface="+mn-lt"/>
                <a:cs typeface="Times New Roman" pitchFamily="18" charset="0"/>
              </a:rPr>
              <a:t>Сейфер</a:t>
            </a:r>
            <a:r>
              <a:rPr lang="ru-RU" sz="2400" b="1" i="1" dirty="0">
                <a:latin typeface="+mn-lt"/>
                <a:cs typeface="Times New Roman" pitchFamily="18" charset="0"/>
              </a:rPr>
              <a:t> </a:t>
            </a:r>
            <a:r>
              <a:rPr lang="ru-RU" sz="2400" i="1" dirty="0">
                <a:latin typeface="+mn-lt"/>
                <a:cs typeface="Times New Roman" pitchFamily="18" charset="0"/>
              </a:rPr>
              <a:t>советует родителям найти какой-нибудь ненужный </a:t>
            </a:r>
            <a:r>
              <a:rPr lang="ru-RU" sz="24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ключ</a:t>
            </a:r>
            <a:r>
              <a:rPr lang="ru-RU" sz="2400" i="1" dirty="0">
                <a:latin typeface="+mn-lt"/>
                <a:cs typeface="Times New Roman" pitchFamily="18" charset="0"/>
              </a:rPr>
              <a:t>, который можно ежедневно вручать ребенку, отправляя его в ясли. Положите его в кармашек малышу и скажите ему, что это ключ от квартиры (или то дома), и что Вы не сможете без ребенка попасть домой. Это поможет малышу обрести уверенность, что мама и папа обязательно придут за ним вечером, “не забудут” его в детском </a:t>
            </a:r>
            <a:r>
              <a:rPr lang="ru-RU" sz="2400" i="1" dirty="0" smtClean="0">
                <a:latin typeface="+mn-lt"/>
                <a:cs typeface="Times New Roman" pitchFamily="18" charset="0"/>
              </a:rPr>
              <a:t>саду</a:t>
            </a:r>
            <a:r>
              <a:rPr lang="ru-RU" sz="1800" i="1" dirty="0">
                <a:latin typeface="+mn-lt"/>
                <a:cs typeface="Times New Roman" pitchFamily="18" charset="0"/>
              </a:rPr>
              <a:t>.</a:t>
            </a:r>
            <a:endParaRPr lang="ru-RU" sz="1800" i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Picture 2" descr="C:\Users\User\AppData\Local\Microsoft\Windows\Temporary Internet Files\Content.IE5\4MITXB2C\MC900433903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5402521"/>
            <a:ext cx="1484784" cy="1484784"/>
          </a:xfrm>
          <a:prstGeom prst="rect">
            <a:avLst/>
          </a:prstGeom>
          <a:noFill/>
          <a:scene3d>
            <a:camera prst="orthographicFront">
              <a:rot lat="21301143" lon="21298860" rev="26213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28231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4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0"/>
            <a:ext cx="8784976" cy="4437112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 smtClean="0">
                <a:latin typeface="+mn-lt"/>
                <a:cs typeface="Times New Roman" pitchFamily="18" charset="0"/>
              </a:rPr>
              <a:t>             Рекомендуем </a:t>
            </a:r>
            <a:r>
              <a:rPr lang="ru-RU" sz="2400" b="1" i="1" dirty="0">
                <a:latin typeface="+mn-lt"/>
                <a:cs typeface="Times New Roman" pitchFamily="18" charset="0"/>
              </a:rPr>
              <a:t>родителям дать ребенку возможность после детского сада побегать, попрыгать, поиграть в подвижные игры.</a:t>
            </a:r>
            <a:br>
              <a:rPr lang="ru-RU" sz="2400" b="1" i="1" dirty="0">
                <a:latin typeface="+mn-lt"/>
                <a:cs typeface="Times New Roman" pitchFamily="18" charset="0"/>
              </a:rPr>
            </a:br>
            <a:r>
              <a:rPr lang="ru-RU" sz="2400" b="1" i="1" dirty="0">
                <a:latin typeface="+mn-lt"/>
                <a:cs typeface="Times New Roman" pitchFamily="18" charset="0"/>
              </a:rPr>
              <a:t>	А вечером дома устройте небольшой семейный праздник , например, совместное чаепитие, во время которого Вы можете похвалить ребенка за проведенный день в яслях при всех участниках этого маленького праздника.</a:t>
            </a:r>
            <a:br>
              <a:rPr lang="ru-RU" sz="2400" b="1" i="1" dirty="0">
                <a:latin typeface="+mn-lt"/>
                <a:cs typeface="Times New Roman" pitchFamily="18" charset="0"/>
              </a:rPr>
            </a:br>
            <a:r>
              <a:rPr lang="ru-RU" sz="2400" b="1" i="1" dirty="0">
                <a:latin typeface="+mn-lt"/>
                <a:cs typeface="Times New Roman" pitchFamily="18" charset="0"/>
              </a:rPr>
              <a:t>	Скорее всего, подобная доброжелательная обстановка поможет ребенку быстрее адаптироваться к условиям детского сада и не переживать во время прощания с Вами 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39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98" y="-8810"/>
            <a:ext cx="915109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640960" cy="6336704"/>
          </a:xfr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 b="1" i="1" dirty="0">
                <a:solidFill>
                  <a:srgbClr val="FF0000"/>
                </a:solidFill>
              </a:rPr>
              <a:t/>
            </a:r>
            <a:br>
              <a:rPr lang="ru-RU" sz="2200" b="1" i="1" dirty="0">
                <a:solidFill>
                  <a:srgbClr val="FF0000"/>
                </a:solidFill>
              </a:rPr>
            </a:br>
            <a:r>
              <a:rPr lang="ru-RU" sz="2200" b="1" i="1" dirty="0" smtClean="0">
                <a:solidFill>
                  <a:srgbClr val="FF0000"/>
                </a:solidFill>
              </a:rPr>
              <a:t/>
            </a:r>
            <a:br>
              <a:rPr lang="ru-RU" sz="2200" b="1" i="1" dirty="0" smtClean="0">
                <a:solidFill>
                  <a:srgbClr val="FF0000"/>
                </a:solidFill>
              </a:rPr>
            </a:br>
            <a:r>
              <a:rPr lang="ru-RU" sz="2200" b="1" i="1" dirty="0" smtClean="0">
                <a:solidFill>
                  <a:srgbClr val="FF0000"/>
                </a:solidFill>
              </a:rPr>
              <a:t/>
            </a:r>
            <a:br>
              <a:rPr lang="ru-RU" sz="2200" b="1" i="1" dirty="0" smtClean="0">
                <a:solidFill>
                  <a:srgbClr val="FF0000"/>
                </a:solidFill>
              </a:rPr>
            </a:br>
            <a:r>
              <a:rPr lang="ru-RU" sz="2200" b="1" i="1" dirty="0" smtClean="0">
                <a:solidFill>
                  <a:srgbClr val="FF0000"/>
                </a:solidFill>
              </a:rPr>
              <a:t>Поощряйте  стремление ребенка </a:t>
            </a:r>
            <a:r>
              <a:rPr lang="ru-RU" sz="2200" b="1" i="1" dirty="0">
                <a:solidFill>
                  <a:srgbClr val="FF0000"/>
                </a:solidFill>
              </a:rPr>
              <a:t>к общению со </a:t>
            </a:r>
            <a:r>
              <a:rPr lang="ru-RU" sz="2200" b="1" i="1" dirty="0" smtClean="0">
                <a:solidFill>
                  <a:srgbClr val="FF0000"/>
                </a:solidFill>
              </a:rPr>
              <a:t>сверстниками.</a:t>
            </a:r>
            <a:br>
              <a:rPr lang="ru-RU" sz="2200" b="1" i="1" dirty="0" smtClean="0">
                <a:solidFill>
                  <a:srgbClr val="FF0000"/>
                </a:solidFill>
              </a:rPr>
            </a:br>
            <a:r>
              <a:rPr lang="ru-RU" sz="2200" dirty="0" smtClean="0"/>
              <a:t>Чаще </a:t>
            </a:r>
            <a:r>
              <a:rPr lang="ru-RU" sz="2200" dirty="0"/>
              <a:t>ходите в гости к родным и близким с детьми. Старайтесь гулять там, где собирается много детишек с родителями. Играйте рядом или вместе c ними. Пусть ребенок привыкает общаться с другими детьми. Это важный социальный </a:t>
            </a:r>
            <a:r>
              <a:rPr lang="ru-RU" sz="2200" dirty="0" smtClean="0"/>
              <a:t>навык.</a:t>
            </a:r>
            <a:br>
              <a:rPr lang="ru-RU" sz="2200" dirty="0" smtClean="0"/>
            </a:br>
            <a:r>
              <a:rPr lang="ru-RU" sz="2400" dirty="0" smtClean="0"/>
              <a:t> </a:t>
            </a:r>
            <a:r>
              <a:rPr lang="ru-RU" sz="2200" b="1" i="1" dirty="0">
                <a:solidFill>
                  <a:srgbClr val="FF0000"/>
                </a:solidFill>
              </a:rPr>
              <a:t>Приучайте ребенка к длительному </a:t>
            </a:r>
            <a:r>
              <a:rPr lang="ru-RU" sz="2200" b="1" i="1" dirty="0" smtClean="0">
                <a:solidFill>
                  <a:srgbClr val="FF0000"/>
                </a:solidFill>
              </a:rPr>
              <a:t>отсутствию родственников.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b="1" dirty="0">
                <a:solidFill>
                  <a:schemeClr val="bg2">
                    <a:lumMod val="50000"/>
                  </a:schemeClr>
                </a:solidFill>
              </a:rPr>
              <a:t>  </a:t>
            </a:r>
            <a:r>
              <a:rPr lang="ru-RU" sz="2200" b="1" dirty="0"/>
              <a:t> 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На </a:t>
            </a:r>
            <a:r>
              <a:rPr lang="ru-RU" sz="2200" dirty="0"/>
              <a:t>роль временной няни лучше всего подойдет ваша подруга или бабушка (при условии, что ранее она проводила с внуком немного времени). Для начала достаточно оставить ребенка на час-другой, постепенно время можно увеличивать. </a:t>
            </a:r>
            <a:r>
              <a:rPr lang="ru-RU" sz="2200" dirty="0" smtClean="0"/>
              <a:t>Так </a:t>
            </a:r>
            <a:r>
              <a:rPr lang="ru-RU" sz="2200" dirty="0"/>
              <a:t>малыш привыкнет к тому, что в определенных условиях "главным" взрослым может быть не мама, а кто-то другой</a:t>
            </a:r>
            <a:r>
              <a:rPr lang="ru-RU" sz="2200" dirty="0" smtClean="0"/>
              <a:t>.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400" dirty="0"/>
              <a:t> </a:t>
            </a:r>
            <a:r>
              <a:rPr lang="ru-RU" sz="2200" b="1" i="1" dirty="0">
                <a:solidFill>
                  <a:srgbClr val="FF0000"/>
                </a:solidFill>
              </a:rPr>
              <a:t>Всегда говорите малышу, когда именно вы вернетесь. </a:t>
            </a:r>
            <a:r>
              <a:rPr lang="ru-RU" sz="2200" b="1" i="1" dirty="0" smtClean="0">
                <a:solidFill>
                  <a:srgbClr val="FF0000"/>
                </a:solidFill>
              </a:rPr>
              <a:t/>
            </a:r>
            <a:br>
              <a:rPr lang="ru-RU" sz="2200" b="1" i="1" dirty="0" smtClean="0">
                <a:solidFill>
                  <a:srgbClr val="FF0000"/>
                </a:solidFill>
              </a:rPr>
            </a:br>
            <a:r>
              <a:rPr lang="ru-RU" sz="2200" dirty="0" smtClean="0"/>
              <a:t>Например</a:t>
            </a:r>
            <a:r>
              <a:rPr lang="ru-RU" sz="2200" dirty="0"/>
              <a:t>, после того как ребенок поспит и поест. Так ребенку будет легче вас ждать. Обязательно выполняйте данное обещание. Таким образом, малыш будет понимать, что ваше временное отсутствие - вовсе не катастрофа, и что вы всегда вернетесь за ним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200" b="1" i="1" dirty="0" smtClean="0">
                <a:solidFill>
                  <a:srgbClr val="FF0000"/>
                </a:solidFill>
              </a:rPr>
              <a:t>Играйте </a:t>
            </a:r>
            <a:r>
              <a:rPr lang="ru-RU" sz="2200" b="1" i="1" dirty="0">
                <a:solidFill>
                  <a:srgbClr val="FF0000"/>
                </a:solidFill>
              </a:rPr>
              <a:t>в садик: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200" dirty="0"/>
              <a:t>приводите в «садик», оставляйте его одного, а потом покажите на часы и скажите: «Вот и время пришло, сейчас пойду своего сыночка (дочку) из садика забирать». </a:t>
            </a:r>
            <a:br>
              <a:rPr lang="ru-RU" sz="2200" dirty="0"/>
            </a:br>
            <a:r>
              <a:rPr lang="ru-RU" sz="2400" dirty="0" smtClean="0"/>
              <a:t>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619672" y="7199706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857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933" y="20247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детском садике своем интересно мы живем!</a:t>
            </a:r>
            <a:endParaRPr lang="ru-RU" sz="2800" b="1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047"/>
            <a:ext cx="2275840" cy="17068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484784"/>
            <a:ext cx="2275840" cy="17068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1" t="23728" r="7179" b="2381"/>
          <a:stretch/>
        </p:blipFill>
        <p:spPr>
          <a:xfrm>
            <a:off x="3134382" y="1983794"/>
            <a:ext cx="2782454" cy="31531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25047"/>
            <a:ext cx="2275840" cy="17068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125047"/>
            <a:ext cx="2275840" cy="17068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2413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0" r="13673" b="23580"/>
          <a:stretch/>
        </p:blipFill>
        <p:spPr>
          <a:xfrm>
            <a:off x="2782212" y="470882"/>
            <a:ext cx="3639128" cy="2981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" t="14665" r="10226" b="30174"/>
          <a:stretch/>
        </p:blipFill>
        <p:spPr>
          <a:xfrm>
            <a:off x="3226151" y="3982428"/>
            <a:ext cx="4572001" cy="2323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04554"/>
            <a:ext cx="2275840" cy="1706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43" y="4653136"/>
            <a:ext cx="2275840" cy="1706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554"/>
            <a:ext cx="2275840" cy="1706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42200"/>
            <a:ext cx="2275840" cy="1706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9120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17" y="337204"/>
            <a:ext cx="2275840" cy="1706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959" y="332656"/>
            <a:ext cx="2275840" cy="1706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53" y="4869160"/>
            <a:ext cx="2275840" cy="1706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959" y="2476732"/>
            <a:ext cx="2275840" cy="1706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90644"/>
            <a:ext cx="2304256" cy="17788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244" y="3685153"/>
            <a:ext cx="2302900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36912"/>
            <a:ext cx="2347848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191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" y="0"/>
            <a:ext cx="9144000" cy="68826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6480720" cy="2376263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FF0000"/>
                </a:solidFill>
                <a:latin typeface="Monotype Corsiva" pitchFamily="66" charset="0"/>
              </a:rPr>
              <a:t>Добро пожаловать </a:t>
            </a:r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в мир детства!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924944"/>
            <a:ext cx="5400600" cy="3456384"/>
          </a:xfrm>
        </p:spPr>
        <p:txBody>
          <a:bodyPr>
            <a:normAutofit/>
          </a:bodyPr>
          <a:lstStyle/>
          <a:p>
            <a:r>
              <a:rPr lang="ru-RU" sz="4300" b="1" dirty="0">
                <a:solidFill>
                  <a:srgbClr val="002060"/>
                </a:solidFill>
                <a:latin typeface="Monotype Corsiva" pitchFamily="66" charset="0"/>
              </a:rPr>
              <a:t>Коллектив нашего </a:t>
            </a:r>
          </a:p>
          <a:p>
            <a:r>
              <a:rPr lang="ru-RU" sz="4300" b="1" dirty="0">
                <a:solidFill>
                  <a:srgbClr val="002060"/>
                </a:solidFill>
                <a:latin typeface="Monotype Corsiva" pitchFamily="66" charset="0"/>
              </a:rPr>
              <a:t>детского сада с радостью</a:t>
            </a:r>
          </a:p>
          <a:p>
            <a:r>
              <a:rPr lang="ru-RU" sz="4300" b="1" dirty="0">
                <a:solidFill>
                  <a:srgbClr val="002060"/>
                </a:solidFill>
                <a:latin typeface="Monotype Corsiva" pitchFamily="66" charset="0"/>
              </a:rPr>
              <a:t>ждет Вас и ваших </a:t>
            </a:r>
            <a:r>
              <a:rPr lang="ru-RU" sz="4300" b="1" dirty="0" smtClean="0">
                <a:solidFill>
                  <a:srgbClr val="002060"/>
                </a:solidFill>
                <a:latin typeface="Monotype Corsiva" pitchFamily="66" charset="0"/>
              </a:rPr>
              <a:t>детей!</a:t>
            </a:r>
            <a:endParaRPr lang="ru-RU" sz="4300" b="1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://tatbel.ucoz.ru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74088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ксямыч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670"/>
            <a:ext cx="9144000" cy="696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210146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даптация </a:t>
            </a:r>
            <a:r>
              <a:rPr lang="ru-RU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–</a:t>
            </a:r>
            <a:r>
              <a:rPr lang="ru-RU" sz="31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сложный процесс приспособления  организма к новым условиям.</a:t>
            </a:r>
            <a:br>
              <a:rPr lang="ru-RU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328592"/>
          </a:xfr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3300" dirty="0" smtClean="0">
                <a:ln>
                  <a:solidFill>
                    <a:srgbClr val="0070C0">
                      <a:alpha val="32000"/>
                    </a:srgbClr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Для </a:t>
            </a:r>
            <a:r>
              <a:rPr lang="ru-RU" sz="3300" dirty="0">
                <a:ln>
                  <a:solidFill>
                    <a:srgbClr val="0070C0">
                      <a:alpha val="32000"/>
                    </a:srgbClr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ребенка детский садик, несомненно, является новым, еще неизвестным пространством, с новым окружением и новыми отношениями. С поступлением ребенка в дошкольное учреждение в его жизни происходит</a:t>
            </a:r>
            <a:r>
              <a:rPr lang="ru-RU" sz="3300" dirty="0">
                <a:ln>
                  <a:solidFill>
                    <a:srgbClr val="0070C0">
                      <a:alpha val="32000"/>
                    </a:srgbClr>
                  </a:solidFill>
                </a:ln>
                <a:solidFill>
                  <a:prstClr val="black"/>
                </a:solidFill>
              </a:rPr>
              <a:t/>
            </a:r>
            <a:br>
              <a:rPr lang="ru-RU" sz="3300" dirty="0">
                <a:ln>
                  <a:solidFill>
                    <a:srgbClr val="0070C0">
                      <a:alpha val="32000"/>
                    </a:srgbClr>
                  </a:solidFill>
                </a:ln>
                <a:solidFill>
                  <a:prstClr val="black"/>
                </a:solidFill>
              </a:rPr>
            </a:br>
            <a:r>
              <a:rPr lang="ru-RU" sz="3300" b="1" dirty="0">
                <a:ln>
                  <a:solidFill>
                    <a:srgbClr val="0070C0">
                      <a:alpha val="32000"/>
                    </a:srgbClr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множество изменений</a:t>
            </a:r>
            <a:r>
              <a:rPr lang="ru-RU" sz="3300" dirty="0" smtClean="0">
                <a:ln>
                  <a:solidFill>
                    <a:srgbClr val="0070C0">
                      <a:alpha val="32000"/>
                    </a:srgbClr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:</a:t>
            </a:r>
          </a:p>
          <a:p>
            <a:pPr marL="0" indent="0">
              <a:buNone/>
            </a:pPr>
            <a:endParaRPr lang="ru-RU" sz="2400" dirty="0" smtClean="0">
              <a:ln>
                <a:solidFill>
                  <a:srgbClr val="0070C0">
                    <a:alpha val="32000"/>
                  </a:srgbClr>
                </a:solidFill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3800" b="1" i="1" dirty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Отсутствие родителей в течение нескольких </a:t>
            </a:r>
            <a:r>
              <a:rPr lang="ru-RU" sz="38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часов</a:t>
            </a:r>
            <a:endParaRPr lang="ru-RU" sz="3800" b="1" i="1" dirty="0">
              <a:ln>
                <a:solidFill>
                  <a:srgbClr val="00B050"/>
                </a:solidFill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Arial Narrow" pitchFamily="34" charset="0"/>
              <a:cs typeface="Arial" charset="0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3800" b="1" i="1" dirty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Новые требования к поведению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3800" b="1" i="1" dirty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Строгий режим дня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3800" b="1" i="1" dirty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Другой стиль общения </a:t>
            </a:r>
            <a:endParaRPr lang="ru-RU" sz="3800" b="1" dirty="0">
              <a:ln>
                <a:solidFill>
                  <a:srgbClr val="00B050"/>
                </a:solidFill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Arial Narrow" pitchFamily="34" charset="0"/>
              <a:cs typeface="Arial" charset="0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3800" b="1" i="1" dirty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Постоянный контакт со сверстниками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3800" b="1" i="1" dirty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Новое помещение </a:t>
            </a:r>
          </a:p>
          <a:p>
            <a:pPr marL="0" indent="0">
              <a:buNone/>
            </a:pPr>
            <a:endParaRPr lang="ru-RU" sz="2400" dirty="0" smtClean="0">
              <a:ln>
                <a:solidFill>
                  <a:srgbClr val="0070C0">
                    <a:alpha val="32000"/>
                  </a:srgbClr>
                </a:solidFill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</a:endParaRPr>
          </a:p>
          <a:p>
            <a:pPr marL="0" indent="0">
              <a:buNone/>
            </a:pPr>
            <a:r>
              <a:rPr lang="ru-RU" dirty="0" smtClean="0"/>
              <a:t>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81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ксямыч\Pictures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2" y="0"/>
            <a:ext cx="92395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25070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chemeClr val="tx2"/>
                </a:solidFill>
              </a:rPr>
              <a:t>Все </a:t>
            </a:r>
            <a:r>
              <a:rPr lang="ru-RU" sz="3600" dirty="0">
                <a:solidFill>
                  <a:schemeClr val="tx2"/>
                </a:solidFill>
              </a:rPr>
              <a:t>эти изменения обрушиваются на ребенка </a:t>
            </a:r>
            <a:r>
              <a:rPr lang="ru-RU" sz="3600" u="sng" dirty="0">
                <a:solidFill>
                  <a:schemeClr val="tx2"/>
                </a:solidFill>
              </a:rPr>
              <a:t>одновременно</a:t>
            </a:r>
            <a:r>
              <a:rPr lang="ru-RU" sz="3600" dirty="0">
                <a:solidFill>
                  <a:schemeClr val="tx2"/>
                </a:solidFill>
              </a:rPr>
              <a:t>, создавая для него</a:t>
            </a:r>
            <a:br>
              <a:rPr lang="ru-RU" sz="3600" dirty="0">
                <a:solidFill>
                  <a:schemeClr val="tx2"/>
                </a:solidFill>
              </a:rPr>
            </a:br>
            <a:r>
              <a:rPr lang="ru-RU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стрессовую ситуацию</a:t>
            </a:r>
            <a:r>
              <a:rPr lang="ru-RU" sz="4000" dirty="0">
                <a:solidFill>
                  <a:schemeClr val="tx2"/>
                </a:solidFill>
              </a:rPr>
              <a:t>,</a:t>
            </a:r>
            <a:br>
              <a:rPr lang="ru-RU" sz="4000" dirty="0">
                <a:solidFill>
                  <a:schemeClr val="tx2"/>
                </a:solidFill>
              </a:rPr>
            </a:br>
            <a:r>
              <a:rPr lang="ru-RU" sz="4000" dirty="0">
                <a:solidFill>
                  <a:schemeClr val="tx2"/>
                </a:solidFill>
              </a:rPr>
              <a:t> </a:t>
            </a:r>
            <a:r>
              <a:rPr lang="ru-RU" sz="3600" dirty="0">
                <a:solidFill>
                  <a:schemeClr val="tx2"/>
                </a:solidFill>
              </a:rPr>
              <a:t>которая без специальной организации</a:t>
            </a:r>
            <a:br>
              <a:rPr lang="ru-RU" sz="3600" dirty="0">
                <a:solidFill>
                  <a:schemeClr val="tx2"/>
                </a:solidFill>
              </a:rPr>
            </a:br>
            <a:r>
              <a:rPr lang="ru-RU" sz="3600" dirty="0">
                <a:solidFill>
                  <a:schemeClr val="tx2"/>
                </a:solidFill>
              </a:rPr>
              <a:t>может привести</a:t>
            </a:r>
            <a:br>
              <a:rPr lang="ru-RU" sz="3600" dirty="0">
                <a:solidFill>
                  <a:schemeClr val="tx2"/>
                </a:solidFill>
              </a:rPr>
            </a:br>
            <a:r>
              <a:rPr lang="ru-RU" u="sng" dirty="0">
                <a:solidFill>
                  <a:schemeClr val="tx2"/>
                </a:solidFill>
              </a:rPr>
              <a:t>к невротическим реакциям</a:t>
            </a:r>
            <a:r>
              <a:rPr lang="ru-RU" sz="4000" u="sng" dirty="0" smtClean="0">
                <a:solidFill>
                  <a:schemeClr val="tx2"/>
                </a:solidFill>
              </a:rPr>
              <a:t>:</a:t>
            </a:r>
            <a:r>
              <a:rPr lang="ru-RU" sz="4000" b="1" u="sng" dirty="0" smtClean="0">
                <a:solidFill>
                  <a:schemeClr val="tx2"/>
                </a:solidFill>
              </a:rPr>
              <a:t>-</a:t>
            </a:r>
            <a:br>
              <a:rPr lang="ru-RU" sz="4000" b="1" u="sng" dirty="0" smtClean="0">
                <a:solidFill>
                  <a:schemeClr val="tx2"/>
                </a:solidFill>
              </a:rPr>
            </a:br>
            <a:r>
              <a:rPr lang="ru-RU" b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- капризам,          </a:t>
            </a:r>
            <a:r>
              <a:rPr lang="ru-RU" b="1" dirty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</a:t>
            </a:r>
            <a:r>
              <a:rPr lang="ru-RU" b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b="1" dirty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- </a:t>
            </a:r>
            <a:r>
              <a:rPr lang="ru-RU" b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страхам,</a:t>
            </a:r>
            <a:r>
              <a:rPr lang="ru-RU" b="1" dirty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  </a:t>
            </a:r>
            <a:r>
              <a:rPr lang="ru-RU" b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- отказу </a:t>
            </a:r>
            <a:r>
              <a:rPr lang="ru-RU" b="1" dirty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от </a:t>
            </a:r>
            <a:r>
              <a:rPr lang="ru-RU" b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еды, </a:t>
            </a:r>
            <a:br>
              <a:rPr lang="ru-RU" b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b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        - частым болезням.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419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4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9"/>
            <a:ext cx="8099177" cy="2952327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2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Для </a:t>
            </a:r>
            <a:r>
              <a:rPr lang="ru-RU" sz="3200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того чтобы ребенок мог по возможности быстро и безболезненно</a:t>
            </a:r>
            <a:r>
              <a:rPr lang="ru-RU" sz="3600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 </a:t>
            </a:r>
            <a:r>
              <a:rPr lang="ru-RU" sz="2800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адаптироваться</a:t>
            </a:r>
            <a:r>
              <a:rPr lang="ru-RU" sz="3200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, </a:t>
            </a:r>
            <a:br>
              <a:rPr lang="ru-RU" sz="3200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</a:br>
            <a:r>
              <a:rPr lang="ru-RU" sz="2800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необходимо готовить его к поступлению в детский сад!</a:t>
            </a:r>
            <a:r>
              <a:rPr lang="ru-RU" sz="2800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reflection blurRad="6350" stA="23000" endPos="60000" dist="38100" dir="5400000" sy="-100000" algn="bl" rotWithShape="0"/>
                </a:effectLst>
                <a:latin typeface="Arial Narrow" pitchFamily="34" charset="0"/>
              </a:rPr>
              <a:t/>
            </a:r>
            <a:br>
              <a:rPr lang="ru-RU" sz="2800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reflection blurRad="6350" stA="23000" endPos="60000" dist="38100" dir="5400000" sy="-100000" algn="bl" rotWithShape="0"/>
                </a:effectLst>
                <a:latin typeface="Arial Narrow" pitchFamily="34" charset="0"/>
              </a:rPr>
            </a:br>
            <a:r>
              <a:rPr lang="ru-RU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/>
            </a:r>
            <a:br>
              <a:rPr lang="ru-RU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</a:br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/>
            </a:r>
            <a:b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</a:br>
            <a:r>
              <a:rPr lang="ru-RU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/>
            </a:r>
            <a:br>
              <a:rPr lang="ru-RU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</a:br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/>
            </a:r>
            <a:b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</a:br>
            <a:r>
              <a:rPr lang="ru-RU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/>
            </a:r>
            <a:br>
              <a:rPr lang="ru-RU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</a:br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/>
            </a:r>
            <a:b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</a:br>
            <a:r>
              <a:rPr lang="ru-RU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/>
            </a:r>
            <a:br>
              <a:rPr lang="ru-RU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</a:br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/>
            </a:r>
            <a:b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</a:br>
            <a:r>
              <a:rPr lang="ru-RU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/>
            </a:r>
            <a:br>
              <a:rPr lang="ru-RU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</a:br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/>
            </a:r>
            <a:b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</a:br>
            <a:r>
              <a:rPr lang="ru-RU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/>
            </a:r>
            <a:br>
              <a:rPr lang="ru-RU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</a:br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/>
            </a:r>
            <a:b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</a:br>
            <a:r>
              <a:rPr lang="ru-RU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/>
            </a:r>
            <a:br>
              <a:rPr lang="ru-RU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</a:br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/>
            </a:r>
            <a:b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</a:br>
            <a:r>
              <a:rPr lang="ru-RU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/>
            </a:r>
            <a:br>
              <a:rPr lang="ru-RU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</a:br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/>
            </a:r>
            <a:b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</a:br>
            <a:r>
              <a:rPr lang="ru-RU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/>
            </a:r>
            <a:br>
              <a:rPr lang="ru-RU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</a:br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/>
            </a:r>
            <a:b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</a:br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/>
            </a:r>
            <a:b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</a:br>
            <a:r>
              <a:rPr lang="ru-RU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/>
            </a:r>
            <a:br>
              <a:rPr lang="ru-RU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</a:br>
            <a:r>
              <a:rPr lang="ru-RU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/>
            </a:r>
            <a:br>
              <a:rPr lang="ru-RU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</a:br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/>
            </a:r>
            <a:b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</a:br>
            <a:r>
              <a:rPr lang="ru-RU" sz="31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reflection blurRad="6350" stA="23000" endPos="60000" dist="38100" dir="5400000" sy="-100000" algn="bl" rotWithShape="0"/>
                </a:effectLst>
                <a:latin typeface="Arial Narrow" pitchFamily="34" charset="0"/>
              </a:rPr>
              <a:t/>
            </a:r>
            <a:br>
              <a:rPr lang="ru-RU" sz="31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reflection blurRad="6350" stA="23000" endPos="60000" dist="38100" dir="5400000" sy="-100000" algn="bl" rotWithShape="0"/>
                </a:effectLst>
                <a:latin typeface="Arial Narrow" pitchFamily="34" charset="0"/>
              </a:rPr>
            </a:br>
            <a:endParaRPr lang="ru-RU" sz="31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3568" y="2780928"/>
            <a:ext cx="7704856" cy="2304257"/>
          </a:xfr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 Narrow" pitchFamily="34" charset="0"/>
              </a:rPr>
              <a:t>Общая задача воспитателей и родителей – </a:t>
            </a:r>
          </a:p>
          <a:p>
            <a:pPr algn="ctr"/>
            <a:r>
              <a:rPr lang="ru-RU" sz="32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Narrow" pitchFamily="34" charset="0"/>
              </a:rPr>
              <a:t>помочь ребенку по возможности безболезненно войти в</a:t>
            </a:r>
          </a:p>
          <a:p>
            <a:pPr algn="ctr"/>
            <a:r>
              <a:rPr lang="ru-RU" sz="32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Narrow" pitchFamily="34" charset="0"/>
              </a:rPr>
              <a:t> жизнь детского сада.</a:t>
            </a:r>
          </a:p>
        </p:txBody>
      </p:sp>
    </p:spTree>
    <p:extLst>
      <p:ext uri="{BB962C8B-B14F-4D97-AF65-F5344CB8AC3E}">
        <p14:creationId xmlns:p14="http://schemas.microsoft.com/office/powerpoint/2010/main" val="143881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30"/>
            <a:ext cx="9144000" cy="6865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ru-RU" sz="2700" b="1" kern="0" dirty="0">
                <a:ln>
                  <a:solidFill>
                    <a:srgbClr val="00823B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ru-RU" sz="2700" b="1" kern="0" dirty="0">
                <a:ln>
                  <a:solidFill>
                    <a:srgbClr val="00823B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sz="2700" b="1" kern="0" dirty="0" smtClean="0">
                <a:ln>
                  <a:solidFill>
                    <a:srgbClr val="00823B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ru-RU" sz="2700" b="1" kern="0" dirty="0" smtClean="0">
                <a:ln>
                  <a:solidFill>
                    <a:srgbClr val="00823B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sz="2700" b="1" kern="0" dirty="0" smtClean="0">
                <a:ln>
                  <a:solidFill>
                    <a:srgbClr val="00823B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Адаптация</a:t>
            </a:r>
            <a:r>
              <a:rPr lang="ru-RU" sz="2700" b="1" kern="0" dirty="0" smtClean="0">
                <a:ln>
                  <a:solidFill>
                    <a:srgbClr val="FF0000"/>
                  </a:solidFill>
                </a:ln>
                <a:solidFill>
                  <a:srgbClr val="00823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ru-RU" sz="27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  <a:t>– </a:t>
            </a:r>
            <a:r>
              <a:rPr lang="ru-RU" sz="20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  <a:t>постепенный процесс, имеющий свою продолжительность у каждого ребёнка</a:t>
            </a:r>
            <a:r>
              <a:rPr lang="ru-RU" sz="2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  <a:t>.</a:t>
            </a:r>
            <a:br>
              <a:rPr lang="ru-RU" sz="2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</a:br>
            <a:r>
              <a:rPr lang="ru-RU" sz="2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  <a:t/>
            </a:r>
            <a:br>
              <a:rPr lang="ru-RU" sz="2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</a:br>
            <a:r>
              <a:rPr lang="ru-RU" sz="2700" b="1" kern="0" dirty="0" smtClean="0">
                <a:ln>
                  <a:solidFill>
                    <a:schemeClr val="tx1"/>
                  </a:solidFill>
                </a:ln>
                <a:pattFill prst="pct70">
                  <a:fgClr>
                    <a:srgbClr val="00823B"/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Выделяют </a:t>
            </a:r>
            <a:r>
              <a:rPr lang="ru-RU" sz="2700" b="1" kern="0" dirty="0">
                <a:ln>
                  <a:solidFill>
                    <a:schemeClr val="tx1"/>
                  </a:solidFill>
                </a:ln>
                <a:pattFill prst="pct70">
                  <a:fgClr>
                    <a:srgbClr val="00823B"/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три степени адаптации:</a:t>
            </a:r>
            <a:r>
              <a:rPr lang="ru-RU" sz="3200" kern="0" dirty="0">
                <a:ln>
                  <a:solidFill>
                    <a:schemeClr val="tx1"/>
                  </a:solidFill>
                </a:ln>
                <a:pattFill prst="pct70">
                  <a:fgClr>
                    <a:srgbClr val="00823B"/>
                  </a:fgClr>
                  <a:bgClr>
                    <a:schemeClr val="bg1"/>
                  </a:bgClr>
                </a:pattFill>
              </a:rPr>
              <a:t/>
            </a:r>
            <a:br>
              <a:rPr lang="ru-RU" sz="3200" kern="0" dirty="0">
                <a:ln>
                  <a:solidFill>
                    <a:schemeClr val="tx1"/>
                  </a:solidFill>
                </a:ln>
                <a:pattFill prst="pct70">
                  <a:fgClr>
                    <a:srgbClr val="00823B"/>
                  </a:fgClr>
                  <a:bgClr>
                    <a:schemeClr val="bg1"/>
                  </a:bgClr>
                </a:patt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997152"/>
          </a:xfr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indent="-457200" algn="just"/>
            <a:r>
              <a:rPr lang="ru-RU" sz="2800" b="1" kern="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Легкая </a:t>
            </a:r>
            <a:r>
              <a:rPr lang="ru-RU" sz="2800" b="1" kern="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адаптация</a:t>
            </a:r>
            <a:r>
              <a:rPr lang="ru-RU" sz="2800" b="1" kern="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ru-RU" sz="2800" kern="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- сдвиги нормализуются в течение 10-15 дней, ребенок прибавляет в весе, адекватно ведет себя в коллективе, болеет не чаще </a:t>
            </a:r>
            <a:r>
              <a:rPr lang="ru-RU" sz="2800" kern="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обычного.</a:t>
            </a:r>
            <a:endParaRPr lang="ru-RU" sz="2800" kern="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  <a:p>
            <a:pPr indent="-457200" algn="just"/>
            <a:r>
              <a:rPr lang="ru-RU" sz="2800" b="1" kern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Адаптация средней тяжести</a:t>
            </a:r>
            <a:r>
              <a:rPr lang="ru-RU" sz="2800" b="1" kern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ru-RU" sz="2800" kern="0" dirty="0">
                <a:solidFill>
                  <a:srgbClr val="00823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- </a:t>
            </a:r>
            <a:r>
              <a:rPr lang="ru-RU" sz="2800" kern="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сдвиги нормализуются в течение месяца, при этом ребенок на короткое время теряет в весе, может наступить заболевание длительностью 5-7 дней, есть признаки психического </a:t>
            </a:r>
            <a:r>
              <a:rPr lang="ru-RU" sz="2800" kern="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стресса.</a:t>
            </a:r>
            <a:endParaRPr lang="ru-RU" sz="2800" kern="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  <a:p>
            <a:pPr indent="-457200" algn="just"/>
            <a:r>
              <a:rPr lang="ru-RU" sz="2800" b="1" kern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Тяжелая адаптация</a:t>
            </a:r>
            <a:r>
              <a:rPr lang="ru-RU" sz="2800" b="1" kern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ru-RU" sz="2800" kern="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длится от 2 до 6 месяцев, ребенок часто болеет, теряет уже имеющиеся навыки, может наступить как физическое, так и психическое истощение </a:t>
            </a:r>
            <a:r>
              <a:rPr lang="ru-RU" sz="2800" kern="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организма.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623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30"/>
            <a:ext cx="9144000" cy="6865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59626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algn="ctr"/>
            <a:r>
              <a:rPr lang="ru-RU" sz="3600" dirty="0">
                <a:ln>
                  <a:solidFill>
                    <a:srgbClr val="00823B"/>
                  </a:solidFill>
                </a:ln>
                <a:pattFill prst="lgCheck">
                  <a:fgClr>
                    <a:srgbClr val="00823B"/>
                  </a:fgClr>
                  <a:bgClr>
                    <a:srgbClr val="DB1F2C"/>
                  </a:bgClr>
                </a:pattFill>
              </a:rPr>
              <a:t>Адаптационный период считается законченным, если ребёнок с аппетитом ест, быстро засыпает и вовремя просыпается в бодром настроении, играет </a:t>
            </a:r>
            <a:r>
              <a:rPr lang="ru-RU" sz="3600" i="1" dirty="0">
                <a:ln>
                  <a:solidFill>
                    <a:srgbClr val="00823B"/>
                  </a:solidFill>
                </a:ln>
                <a:pattFill prst="lgCheck">
                  <a:fgClr>
                    <a:srgbClr val="00823B"/>
                  </a:fgClr>
                  <a:bgClr>
                    <a:srgbClr val="DB1F2C"/>
                  </a:bgClr>
                </a:pattFill>
              </a:rPr>
              <a:t>один</a:t>
            </a:r>
            <a:r>
              <a:rPr lang="ru-RU" sz="3600" dirty="0">
                <a:ln>
                  <a:solidFill>
                    <a:srgbClr val="00823B"/>
                  </a:solidFill>
                </a:ln>
                <a:pattFill prst="lgCheck">
                  <a:fgClr>
                    <a:srgbClr val="00823B"/>
                  </a:fgClr>
                  <a:bgClr>
                    <a:srgbClr val="DB1F2C"/>
                  </a:bgClr>
                </a:pattFill>
              </a:rPr>
              <a:t> или </a:t>
            </a:r>
            <a:r>
              <a:rPr lang="ru-RU" sz="3600" dirty="0" smtClean="0">
                <a:ln>
                  <a:solidFill>
                    <a:srgbClr val="00823B"/>
                  </a:solidFill>
                </a:ln>
                <a:pattFill prst="lgCheck">
                  <a:fgClr>
                    <a:srgbClr val="00823B"/>
                  </a:fgClr>
                  <a:bgClr>
                    <a:srgbClr val="DB1F2C"/>
                  </a:bgClr>
                </a:pattFill>
              </a:rPr>
              <a:t>со сверстниками.</a:t>
            </a:r>
            <a:endParaRPr lang="ru-RU" sz="3600" dirty="0">
              <a:ln>
                <a:solidFill>
                  <a:srgbClr val="00823B"/>
                </a:solidFill>
              </a:ln>
              <a:pattFill prst="lgCheck">
                <a:fgClr>
                  <a:srgbClr val="00823B"/>
                </a:fgClr>
                <a:bgClr>
                  <a:srgbClr val="DB1F2C"/>
                </a:bgClr>
              </a:pattFill>
            </a:endParaRPr>
          </a:p>
        </p:txBody>
      </p:sp>
      <p:pic>
        <p:nvPicPr>
          <p:cNvPr id="5" name="Picture 5" descr="C:\Users\123\Desktop\2\Deti8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94798"/>
            <a:ext cx="2621802" cy="313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97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656183"/>
          </a:xfrm>
        </p:spPr>
        <p:txBody>
          <a:bodyPr>
            <a:normAutofit/>
          </a:bodyPr>
          <a:lstStyle/>
          <a:p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Рекомендации для родителей</a:t>
            </a:r>
            <a:b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период адаптации ребенка к детскому саду: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8784976" cy="5184576"/>
          </a:xfr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2400" b="1" i="1" dirty="0" smtClean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Познакомиться </a:t>
            </a:r>
            <a:r>
              <a:rPr lang="ru-RU" sz="2400" b="1" i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с меню детского сада и ввести в рацион питания малыша новые для него </a:t>
            </a:r>
            <a:r>
              <a:rPr lang="ru-RU" sz="2400" b="1" i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блюда.</a:t>
            </a: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Обучайте </a:t>
            </a:r>
            <a:r>
              <a:rPr lang="ru-RU" sz="2400" b="1" i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ребенка дома всем необходимым навыкам самообслуживания: умываться, вытирать руки; одеваться и раздеваться; самостоятельно </a:t>
            </a:r>
            <a:r>
              <a:rPr lang="ru-RU" sz="2400" b="1" i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кушать; отпрашиваться в туалет.</a:t>
            </a:r>
            <a:endParaRPr lang="ru-RU" sz="2400" b="1" i="1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i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Одежда обязательно должна быть удобна для ребенка данного </a:t>
            </a:r>
            <a:r>
              <a:rPr lang="ru-RU" sz="2400" b="1" i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возраста.</a:t>
            </a: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 Привести домашний режим в соответствие с режимом группы детского сада, в которую будет ходить ребенок. </a:t>
            </a:r>
            <a:endParaRPr lang="ru-RU" sz="2400" b="1" i="1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53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7"/>
            <a:ext cx="8640960" cy="6264696"/>
          </a:xfr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Советы 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 подготовке ребенка к детскому саду:</a:t>
            </a: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2400" dirty="0"/>
              <a:t> </a:t>
            </a:r>
            <a:br>
              <a:rPr lang="ru-RU" sz="2400" dirty="0"/>
            </a:br>
            <a:r>
              <a:rPr lang="ru-RU" sz="2800" b="1" dirty="0"/>
              <a:t> 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Переведите ребенка на  четкий режим дня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dirty="0" smtClean="0"/>
              <a:t>Ребенку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smtClean="0"/>
              <a:t> </a:t>
            </a:r>
            <a:r>
              <a:rPr lang="ru-RU" sz="2400" dirty="0"/>
              <a:t>будет проще соблюдать режим в садике, если он последнее время жил по такому режиму. То, что для него будет вполне естественно,  не будет вызывать дополнительных трудностей.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</a:t>
            </a:r>
            <a:r>
              <a:rPr lang="ru-RU" sz="2800" b="1" i="1" dirty="0" smtClean="0">
                <a:solidFill>
                  <a:srgbClr val="002060"/>
                </a:solidFill>
              </a:rPr>
              <a:t>Примерный </a:t>
            </a:r>
            <a:r>
              <a:rPr lang="ru-RU" sz="2800" b="1" i="1" dirty="0">
                <a:solidFill>
                  <a:srgbClr val="002060"/>
                </a:solidFill>
              </a:rPr>
              <a:t>режим дня в </a:t>
            </a:r>
            <a:r>
              <a:rPr lang="ru-RU" sz="2800" b="1" i="1" dirty="0" smtClean="0">
                <a:solidFill>
                  <a:srgbClr val="002060"/>
                </a:solidFill>
              </a:rPr>
              <a:t>детском саду:</a:t>
            </a:r>
            <a:r>
              <a:rPr lang="ru-RU" sz="2800" i="1" dirty="0">
                <a:solidFill>
                  <a:srgbClr val="002060"/>
                </a:solidFill>
              </a:rPr>
              <a:t/>
            </a:r>
            <a:br>
              <a:rPr lang="ru-RU" sz="2800" i="1" dirty="0">
                <a:solidFill>
                  <a:srgbClr val="002060"/>
                </a:solidFill>
              </a:rPr>
            </a:br>
            <a:r>
              <a:rPr lang="ru-RU" sz="2400" b="1" i="1" dirty="0"/>
              <a:t>7:00 - </a:t>
            </a:r>
            <a:r>
              <a:rPr lang="ru-RU" sz="2400" b="1" i="1" dirty="0" smtClean="0"/>
              <a:t>8:20- </a:t>
            </a:r>
            <a:r>
              <a:rPr lang="ru-RU" sz="2400" b="1" i="1" dirty="0"/>
              <a:t>прием детей</a:t>
            </a:r>
            <a:br>
              <a:rPr lang="ru-RU" sz="2400" b="1" i="1" dirty="0"/>
            </a:br>
            <a:r>
              <a:rPr lang="ru-RU" sz="2400" b="1" i="1" dirty="0" smtClean="0"/>
              <a:t>8:30- </a:t>
            </a:r>
            <a:r>
              <a:rPr lang="ru-RU" sz="2400" b="1" i="1" dirty="0"/>
              <a:t>завтрак</a:t>
            </a:r>
            <a:br>
              <a:rPr lang="ru-RU" sz="2400" b="1" i="1" dirty="0"/>
            </a:br>
            <a:r>
              <a:rPr lang="ru-RU" sz="2400" b="1" i="1" dirty="0" smtClean="0"/>
              <a:t>9:00 – 10.30 – занятия, игры</a:t>
            </a:r>
            <a:br>
              <a:rPr lang="ru-RU" sz="2400" b="1" i="1" dirty="0" smtClean="0"/>
            </a:br>
            <a:r>
              <a:rPr lang="ru-RU" sz="2400" b="1" i="1" dirty="0" smtClean="0"/>
              <a:t>10.30 - прогулка</a:t>
            </a: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/>
              <a:t>12:00 </a:t>
            </a:r>
            <a:r>
              <a:rPr lang="ru-RU" sz="2400" b="1" i="1" dirty="0" smtClean="0"/>
              <a:t>- </a:t>
            </a:r>
            <a:r>
              <a:rPr lang="ru-RU" sz="2400" b="1" i="1" dirty="0"/>
              <a:t>обед</a:t>
            </a:r>
            <a:br>
              <a:rPr lang="ru-RU" sz="2400" b="1" i="1" dirty="0"/>
            </a:br>
            <a:r>
              <a:rPr lang="ru-RU" sz="2400" b="1" i="1" dirty="0"/>
              <a:t>13:00- 15:00- дневной сон</a:t>
            </a:r>
            <a:br>
              <a:rPr lang="ru-RU" sz="2400" b="1" i="1" dirty="0"/>
            </a:br>
            <a:r>
              <a:rPr lang="ru-RU" sz="2400" b="1" i="1" dirty="0"/>
              <a:t>15:30- полдник</a:t>
            </a:r>
            <a:br>
              <a:rPr lang="ru-RU" sz="2400" b="1" i="1" dirty="0"/>
            </a:br>
            <a:r>
              <a:rPr lang="ru-RU" sz="2400" b="1" i="1" dirty="0"/>
              <a:t>16:00-18:30 -игры, прогулка</a:t>
            </a:r>
            <a:r>
              <a:rPr lang="ru-RU" sz="2400" b="1" i="1" dirty="0" smtClean="0"/>
              <a:t>; уход детей домой. </a:t>
            </a:r>
            <a:endParaRPr lang="ru-RU" sz="2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76256" y="3717032"/>
            <a:ext cx="896144" cy="192176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24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640960" cy="6336703"/>
          </a:xfr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i="1" dirty="0">
                <a:cs typeface="Times New Roman" pitchFamily="18" charset="0"/>
              </a:rPr>
              <a:t>При расставании постарайтесь быть спокойными и уверенными сами. В противном случае ребенок может уловить Ваше беспокойство и будет расстраивать, и плакать еще больше.</a:t>
            </a:r>
            <a:br>
              <a:rPr lang="ru-RU" sz="2800" b="1" i="1" dirty="0">
                <a:cs typeface="Times New Roman" pitchFamily="18" charset="0"/>
              </a:rPr>
            </a:br>
            <a:r>
              <a:rPr lang="ru-RU" sz="2800" b="1" i="1" dirty="0">
                <a:cs typeface="Times New Roman" pitchFamily="18" charset="0"/>
              </a:rPr>
              <a:t>	И если уж Вы решили отдать ребенка в </a:t>
            </a:r>
            <a:r>
              <a:rPr lang="ru-RU" sz="2800" b="1" i="1" dirty="0" smtClean="0">
                <a:cs typeface="Times New Roman" pitchFamily="18" charset="0"/>
              </a:rPr>
              <a:t>детский сад, </a:t>
            </a:r>
            <a:r>
              <a:rPr lang="ru-RU" sz="2800" b="1" i="1" dirty="0">
                <a:cs typeface="Times New Roman" pitchFamily="18" charset="0"/>
              </a:rPr>
              <a:t>будьте тверды и последовательны в своих поступках. Не позволяйте ребенку манипулировать Вами и вынуждать Вас из-за слез и капризов забирать его домой.</a:t>
            </a:r>
            <a:br>
              <a:rPr lang="ru-RU" sz="2800" b="1" i="1" dirty="0">
                <a:cs typeface="Times New Roman" pitchFamily="18" charset="0"/>
              </a:rPr>
            </a:br>
            <a:r>
              <a:rPr lang="ru-RU" sz="2800" b="1" i="1" dirty="0">
                <a:cs typeface="Times New Roman" pitchFamily="18" charset="0"/>
              </a:rPr>
              <a:t>Ваше спокойствие, доброжелательное отношение поможет </a:t>
            </a:r>
            <a:r>
              <a:rPr lang="ru-RU" sz="2800" b="1" i="1" dirty="0" smtClean="0">
                <a:cs typeface="Times New Roman" pitchFamily="18" charset="0"/>
              </a:rPr>
              <a:t>ребенку легче перенести временную разлуку с Вами.</a:t>
            </a:r>
            <a:endParaRPr lang="ru-RU" sz="28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6119584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53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386</Words>
  <Application>Microsoft Office PowerPoint</Application>
  <PresentationFormat>Экран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Адаптация детей  в детском саду</vt:lpstr>
      <vt:lpstr>Адаптация – сложный процесс приспособления  организма к новым условиям. </vt:lpstr>
      <vt:lpstr>Все эти изменения обрушиваются на ребенка одновременно, создавая для него стрессовую ситуацию,  которая без специальной организации может привести к невротическим реакциям:-  - капризам,                     - страхам,                 - отказу от еды,                         - частым болезням.</vt:lpstr>
      <vt:lpstr>Для того чтобы ребенок мог по возможности быстро и безболезненно адаптироваться,  необходимо готовить его к поступлению в детский сад!                        </vt:lpstr>
      <vt:lpstr>  Адаптация – постепенный процесс, имеющий свою продолжительность у каждого ребёнка.  Выделяют три степени адаптации: </vt:lpstr>
      <vt:lpstr>Презентация PowerPoint</vt:lpstr>
      <vt:lpstr>Рекомендации для родителей в период адаптации ребенка к детскому саду: </vt:lpstr>
      <vt:lpstr>    Советы по подготовке ребенка к детскому саду:    Переведите ребенка на  четкий режим дня.  Ребенку  будет проще соблюдать режим в садике, если он последнее время жил по такому режиму. То, что для него будет вполне естественно,  не будет вызывать дополнительных трудностей.    Примерный режим дня в детском саду: 7:00 - 8:20- прием детей 8:30- завтрак 9:00 – 10.30 – занятия, игры 10.30 - прогулка 12:00 - обед 13:00- 15:00- дневной сон 15:30- полдник 16:00-18:30 -игры, прогулка; уход детей домой. </vt:lpstr>
      <vt:lpstr>При расставании постарайтесь быть спокойными и уверенными сами. В противном случае ребенок может уловить Ваше беспокойство и будет расстраивать, и плакать еще больше.  И если уж Вы решили отдать ребенка в детский сад, будьте тверды и последовательны в своих поступках. Не позволяйте ребенку манипулировать Вами и вынуждать Вас из-за слез и капризов забирать его домой. Ваше спокойствие, доброжелательное отношение поможет ребенку легче перенести временную разлуку с Вами.</vt:lpstr>
      <vt:lpstr>Зная, что Ваш малыш трудно переживает каждое утро разлуку с Вами, попробуйте накануне, заранее придумать и отрепетировать несколько разных способов прощания.   Стефан Сейфер советует родителям найти какой-нибудь ненужный ключ, который можно ежедневно вручать ребенку, отправляя его в ясли. Положите его в кармашек малышу и скажите ему, что это ключ от квартиры (или то дома), и что Вы не сможете без ребенка попасть домой. Это поможет малышу обрести уверенность, что мама и папа обязательно придут за ним вечером, “не забудут” его в детском саду.</vt:lpstr>
      <vt:lpstr>             Рекомендуем родителям дать ребенку возможность после детского сада побегать, попрыгать, поиграть в подвижные игры.  А вечером дома устройте небольшой семейный праздник , например, совместное чаепитие, во время которого Вы можете похвалить ребенка за проведенный день в яслях при всех участниках этого маленького праздника.  Скорее всего, подобная доброжелательная обстановка поможет ребенку быстрее адаптироваться к условиям детского сада и не переживать во время прощания с Вами .</vt:lpstr>
      <vt:lpstr>   Поощряйте  стремление ребенка к общению со сверстниками. Чаще ходите в гости к родным и близким с детьми. Старайтесь гулять там, где собирается много детишек с родителями. Играйте рядом или вместе c ними. Пусть ребенок привыкает общаться с другими детьми. Это важный социальный навык.  Приучайте ребенка к длительному отсутствию родственников.     На роль временной няни лучше всего подойдет ваша подруга или бабушка (при условии, что ранее она проводила с внуком немного времени). Для начала достаточно оставить ребенка на час-другой, постепенно время можно увеличивать. Так малыш привыкнет к тому, что в определенных условиях "главным" взрослым может быть не мама, а кто-то другой.  Всегда говорите малышу, когда именно вы вернетесь.  Например, после того как ребенок поспит и поест. Так ребенку будет легче вас ждать. Обязательно выполняйте данное обещание. Таким образом, малыш будет понимать, что ваше временное отсутствие - вовсе не катастрофа, и что вы всегда вернетесь за ним. Играйте в садик: приводите в «садик», оставляйте его одного, а потом покажите на часы и скажите: «Вот и время пришло, сейчас пойду своего сыночка (дочку) из садика забирать».     </vt:lpstr>
      <vt:lpstr>В детском садике своем интересно мы живем!</vt:lpstr>
      <vt:lpstr>Презентация PowerPoint</vt:lpstr>
      <vt:lpstr>Презентация PowerPoint</vt:lpstr>
      <vt:lpstr>Добро пожаловать  в мир детства!</vt:lpstr>
    </vt:vector>
  </TitlesOfParts>
  <Company>Curnos™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Максямыч</dc:creator>
  <cp:lastModifiedBy>Максямыч</cp:lastModifiedBy>
  <cp:revision>32</cp:revision>
  <dcterms:created xsi:type="dcterms:W3CDTF">2014-06-29T12:24:57Z</dcterms:created>
  <dcterms:modified xsi:type="dcterms:W3CDTF">2014-07-05T15:41:06Z</dcterms:modified>
</cp:coreProperties>
</file>