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EFC1D-8081-4B51-87C0-C64A671279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BF96F-F384-4EE2-8C02-6A3CAEB66205}">
      <dgm:prSet/>
      <dgm:spPr/>
      <dgm:t>
        <a:bodyPr/>
        <a:lstStyle/>
        <a:p>
          <a:pPr rtl="0"/>
          <a:r>
            <a:rPr lang="ru-RU" dirty="0" smtClean="0"/>
            <a:t>Игры и упражнения</a:t>
          </a:r>
          <a:endParaRPr lang="ru-RU" dirty="0"/>
        </a:p>
      </dgm:t>
    </dgm:pt>
    <dgm:pt modelId="{264C18E8-CA97-4D5B-9282-0F4F7EC58DAD}" type="parTrans" cxnId="{D8CCD305-71F0-4AE2-969B-900B59959386}">
      <dgm:prSet/>
      <dgm:spPr/>
      <dgm:t>
        <a:bodyPr/>
        <a:lstStyle/>
        <a:p>
          <a:endParaRPr lang="ru-RU"/>
        </a:p>
      </dgm:t>
    </dgm:pt>
    <dgm:pt modelId="{9BA7816F-01E9-406C-AC77-45A38F92F434}" type="sibTrans" cxnId="{D8CCD305-71F0-4AE2-969B-900B59959386}">
      <dgm:prSet/>
      <dgm:spPr/>
      <dgm:t>
        <a:bodyPr/>
        <a:lstStyle/>
        <a:p>
          <a:endParaRPr lang="ru-RU"/>
        </a:p>
      </dgm:t>
    </dgm:pt>
    <dgm:pt modelId="{B78795E9-BBAA-4D0B-A48D-C9DB2ACA87F3}">
      <dgm:prSet/>
      <dgm:spPr/>
      <dgm:t>
        <a:bodyPr/>
        <a:lstStyle/>
        <a:p>
          <a:pPr rtl="0"/>
          <a:r>
            <a:rPr lang="ru-RU" dirty="0" smtClean="0"/>
            <a:t>Пальчиковые игры</a:t>
          </a:r>
          <a:endParaRPr lang="ru-RU" dirty="0"/>
        </a:p>
      </dgm:t>
    </dgm:pt>
    <dgm:pt modelId="{1024DCD9-735C-43EC-8020-B4CBCD550245}" type="parTrans" cxnId="{86AE816E-2AE0-46AB-93F8-5A0C61D056DB}">
      <dgm:prSet/>
      <dgm:spPr/>
      <dgm:t>
        <a:bodyPr/>
        <a:lstStyle/>
        <a:p>
          <a:endParaRPr lang="ru-RU"/>
        </a:p>
      </dgm:t>
    </dgm:pt>
    <dgm:pt modelId="{B224FBDD-C209-43BD-B500-4648DD188240}" type="sibTrans" cxnId="{86AE816E-2AE0-46AB-93F8-5A0C61D056DB}">
      <dgm:prSet/>
      <dgm:spPr/>
      <dgm:t>
        <a:bodyPr/>
        <a:lstStyle/>
        <a:p>
          <a:endParaRPr lang="ru-RU"/>
        </a:p>
      </dgm:t>
    </dgm:pt>
    <dgm:pt modelId="{AFF1E01A-7490-4942-AEE7-F256557CE373}">
      <dgm:prSet/>
      <dgm:spPr/>
      <dgm:t>
        <a:bodyPr/>
        <a:lstStyle/>
        <a:p>
          <a:pPr rtl="0"/>
          <a:r>
            <a:rPr lang="ru-RU" dirty="0" smtClean="0"/>
            <a:t>Изобразительная деятельность</a:t>
          </a:r>
          <a:endParaRPr lang="ru-RU" dirty="0"/>
        </a:p>
      </dgm:t>
    </dgm:pt>
    <dgm:pt modelId="{3DD16E6E-4ED3-4907-A1E7-54DFF92DD22D}" type="parTrans" cxnId="{56FC292D-1855-498A-A51B-5E5E213D654E}">
      <dgm:prSet/>
      <dgm:spPr/>
      <dgm:t>
        <a:bodyPr/>
        <a:lstStyle/>
        <a:p>
          <a:endParaRPr lang="ru-RU"/>
        </a:p>
      </dgm:t>
    </dgm:pt>
    <dgm:pt modelId="{66335278-E047-48E8-BCB6-FB1FD94BC5EC}" type="sibTrans" cxnId="{56FC292D-1855-498A-A51B-5E5E213D654E}">
      <dgm:prSet/>
      <dgm:spPr/>
      <dgm:t>
        <a:bodyPr/>
        <a:lstStyle/>
        <a:p>
          <a:endParaRPr lang="ru-RU"/>
        </a:p>
      </dgm:t>
    </dgm:pt>
    <dgm:pt modelId="{35C1BD68-2031-4C1A-8B1F-14C5429CB0C8}">
      <dgm:prSet/>
      <dgm:spPr/>
      <dgm:t>
        <a:bodyPr/>
        <a:lstStyle/>
        <a:p>
          <a:pPr rtl="0"/>
          <a:r>
            <a:rPr lang="ru-RU" dirty="0" smtClean="0"/>
            <a:t>Массаж рук</a:t>
          </a:r>
          <a:endParaRPr lang="ru-RU" dirty="0"/>
        </a:p>
      </dgm:t>
    </dgm:pt>
    <dgm:pt modelId="{D688D67F-5173-429F-A531-DCF3E7F4DC1E}" type="parTrans" cxnId="{C0D59C47-15D2-4478-A9FA-BF3B3F111094}">
      <dgm:prSet/>
      <dgm:spPr/>
      <dgm:t>
        <a:bodyPr/>
        <a:lstStyle/>
        <a:p>
          <a:endParaRPr lang="ru-RU"/>
        </a:p>
      </dgm:t>
    </dgm:pt>
    <dgm:pt modelId="{35FFD0E2-C6F4-4C22-A4CD-9BA0C2D332F5}" type="sibTrans" cxnId="{C0D59C47-15D2-4478-A9FA-BF3B3F111094}">
      <dgm:prSet/>
      <dgm:spPr/>
      <dgm:t>
        <a:bodyPr/>
        <a:lstStyle/>
        <a:p>
          <a:endParaRPr lang="ru-RU"/>
        </a:p>
      </dgm:t>
    </dgm:pt>
    <dgm:pt modelId="{8D6B9423-C913-4601-9382-236DA72C2467}" type="pres">
      <dgm:prSet presAssocID="{D1DEFC1D-8081-4B51-87C0-C64A67127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1C8B9-3C65-4F43-A4D8-11D23B847BA6}" type="pres">
      <dgm:prSet presAssocID="{289BF96F-F384-4EE2-8C02-6A3CAEB66205}" presName="linNode" presStyleCnt="0"/>
      <dgm:spPr/>
    </dgm:pt>
    <dgm:pt modelId="{87FCE47A-C538-488A-B820-A6C817C81638}" type="pres">
      <dgm:prSet presAssocID="{289BF96F-F384-4EE2-8C02-6A3CAEB6620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376BE-AE76-4B43-B359-BE425DFA9787}" type="pres">
      <dgm:prSet presAssocID="{9BA7816F-01E9-406C-AC77-45A38F92F434}" presName="sp" presStyleCnt="0"/>
      <dgm:spPr/>
    </dgm:pt>
    <dgm:pt modelId="{0946DC39-746D-48EA-852B-0D8A05DBAB13}" type="pres">
      <dgm:prSet presAssocID="{B78795E9-BBAA-4D0B-A48D-C9DB2ACA87F3}" presName="linNode" presStyleCnt="0"/>
      <dgm:spPr/>
    </dgm:pt>
    <dgm:pt modelId="{BBF7C025-3FE0-4B39-92DD-6278287372E1}" type="pres">
      <dgm:prSet presAssocID="{B78795E9-BBAA-4D0B-A48D-C9DB2ACA87F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A119-6228-4B55-BED5-E5E628E3CF41}" type="pres">
      <dgm:prSet presAssocID="{B224FBDD-C209-43BD-B500-4648DD188240}" presName="sp" presStyleCnt="0"/>
      <dgm:spPr/>
    </dgm:pt>
    <dgm:pt modelId="{6E16A359-6BCC-4FF1-AC55-3F71304FDAE0}" type="pres">
      <dgm:prSet presAssocID="{AFF1E01A-7490-4942-AEE7-F256557CE373}" presName="linNode" presStyleCnt="0"/>
      <dgm:spPr/>
    </dgm:pt>
    <dgm:pt modelId="{EEB1EB6B-336C-4747-BFD4-F6289E0E78F1}" type="pres">
      <dgm:prSet presAssocID="{AFF1E01A-7490-4942-AEE7-F256557CE37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7B249-60B6-4023-B784-C6782679CB62}" type="pres">
      <dgm:prSet presAssocID="{66335278-E047-48E8-BCB6-FB1FD94BC5EC}" presName="sp" presStyleCnt="0"/>
      <dgm:spPr/>
    </dgm:pt>
    <dgm:pt modelId="{B636C244-D1C8-4DDE-BC25-937CF01EB3C9}" type="pres">
      <dgm:prSet presAssocID="{35C1BD68-2031-4C1A-8B1F-14C5429CB0C8}" presName="linNode" presStyleCnt="0"/>
      <dgm:spPr/>
    </dgm:pt>
    <dgm:pt modelId="{E06B75B2-3FE2-4502-BE1E-C7F1A9E42A2E}" type="pres">
      <dgm:prSet presAssocID="{35C1BD68-2031-4C1A-8B1F-14C5429CB0C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E816E-2AE0-46AB-93F8-5A0C61D056DB}" srcId="{D1DEFC1D-8081-4B51-87C0-C64A6712797C}" destId="{B78795E9-BBAA-4D0B-A48D-C9DB2ACA87F3}" srcOrd="1" destOrd="0" parTransId="{1024DCD9-735C-43EC-8020-B4CBCD550245}" sibTransId="{B224FBDD-C209-43BD-B500-4648DD188240}"/>
    <dgm:cxn modelId="{E862BA5E-9E67-4309-942B-C229D4EBE778}" type="presOf" srcId="{AFF1E01A-7490-4942-AEE7-F256557CE373}" destId="{EEB1EB6B-336C-4747-BFD4-F6289E0E78F1}" srcOrd="0" destOrd="0" presId="urn:microsoft.com/office/officeart/2005/8/layout/vList5"/>
    <dgm:cxn modelId="{BEA1F547-FE41-46A4-83B5-40D5B30A8D95}" type="presOf" srcId="{289BF96F-F384-4EE2-8C02-6A3CAEB66205}" destId="{87FCE47A-C538-488A-B820-A6C817C81638}" srcOrd="0" destOrd="0" presId="urn:microsoft.com/office/officeart/2005/8/layout/vList5"/>
    <dgm:cxn modelId="{D8CCD305-71F0-4AE2-969B-900B59959386}" srcId="{D1DEFC1D-8081-4B51-87C0-C64A6712797C}" destId="{289BF96F-F384-4EE2-8C02-6A3CAEB66205}" srcOrd="0" destOrd="0" parTransId="{264C18E8-CA97-4D5B-9282-0F4F7EC58DAD}" sibTransId="{9BA7816F-01E9-406C-AC77-45A38F92F434}"/>
    <dgm:cxn modelId="{C0D59C47-15D2-4478-A9FA-BF3B3F111094}" srcId="{D1DEFC1D-8081-4B51-87C0-C64A6712797C}" destId="{35C1BD68-2031-4C1A-8B1F-14C5429CB0C8}" srcOrd="3" destOrd="0" parTransId="{D688D67F-5173-429F-A531-DCF3E7F4DC1E}" sibTransId="{35FFD0E2-C6F4-4C22-A4CD-9BA0C2D332F5}"/>
    <dgm:cxn modelId="{276E8269-A733-4401-A104-89E6321C093A}" type="presOf" srcId="{B78795E9-BBAA-4D0B-A48D-C9DB2ACA87F3}" destId="{BBF7C025-3FE0-4B39-92DD-6278287372E1}" srcOrd="0" destOrd="0" presId="urn:microsoft.com/office/officeart/2005/8/layout/vList5"/>
    <dgm:cxn modelId="{A8F8402D-46B0-4E63-9FE4-9966A63865AE}" type="presOf" srcId="{D1DEFC1D-8081-4B51-87C0-C64A6712797C}" destId="{8D6B9423-C913-4601-9382-236DA72C2467}" srcOrd="0" destOrd="0" presId="urn:microsoft.com/office/officeart/2005/8/layout/vList5"/>
    <dgm:cxn modelId="{6B2662AB-E04A-486C-9364-712278A73EE7}" type="presOf" srcId="{35C1BD68-2031-4C1A-8B1F-14C5429CB0C8}" destId="{E06B75B2-3FE2-4502-BE1E-C7F1A9E42A2E}" srcOrd="0" destOrd="0" presId="urn:microsoft.com/office/officeart/2005/8/layout/vList5"/>
    <dgm:cxn modelId="{56FC292D-1855-498A-A51B-5E5E213D654E}" srcId="{D1DEFC1D-8081-4B51-87C0-C64A6712797C}" destId="{AFF1E01A-7490-4942-AEE7-F256557CE373}" srcOrd="2" destOrd="0" parTransId="{3DD16E6E-4ED3-4907-A1E7-54DFF92DD22D}" sibTransId="{66335278-E047-48E8-BCB6-FB1FD94BC5EC}"/>
    <dgm:cxn modelId="{9CB1B2A3-DDC5-4A3C-85C6-709AE39D3CEA}" type="presParOf" srcId="{8D6B9423-C913-4601-9382-236DA72C2467}" destId="{F771C8B9-3C65-4F43-A4D8-11D23B847BA6}" srcOrd="0" destOrd="0" presId="urn:microsoft.com/office/officeart/2005/8/layout/vList5"/>
    <dgm:cxn modelId="{F3B0CAFD-89B2-456F-9630-DA2B718EAB1E}" type="presParOf" srcId="{F771C8B9-3C65-4F43-A4D8-11D23B847BA6}" destId="{87FCE47A-C538-488A-B820-A6C817C81638}" srcOrd="0" destOrd="0" presId="urn:microsoft.com/office/officeart/2005/8/layout/vList5"/>
    <dgm:cxn modelId="{9C735827-85CE-4C39-ADB5-DB4C1418ACE4}" type="presParOf" srcId="{8D6B9423-C913-4601-9382-236DA72C2467}" destId="{443376BE-AE76-4B43-B359-BE425DFA9787}" srcOrd="1" destOrd="0" presId="urn:microsoft.com/office/officeart/2005/8/layout/vList5"/>
    <dgm:cxn modelId="{CC0B8C2F-5D33-4B3C-B201-0418259362B3}" type="presParOf" srcId="{8D6B9423-C913-4601-9382-236DA72C2467}" destId="{0946DC39-746D-48EA-852B-0D8A05DBAB13}" srcOrd="2" destOrd="0" presId="urn:microsoft.com/office/officeart/2005/8/layout/vList5"/>
    <dgm:cxn modelId="{02942488-E096-4443-AA2E-E897394AB7D5}" type="presParOf" srcId="{0946DC39-746D-48EA-852B-0D8A05DBAB13}" destId="{BBF7C025-3FE0-4B39-92DD-6278287372E1}" srcOrd="0" destOrd="0" presId="urn:microsoft.com/office/officeart/2005/8/layout/vList5"/>
    <dgm:cxn modelId="{589B23B3-B696-43A3-A41A-BB363059C122}" type="presParOf" srcId="{8D6B9423-C913-4601-9382-236DA72C2467}" destId="{CA29A119-6228-4B55-BED5-E5E628E3CF41}" srcOrd="3" destOrd="0" presId="urn:microsoft.com/office/officeart/2005/8/layout/vList5"/>
    <dgm:cxn modelId="{18BCAF64-D7A3-4B17-85FB-488989C1A21C}" type="presParOf" srcId="{8D6B9423-C913-4601-9382-236DA72C2467}" destId="{6E16A359-6BCC-4FF1-AC55-3F71304FDAE0}" srcOrd="4" destOrd="0" presId="urn:microsoft.com/office/officeart/2005/8/layout/vList5"/>
    <dgm:cxn modelId="{A1BA1FDD-809D-4AB3-8F8C-CA6BCB67259B}" type="presParOf" srcId="{6E16A359-6BCC-4FF1-AC55-3F71304FDAE0}" destId="{EEB1EB6B-336C-4747-BFD4-F6289E0E78F1}" srcOrd="0" destOrd="0" presId="urn:microsoft.com/office/officeart/2005/8/layout/vList5"/>
    <dgm:cxn modelId="{055C4705-6423-4E1D-8C8B-C08B94197644}" type="presParOf" srcId="{8D6B9423-C913-4601-9382-236DA72C2467}" destId="{38E7B249-60B6-4023-B784-C6782679CB62}" srcOrd="5" destOrd="0" presId="urn:microsoft.com/office/officeart/2005/8/layout/vList5"/>
    <dgm:cxn modelId="{850116E3-94EB-4C9A-8167-552A6054029E}" type="presParOf" srcId="{8D6B9423-C913-4601-9382-236DA72C2467}" destId="{B636C244-D1C8-4DDE-BC25-937CF01EB3C9}" srcOrd="6" destOrd="0" presId="urn:microsoft.com/office/officeart/2005/8/layout/vList5"/>
    <dgm:cxn modelId="{8C8FA29C-D9B7-4CC6-BF08-A7306C3E2365}" type="presParOf" srcId="{B636C244-D1C8-4DDE-BC25-937CF01EB3C9}" destId="{E06B75B2-3FE2-4502-BE1E-C7F1A9E42A2E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CE47A-C538-488A-B820-A6C817C81638}">
      <dsp:nvSpPr>
        <dsp:cNvPr id="0" name=""/>
        <dsp:cNvSpPr/>
      </dsp:nvSpPr>
      <dsp:spPr>
        <a:xfrm>
          <a:off x="2633471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Игры и </a:t>
          </a:r>
          <a:r>
            <a:rPr lang="ru-RU" sz="2600" kern="1200" dirty="0" smtClean="0"/>
            <a:t>упражнения</a:t>
          </a:r>
          <a:endParaRPr lang="ru-RU" sz="2600" kern="1200" dirty="0"/>
        </a:p>
      </dsp:txBody>
      <dsp:txXfrm>
        <a:off x="2633471" y="2265"/>
        <a:ext cx="2962656" cy="1089501"/>
      </dsp:txXfrm>
    </dsp:sp>
    <dsp:sp modelId="{BBF7C025-3FE0-4B39-92DD-6278287372E1}">
      <dsp:nvSpPr>
        <dsp:cNvPr id="0" name=""/>
        <dsp:cNvSpPr/>
      </dsp:nvSpPr>
      <dsp:spPr>
        <a:xfrm>
          <a:off x="2633471" y="1146242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Пальчиковые </a:t>
          </a:r>
          <a:r>
            <a:rPr lang="ru-RU" sz="2600" kern="1200" dirty="0" smtClean="0"/>
            <a:t>игры</a:t>
          </a:r>
          <a:endParaRPr lang="ru-RU" sz="2600" kern="1200" dirty="0"/>
        </a:p>
      </dsp:txBody>
      <dsp:txXfrm>
        <a:off x="2633471" y="1146242"/>
        <a:ext cx="2962656" cy="1089501"/>
      </dsp:txXfrm>
    </dsp:sp>
    <dsp:sp modelId="{EEB1EB6B-336C-4747-BFD4-F6289E0E78F1}">
      <dsp:nvSpPr>
        <dsp:cNvPr id="0" name=""/>
        <dsp:cNvSpPr/>
      </dsp:nvSpPr>
      <dsp:spPr>
        <a:xfrm>
          <a:off x="2633471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Изобразительная </a:t>
          </a:r>
          <a:r>
            <a:rPr lang="ru-RU" sz="2600" kern="1200" dirty="0" smtClean="0"/>
            <a:t>деятельность</a:t>
          </a:r>
          <a:endParaRPr lang="ru-RU" sz="2600" kern="1200" dirty="0"/>
        </a:p>
      </dsp:txBody>
      <dsp:txXfrm>
        <a:off x="2633471" y="2290219"/>
        <a:ext cx="2962656" cy="1089501"/>
      </dsp:txXfrm>
    </dsp:sp>
    <dsp:sp modelId="{E06B75B2-3FE2-4502-BE1E-C7F1A9E42A2E}">
      <dsp:nvSpPr>
        <dsp:cNvPr id="0" name=""/>
        <dsp:cNvSpPr/>
      </dsp:nvSpPr>
      <dsp:spPr>
        <a:xfrm>
          <a:off x="2633471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Массаж </a:t>
          </a:r>
          <a:r>
            <a:rPr lang="ru-RU" sz="2600" kern="1200" dirty="0" smtClean="0"/>
            <a:t>рук</a:t>
          </a:r>
          <a:endParaRPr lang="ru-RU" sz="2600" kern="1200" dirty="0"/>
        </a:p>
      </dsp:txBody>
      <dsp:txXfrm>
        <a:off x="2633471" y="3434195"/>
        <a:ext cx="2962656" cy="108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9D4D67-F2AC-4396-B772-002E5788C4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РАЗВИТИЕ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МЕЛКОЙ МОТОРИКИ РУК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У МЛАДШИХ ДОШКОЛЬНИКОВ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Матиева</a:t>
            </a:r>
            <a:r>
              <a:rPr lang="ru-RU" dirty="0" smtClean="0"/>
              <a:t> </a:t>
            </a:r>
            <a:r>
              <a:rPr lang="ru-RU" dirty="0" err="1" smtClean="0"/>
              <a:t>Валида</a:t>
            </a:r>
            <a:r>
              <a:rPr lang="ru-RU" dirty="0" smtClean="0"/>
              <a:t> </a:t>
            </a:r>
            <a:r>
              <a:rPr lang="ru-RU" dirty="0" err="1" smtClean="0"/>
              <a:t>Зайнулаевна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589" y="2714620"/>
            <a:ext cx="688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i="1" dirty="0" smtClean="0"/>
              <a:t>«Ум ребёнка находится</a:t>
            </a:r>
            <a:br>
              <a:rPr lang="ru-RU" sz="2400" i="1" dirty="0" smtClean="0"/>
            </a:br>
            <a:r>
              <a:rPr lang="ru-RU" sz="2400" i="1" dirty="0" smtClean="0"/>
              <a:t> на кончиках его пальцев»</a:t>
            </a:r>
            <a:br>
              <a:rPr lang="ru-RU" sz="2400" i="1" dirty="0" smtClean="0"/>
            </a:br>
            <a:r>
              <a:rPr lang="ru-RU" sz="2400" i="1" dirty="0" smtClean="0"/>
              <a:t> В.А.Сухомлинский.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рук – это</a:t>
            </a:r>
          </a:p>
          <a:p>
            <a:r>
              <a:rPr lang="ru-RU" sz="2400" dirty="0" smtClean="0"/>
              <a:t>стимуляция развития речи;</a:t>
            </a:r>
          </a:p>
          <a:p>
            <a:r>
              <a:rPr lang="ru-RU" sz="2400" dirty="0" smtClean="0"/>
              <a:t>стимуляция развития психических функций: мышления, внимания, памяти;</a:t>
            </a:r>
          </a:p>
          <a:p>
            <a:r>
              <a:rPr lang="ru-RU" sz="2400" dirty="0" smtClean="0"/>
              <a:t>основа для формирования </a:t>
            </a:r>
            <a:br>
              <a:rPr lang="ru-RU" sz="2400" dirty="0" smtClean="0"/>
            </a:br>
            <a:r>
              <a:rPr lang="ru-RU" sz="2400" dirty="0" smtClean="0"/>
              <a:t>навыков самообслуживания</a:t>
            </a:r>
            <a:br>
              <a:rPr lang="ru-RU" sz="2400" dirty="0" smtClean="0"/>
            </a:br>
            <a:r>
              <a:rPr lang="ru-RU" sz="2400" dirty="0" smtClean="0"/>
              <a:t> у детей;</a:t>
            </a:r>
          </a:p>
          <a:p>
            <a:r>
              <a:rPr lang="ru-RU" sz="2400" dirty="0" smtClean="0"/>
              <a:t>показатель готовности ребёнка к </a:t>
            </a:r>
            <a:br>
              <a:rPr lang="ru-RU" sz="2400" dirty="0" smtClean="0"/>
            </a:br>
            <a:r>
              <a:rPr lang="ru-RU" sz="2400" dirty="0" smtClean="0"/>
              <a:t>обучению в школе.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Содержимое 3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143248"/>
            <a:ext cx="3184280" cy="2386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мелкой моторики рук способствуют: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упражнения: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/>
              <a:t>Спрячь в ладошке» (</a:t>
            </a:r>
            <a:r>
              <a:rPr lang="ru-RU" sz="2000" dirty="0" smtClean="0"/>
              <a:t>Мелкие предметы прячутся в ладошке, передаются друг другу, дети угадывают предметы на ощупь)</a:t>
            </a:r>
          </a:p>
          <a:p>
            <a:r>
              <a:rPr lang="ru-RU" sz="2000" b="1" dirty="0" smtClean="0"/>
              <a:t>«Игры с цветными карандашами» </a:t>
            </a:r>
            <a:r>
              <a:rPr lang="ru-RU" sz="2000" dirty="0" smtClean="0"/>
              <a:t>(Перекладывание карандаша из одной руки в другую, перекатывание карандаша пальцами, конструирование, перекладывание карандашей в коробку)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/>
              <a:t>«Игры с бумагой» </a:t>
            </a:r>
            <a:r>
              <a:rPr lang="ru-RU" sz="2000" dirty="0" smtClean="0"/>
              <a:t>(</a:t>
            </a:r>
            <a:r>
              <a:rPr lang="ru-RU" sz="2000" dirty="0" err="1" smtClean="0"/>
              <a:t>Комкание</a:t>
            </a:r>
            <a:r>
              <a:rPr lang="ru-RU" sz="2000" dirty="0" smtClean="0"/>
              <a:t> листов бумаги с последующим разглаживанием, отрывание небольших кусочков бумаги, складывание на несколько частей)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/>
          </a:p>
          <a:p>
            <a:endParaRPr lang="ru-RU" u="sng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ещё мнё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500570"/>
            <a:ext cx="2571735" cy="1928801"/>
          </a:xfrm>
          <a:prstGeom prst="rect">
            <a:avLst/>
          </a:prstGeom>
        </p:spPr>
      </p:pic>
      <p:pic>
        <p:nvPicPr>
          <p:cNvPr id="7" name="Рисунок 6" descr="катаем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500570"/>
            <a:ext cx="2500330" cy="1928826"/>
          </a:xfrm>
          <a:prstGeom prst="rect">
            <a:avLst/>
          </a:prstGeom>
        </p:spPr>
      </p:pic>
      <p:pic>
        <p:nvPicPr>
          <p:cNvPr id="8" name="Рисунок 7" descr="что в ру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00570"/>
            <a:ext cx="2476517" cy="1928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игрушки: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Пирамидки, конструкторы, кубики и вкладыши, шнуровки.</a:t>
            </a:r>
            <a:endParaRPr lang="ru-RU" sz="2400" dirty="0"/>
          </a:p>
        </p:txBody>
      </p:sp>
      <p:pic>
        <p:nvPicPr>
          <p:cNvPr id="4" name="Рисунок 3" descr="вкладыши.JPG"/>
          <p:cNvPicPr>
            <a:picLocks noChangeAspect="1"/>
          </p:cNvPicPr>
          <p:nvPr/>
        </p:nvPicPr>
        <p:blipFill>
          <a:blip r:embed="rId2" cstate="print"/>
          <a:srcRect l="6250" r="6250"/>
          <a:stretch>
            <a:fillRect/>
          </a:stretch>
        </p:blipFill>
        <p:spPr>
          <a:xfrm>
            <a:off x="500034" y="4357694"/>
            <a:ext cx="2286016" cy="1884268"/>
          </a:xfrm>
          <a:prstGeom prst="rect">
            <a:avLst/>
          </a:prstGeom>
        </p:spPr>
      </p:pic>
      <p:pic>
        <p:nvPicPr>
          <p:cNvPr id="5" name="Рисунок 4" descr="даша с пирамидкой.JPG"/>
          <p:cNvPicPr>
            <a:picLocks noChangeAspect="1"/>
          </p:cNvPicPr>
          <p:nvPr/>
        </p:nvPicPr>
        <p:blipFill>
          <a:blip r:embed="rId3" cstate="print"/>
          <a:srcRect l="7561" t="7371" r="19354"/>
          <a:stretch>
            <a:fillRect/>
          </a:stretch>
        </p:blipFill>
        <p:spPr>
          <a:xfrm>
            <a:off x="428596" y="2143116"/>
            <a:ext cx="2214578" cy="1857431"/>
          </a:xfrm>
          <a:prstGeom prst="rect">
            <a:avLst/>
          </a:prstGeom>
        </p:spPr>
      </p:pic>
      <p:pic>
        <p:nvPicPr>
          <p:cNvPr id="6" name="Рисунок 5" descr="кубики.JPG"/>
          <p:cNvPicPr>
            <a:picLocks noChangeAspect="1"/>
          </p:cNvPicPr>
          <p:nvPr/>
        </p:nvPicPr>
        <p:blipFill>
          <a:blip r:embed="rId4" cstate="print"/>
          <a:srcRect l="5497" r="6291"/>
          <a:stretch>
            <a:fillRect/>
          </a:stretch>
        </p:blipFill>
        <p:spPr>
          <a:xfrm>
            <a:off x="5857884" y="2143116"/>
            <a:ext cx="2500330" cy="1875750"/>
          </a:xfrm>
          <a:prstGeom prst="rect">
            <a:avLst/>
          </a:prstGeom>
        </p:spPr>
      </p:pic>
      <p:pic>
        <p:nvPicPr>
          <p:cNvPr id="7" name="Рисунок 6" descr="чудо-дерево.JPG"/>
          <p:cNvPicPr>
            <a:picLocks noChangeAspect="1"/>
          </p:cNvPicPr>
          <p:nvPr/>
        </p:nvPicPr>
        <p:blipFill>
          <a:blip r:embed="rId5" cstate="print"/>
          <a:srcRect l="6226" t="4704" r="7609"/>
          <a:stretch>
            <a:fillRect/>
          </a:stretch>
        </p:blipFill>
        <p:spPr>
          <a:xfrm>
            <a:off x="5929322" y="4357694"/>
            <a:ext cx="2485444" cy="1857388"/>
          </a:xfrm>
          <a:prstGeom prst="rect">
            <a:avLst/>
          </a:prstGeom>
        </p:spPr>
      </p:pic>
      <p:pic>
        <p:nvPicPr>
          <p:cNvPr id="8" name="Рисунок 7" descr="домик.JPG"/>
          <p:cNvPicPr>
            <a:picLocks noChangeAspect="1"/>
          </p:cNvPicPr>
          <p:nvPr/>
        </p:nvPicPr>
        <p:blipFill>
          <a:blip r:embed="rId6" cstate="print"/>
          <a:srcRect l="3409"/>
          <a:stretch>
            <a:fillRect/>
          </a:stretch>
        </p:blipFill>
        <p:spPr>
          <a:xfrm>
            <a:off x="3143240" y="4357694"/>
            <a:ext cx="2428892" cy="1885964"/>
          </a:xfrm>
          <a:prstGeom prst="rect">
            <a:avLst/>
          </a:prstGeom>
        </p:spPr>
      </p:pic>
      <p:pic>
        <p:nvPicPr>
          <p:cNvPr id="9" name="Рисунок 8" descr="лег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3" y="2143116"/>
            <a:ext cx="2577961" cy="18573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Самодельные игрушки: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Сенсорные мешочки и коврики, куклы, «солнышко», бусы, </a:t>
            </a:r>
            <a:r>
              <a:rPr lang="ru-RU" sz="2400" dirty="0" err="1" smtClean="0"/>
              <a:t>куклы-ходилки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катюня.JPG"/>
          <p:cNvPicPr>
            <a:picLocks noChangeAspect="1"/>
          </p:cNvPicPr>
          <p:nvPr/>
        </p:nvPicPr>
        <p:blipFill>
          <a:blip r:embed="rId2" cstate="print"/>
          <a:srcRect l="-724" t="14706" r="14777"/>
          <a:stretch>
            <a:fillRect/>
          </a:stretch>
        </p:blipFill>
        <p:spPr>
          <a:xfrm>
            <a:off x="3286116" y="2428868"/>
            <a:ext cx="2340210" cy="1785950"/>
          </a:xfrm>
          <a:prstGeom prst="rect">
            <a:avLst/>
          </a:prstGeom>
        </p:spPr>
      </p:pic>
      <p:pic>
        <p:nvPicPr>
          <p:cNvPr id="5" name="Рисунок 4" descr="сенсорные меш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428868"/>
            <a:ext cx="2482868" cy="1785950"/>
          </a:xfrm>
          <a:prstGeom prst="rect">
            <a:avLst/>
          </a:prstGeom>
        </p:spPr>
      </p:pic>
      <p:pic>
        <p:nvPicPr>
          <p:cNvPr id="6" name="Рисунок 5" descr="кормим куклу Ам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5" y="2428868"/>
            <a:ext cx="2643206" cy="1804426"/>
          </a:xfrm>
          <a:prstGeom prst="rect">
            <a:avLst/>
          </a:prstGeom>
        </p:spPr>
      </p:pic>
      <p:pic>
        <p:nvPicPr>
          <p:cNvPr id="7" name="Рисунок 6" descr="солнышко.JPG"/>
          <p:cNvPicPr>
            <a:picLocks noChangeAspect="1"/>
          </p:cNvPicPr>
          <p:nvPr/>
        </p:nvPicPr>
        <p:blipFill>
          <a:blip r:embed="rId5" cstate="print"/>
          <a:srcRect l="14717" t="10013" r="18498" b="8109"/>
          <a:stretch>
            <a:fillRect/>
          </a:stretch>
        </p:blipFill>
        <p:spPr>
          <a:xfrm>
            <a:off x="714348" y="4357694"/>
            <a:ext cx="2465442" cy="2000264"/>
          </a:xfrm>
          <a:prstGeom prst="rect">
            <a:avLst/>
          </a:prstGeom>
        </p:spPr>
      </p:pic>
      <p:pic>
        <p:nvPicPr>
          <p:cNvPr id="8" name="Рисунок 7" descr="бусы из пробок.JPG"/>
          <p:cNvPicPr>
            <a:picLocks noChangeAspect="1"/>
          </p:cNvPicPr>
          <p:nvPr/>
        </p:nvPicPr>
        <p:blipFill>
          <a:blip r:embed="rId6" cstate="print"/>
          <a:srcRect l="13457" t="492" r="13457" b="10013"/>
          <a:stretch>
            <a:fillRect/>
          </a:stretch>
        </p:blipFill>
        <p:spPr>
          <a:xfrm>
            <a:off x="5929322" y="4357694"/>
            <a:ext cx="2504890" cy="2029825"/>
          </a:xfrm>
          <a:prstGeom prst="rect">
            <a:avLst/>
          </a:prstGeom>
        </p:spPr>
      </p:pic>
      <p:pic>
        <p:nvPicPr>
          <p:cNvPr id="9" name="Рисунок 8" descr="головой кивает слон..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4357694"/>
            <a:ext cx="1500180" cy="200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«Вышла курочка гулять…»</a:t>
            </a:r>
          </a:p>
          <a:p>
            <a:r>
              <a:rPr lang="ru-RU" sz="2400" dirty="0" smtClean="0"/>
              <a:t>«Мои пальчики расскажут…»</a:t>
            </a:r>
          </a:p>
          <a:p>
            <a:r>
              <a:rPr lang="ru-RU" sz="2400" dirty="0" smtClean="0"/>
              <a:t>«Жил-был зайчик…» и др.</a:t>
            </a:r>
          </a:p>
          <a:p>
            <a:endParaRPr lang="ru-RU" sz="2400" dirty="0"/>
          </a:p>
        </p:txBody>
      </p:sp>
      <p:pic>
        <p:nvPicPr>
          <p:cNvPr id="4" name="Рисунок 3" descr="пальчики 1.JPG"/>
          <p:cNvPicPr>
            <a:picLocks noChangeAspect="1"/>
          </p:cNvPicPr>
          <p:nvPr/>
        </p:nvPicPr>
        <p:blipFill>
          <a:blip r:embed="rId2" cstate="print"/>
          <a:srcRect l="16071" r="10268"/>
          <a:stretch>
            <a:fillRect/>
          </a:stretch>
        </p:blipFill>
        <p:spPr>
          <a:xfrm>
            <a:off x="3000364" y="3143248"/>
            <a:ext cx="3214710" cy="3273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 деятельность: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Рисование</a:t>
            </a:r>
            <a:r>
              <a:rPr lang="ru-RU" sz="2400" dirty="0" smtClean="0"/>
              <a:t> (</a:t>
            </a:r>
            <a:r>
              <a:rPr lang="ru-RU" sz="2400" dirty="0"/>
              <a:t>с</a:t>
            </a:r>
            <a:r>
              <a:rPr lang="ru-RU" sz="2400" dirty="0" smtClean="0"/>
              <a:t>тавим точки, рисуем линии, обводим шаблоны, закрашиваем контуры.)</a:t>
            </a:r>
          </a:p>
          <a:p>
            <a:r>
              <a:rPr lang="ru-RU" sz="2400" b="1" dirty="0" smtClean="0"/>
              <a:t>Лепка</a:t>
            </a:r>
            <a:r>
              <a:rPr lang="ru-RU" sz="2400" dirty="0" smtClean="0"/>
              <a:t> (отщипываем кусочки пластилина, катаем «колбаски», сплющиваем, совмещаем с другими материалами и т.п.)</a:t>
            </a:r>
            <a:endParaRPr lang="ru-RU" sz="2400" dirty="0"/>
          </a:p>
        </p:txBody>
      </p:sp>
      <p:pic>
        <p:nvPicPr>
          <p:cNvPr id="4" name="Рисунок 3" descr="маша и даня.JPG"/>
          <p:cNvPicPr>
            <a:picLocks noChangeAspect="1"/>
          </p:cNvPicPr>
          <p:nvPr/>
        </p:nvPicPr>
        <p:blipFill>
          <a:blip r:embed="rId2" cstate="print"/>
          <a:srcRect r="11666"/>
          <a:stretch>
            <a:fillRect/>
          </a:stretch>
        </p:blipFill>
        <p:spPr>
          <a:xfrm>
            <a:off x="1071538" y="3786190"/>
            <a:ext cx="2857520" cy="2357455"/>
          </a:xfrm>
          <a:prstGeom prst="rect">
            <a:avLst/>
          </a:prstGeom>
        </p:spPr>
      </p:pic>
      <p:pic>
        <p:nvPicPr>
          <p:cNvPr id="5" name="Рисунок 4" descr="ещё кусочки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8"/>
            <a:ext cx="3048022" cy="22860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рук: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Растирание, поглаживание, пощипывание, постукивание </a:t>
            </a:r>
            <a:br>
              <a:rPr lang="ru-RU" sz="2400" dirty="0" smtClean="0"/>
            </a:br>
            <a:r>
              <a:rPr lang="ru-RU" sz="2400" dirty="0" smtClean="0"/>
              <a:t>кистей рук и каждого пальчика</a:t>
            </a:r>
            <a:br>
              <a:rPr lang="ru-RU" sz="2400" dirty="0" smtClean="0"/>
            </a:br>
            <a:r>
              <a:rPr lang="ru-RU" sz="2400" dirty="0" smtClean="0"/>
              <a:t> отдельно. </a:t>
            </a:r>
            <a:br>
              <a:rPr lang="ru-RU" sz="2400" dirty="0" smtClean="0"/>
            </a:br>
            <a:r>
              <a:rPr lang="ru-RU" sz="2400" dirty="0" smtClean="0"/>
              <a:t>Старые добрые «ладушки», </a:t>
            </a:r>
            <a:br>
              <a:rPr lang="ru-RU" sz="2400" dirty="0" smtClean="0"/>
            </a:br>
            <a:r>
              <a:rPr lang="ru-RU" sz="2400" dirty="0" smtClean="0"/>
              <a:t>«сорока-ворона»,</a:t>
            </a:r>
            <a:br>
              <a:rPr lang="ru-RU" sz="2400" dirty="0" smtClean="0"/>
            </a:br>
            <a:r>
              <a:rPr lang="ru-RU" sz="2400" dirty="0" smtClean="0"/>
              <a:t>«коза рогатая» и т.п.</a:t>
            </a:r>
            <a:endParaRPr lang="ru-RU" sz="2400" dirty="0"/>
          </a:p>
        </p:txBody>
      </p:sp>
      <p:pic>
        <p:nvPicPr>
          <p:cNvPr id="4" name="Рисунок 3" descr="ладу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357430"/>
            <a:ext cx="3081344" cy="41039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222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РАЗВИТИЕ МЕЛКОЙ МОТОРИКИ РУК У МЛАДШИХ ДОШКОЛЬНИКОВ</vt:lpstr>
      <vt:lpstr>«Ум ребёнка находится  на кончиках его пальцев»  В.А.Сухомлинский.</vt:lpstr>
      <vt:lpstr>Развитию мелкой моторики рук способствуют:</vt:lpstr>
      <vt:lpstr>Игры и упражнения:</vt:lpstr>
      <vt:lpstr>Различные игрушки:</vt:lpstr>
      <vt:lpstr>Самодельные игрушки:</vt:lpstr>
      <vt:lpstr>Пальчиковые игры:</vt:lpstr>
      <vt:lpstr>Изобразительная деятельность:</vt:lpstr>
      <vt:lpstr>Массаж рук: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МЛАДШИХ ДОШКОЛЬНИКОВ</dc:title>
  <dc:creator>Денис</dc:creator>
  <cp:lastModifiedBy>Денис</cp:lastModifiedBy>
  <cp:revision>2</cp:revision>
  <dcterms:created xsi:type="dcterms:W3CDTF">2014-11-19T13:59:14Z</dcterms:created>
  <dcterms:modified xsi:type="dcterms:W3CDTF">2014-11-19T14:04:07Z</dcterms:modified>
</cp:coreProperties>
</file>