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0"/>
  </p:notesMasterIdLst>
  <p:sldIdLst>
    <p:sldId id="304" r:id="rId2"/>
    <p:sldId id="307" r:id="rId3"/>
    <p:sldId id="329" r:id="rId4"/>
    <p:sldId id="333" r:id="rId5"/>
    <p:sldId id="327" r:id="rId6"/>
    <p:sldId id="376" r:id="rId7"/>
    <p:sldId id="377" r:id="rId8"/>
    <p:sldId id="378" r:id="rId9"/>
    <p:sldId id="302" r:id="rId10"/>
    <p:sldId id="331" r:id="rId11"/>
    <p:sldId id="313" r:id="rId12"/>
    <p:sldId id="257" r:id="rId13"/>
    <p:sldId id="268" r:id="rId14"/>
    <p:sldId id="380" r:id="rId15"/>
    <p:sldId id="344" r:id="rId16"/>
    <p:sldId id="346" r:id="rId17"/>
    <p:sldId id="364" r:id="rId18"/>
    <p:sldId id="382" r:id="rId19"/>
    <p:sldId id="270" r:id="rId20"/>
    <p:sldId id="383" r:id="rId21"/>
    <p:sldId id="349" r:id="rId22"/>
    <p:sldId id="350" r:id="rId23"/>
    <p:sldId id="352" r:id="rId24"/>
    <p:sldId id="354" r:id="rId25"/>
    <p:sldId id="278" r:id="rId26"/>
    <p:sldId id="384" r:id="rId27"/>
    <p:sldId id="356" r:id="rId28"/>
    <p:sldId id="358" r:id="rId29"/>
    <p:sldId id="359" r:id="rId30"/>
    <p:sldId id="386" r:id="rId31"/>
    <p:sldId id="279" r:id="rId32"/>
    <p:sldId id="387" r:id="rId33"/>
    <p:sldId id="280" r:id="rId34"/>
    <p:sldId id="388" r:id="rId35"/>
    <p:sldId id="370" r:id="rId36"/>
    <p:sldId id="285" r:id="rId37"/>
    <p:sldId id="389" r:id="rId38"/>
    <p:sldId id="369" r:id="rId39"/>
    <p:sldId id="367" r:id="rId40"/>
    <p:sldId id="284" r:id="rId41"/>
    <p:sldId id="392" r:id="rId42"/>
    <p:sldId id="391" r:id="rId43"/>
    <p:sldId id="283" r:id="rId44"/>
    <p:sldId id="393" r:id="rId45"/>
    <p:sldId id="379" r:id="rId46"/>
    <p:sldId id="372" r:id="rId47"/>
    <p:sldId id="394" r:id="rId48"/>
    <p:sldId id="28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0085" autoAdjust="0"/>
  </p:normalViewPr>
  <p:slideViewPr>
    <p:cSldViewPr>
      <p:cViewPr varScale="1">
        <p:scale>
          <a:sx n="81" d="100"/>
          <a:sy n="81" d="100"/>
        </p:scale>
        <p:origin x="-24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450A3-1754-4D99-BD6B-0A6FC623C40E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90404-3492-43D9-8857-F9A14FF74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14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EF9F40-8986-46FC-9E01-05A08F663013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0404-3492-43D9-8857-F9A14FF74BE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9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0404-3492-43D9-8857-F9A14FF74BE4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2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4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/>
          </p:cNvSpPr>
          <p:nvPr>
            <p:ph type="ctrTitle" idx="4294967295"/>
          </p:nvPr>
        </p:nvSpPr>
        <p:spPr>
          <a:xfrm>
            <a:off x="755576" y="2130425"/>
            <a:ext cx="7560840" cy="2954338"/>
          </a:xfrm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i="1" dirty="0" smtClean="0">
                <a:solidFill>
                  <a:schemeClr val="tx1"/>
                </a:solidFill>
                <a:latin typeface="Arial" charset="0"/>
              </a:rPr>
              <a:t>Мультимедийная разработка</a:t>
            </a:r>
            <a:br>
              <a:rPr lang="ru-RU" sz="44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Arial" charset="0"/>
              </a:rPr>
              <a:t>урока математики</a:t>
            </a:r>
            <a:br>
              <a:rPr lang="ru-RU" sz="44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Arial" charset="0"/>
              </a:rPr>
              <a:t> 1класс </a:t>
            </a:r>
            <a:br>
              <a:rPr lang="ru-RU" sz="32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УМК </a:t>
            </a:r>
            <a:r>
              <a:rPr lang="ru-RU" sz="3200" i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«</a:t>
            </a:r>
            <a:r>
              <a:rPr lang="ru-RU" sz="3200" i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Школа 21 века</a:t>
            </a:r>
            <a:r>
              <a:rPr lang="ru-RU" sz="3200" i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»</a:t>
            </a:r>
            <a:endParaRPr lang="ru-RU" sz="3200" i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052" name="Rectangle 5"/>
          <p:cNvSpPr>
            <a:spLocks noGrp="1"/>
          </p:cNvSpPr>
          <p:nvPr>
            <p:ph type="subTitle" idx="4294967295"/>
          </p:nvPr>
        </p:nvSpPr>
        <p:spPr>
          <a:xfrm>
            <a:off x="971600" y="764704"/>
            <a:ext cx="7561262" cy="10080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/>
              <a:t>Муниципальное бюджетное общеобразовательное учреждение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</a:rPr>
              <a:t>«</a:t>
            </a:r>
            <a:r>
              <a:rPr lang="ru-RU" sz="1800" dirty="0" smtClean="0"/>
              <a:t>Средняя общеобразовательная школа № 6</a:t>
            </a:r>
            <a:r>
              <a:rPr lang="ru-RU" sz="1800" dirty="0" smtClean="0">
                <a:latin typeface="Times New Roman" pitchFamily="18" charset="0"/>
              </a:rPr>
              <a:t>»</a:t>
            </a:r>
            <a:endParaRPr lang="ru-RU" sz="1800" dirty="0" smtClean="0"/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/>
              <a:t>г. Нефтеюганск </a:t>
            </a:r>
          </a:p>
        </p:txBody>
      </p:sp>
      <p:sp>
        <p:nvSpPr>
          <p:cNvPr id="3076" name="Нижний колонтитул 4"/>
          <p:cNvSpPr txBox="1">
            <a:spLocks noGrp="1"/>
          </p:cNvSpPr>
          <p:nvPr/>
        </p:nvSpPr>
        <p:spPr bwMode="auto">
          <a:xfrm>
            <a:off x="1857375" y="5357813"/>
            <a:ext cx="52339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Пешева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Ирина Ивановна</a:t>
            </a:r>
            <a:endParaRPr lang="en-US" sz="24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593263" y="2944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3078" name="Picture 6" descr="b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AEB"/>
              </a:clrFrom>
              <a:clrTo>
                <a:srgbClr val="FFFA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4481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Используемые учебники и учебные пособия: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Рудницкая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В.Н. Учебник математики 1 класс, часть 2, / Издательство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Вентана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-Граф», серия «Начальная школа 21 века», стр. 96-97, 2011 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Рабочая тетрадь, часть 3 / Издательство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Вентана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-Граф», серия «Начальная школа 21 века», 2011 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9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7077844" cy="1143000"/>
          </a:xfrm>
        </p:spPr>
        <p:txBody>
          <a:bodyPr anchor="ctr"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Этапы урока:</a:t>
            </a:r>
          </a:p>
        </p:txBody>
      </p:sp>
      <p:sp>
        <p:nvSpPr>
          <p:cNvPr id="7171" name="Содержимое 7"/>
          <p:cNvSpPr>
            <a:spLocks noGrp="1"/>
          </p:cNvSpPr>
          <p:nvPr>
            <p:ph idx="4294967295"/>
          </p:nvPr>
        </p:nvSpPr>
        <p:spPr>
          <a:xfrm>
            <a:off x="287338" y="1196975"/>
            <a:ext cx="8605142" cy="51847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Организационный момент.  (1мин)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Мотивация.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Принятие учащимися исходного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задания. (2мин)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Выполнение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задания на основе имеющихся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знаний.(4мин)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Прекращение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деятельности, выход в рефлексивную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позицию.(5мин)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рефлексия: поиск причин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затруднения.(5мин)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Целеполагание.(2мин)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(2мин)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 по нахождению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задачи.(3мин)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Конструирование способа решения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задачи.(5мин)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сконструированного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способа.( 6 мин)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задание.  (2мин)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Рефлексия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реализации.(3мин)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100" dirty="0" smtClean="0"/>
          </a:p>
        </p:txBody>
      </p:sp>
      <p:pic>
        <p:nvPicPr>
          <p:cNvPr id="7172" name="Picture 4" descr="b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EB"/>
              </a:clrFrom>
              <a:clrTo>
                <a:srgbClr val="FFFA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73854"/>
              </p:ext>
            </p:extLst>
          </p:nvPr>
        </p:nvGraphicFramePr>
        <p:xfrm>
          <a:off x="107505" y="620688"/>
          <a:ext cx="8856982" cy="5735860"/>
        </p:xfrm>
        <a:graphic>
          <a:graphicData uri="http://schemas.openxmlformats.org/drawingml/2006/table">
            <a:tbl>
              <a:tblPr/>
              <a:tblGrid>
                <a:gridCol w="1224135"/>
                <a:gridCol w="1512168"/>
                <a:gridCol w="1800200"/>
                <a:gridCol w="1728192"/>
                <a:gridCol w="1368152"/>
                <a:gridCol w="1224135"/>
              </a:tblGrid>
              <a:tr h="1099964"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pPr rtl="0" fontAlgn="t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приёмы, формы работы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666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0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Организа-ционный</a:t>
                      </a: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момент.</a:t>
                      </a:r>
                    </a:p>
                    <a:p>
                      <a:pPr rtl="0" fontAlgn="t"/>
                      <a:endParaRPr lang="ru-RU" sz="20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endParaRPr lang="ru-RU" sz="20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Эмоциональный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настрой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активную работу.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-Начинаем наш урок,</a:t>
                      </a:r>
                    </a:p>
                    <a:p>
                      <a:pPr rtl="0" fontAlgn="t"/>
                      <a:r>
                        <a:rPr lang="ru-RU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Будем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дружно отвечать, решать,</a:t>
                      </a:r>
                    </a:p>
                    <a:p>
                      <a:pPr rtl="0" fontAlgn="t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тгадывать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смекать!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Проверяют готовность к уроку.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Словесный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u="sng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Личнос-тные</a:t>
                      </a:r>
                      <a:r>
                        <a:rPr lang="ru-RU" sz="20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rtl="0" fontAlgn="t"/>
                      <a:r>
                        <a:rPr lang="ru-RU" sz="20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самоопределение, </a:t>
                      </a:r>
                      <a:r>
                        <a:rPr lang="ru-RU" sz="2000" u="non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внутрен-няя</a:t>
                      </a:r>
                      <a:r>
                        <a:rPr lang="ru-RU" sz="20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позиция школь-</a:t>
                      </a:r>
                      <a:r>
                        <a:rPr lang="ru-RU" sz="2000" u="non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ника</a:t>
                      </a:r>
                      <a:endParaRPr lang="ru-RU" sz="2000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1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72141"/>
              </p:ext>
            </p:extLst>
          </p:nvPr>
        </p:nvGraphicFramePr>
        <p:xfrm>
          <a:off x="107504" y="188641"/>
          <a:ext cx="8928993" cy="8382000"/>
        </p:xfrm>
        <a:graphic>
          <a:graphicData uri="http://schemas.openxmlformats.org/drawingml/2006/table">
            <a:tbl>
              <a:tblPr/>
              <a:tblGrid>
                <a:gridCol w="1016308"/>
                <a:gridCol w="1071924"/>
                <a:gridCol w="2448272"/>
                <a:gridCol w="1800200"/>
                <a:gridCol w="1296144"/>
                <a:gridCol w="1296145"/>
              </a:tblGrid>
              <a:tr h="842181"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приёмы, формы работы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98579"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2. Мотивация.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Приня-тие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учащи-мися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исходного задания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Органи-зация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мотиви-рования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ученика к учебной деятельности.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Организует работу для самоопределения в учебной деятельности, для выработки внутренней готовности к реализации требований учебной деятельности</a:t>
                      </a:r>
                    </a:p>
                    <a:p>
                      <a:endParaRPr kumimoji="0" lang="ru-RU" sz="2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 учащихся с последующей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демонстра-цией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Расставляют числа в порядке возрастания и читают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получивше-еся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слово.</a:t>
                      </a: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презентации.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Самостоя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-тельная работа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0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Личност-ны</a:t>
                      </a:r>
                      <a:r>
                        <a:rPr kumimoji="0"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endParaRPr kumimoji="0" lang="ru-RU" sz="2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Формиро-вание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внутрен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-ней позиции</a:t>
                      </a:r>
                      <a:r>
                        <a:rPr kumimoji="0"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школьни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-ка. </a:t>
                      </a:r>
                      <a:r>
                        <a:rPr kumimoji="0" lang="ru-RU" sz="20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Личност-ные</a:t>
                      </a:r>
                      <a:r>
                        <a:rPr kumimoji="0" lang="ru-RU" sz="20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смыслообразование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мотивация учебной деятельности</a:t>
                      </a:r>
                      <a:endParaRPr kumimoji="0" lang="ru-RU" sz="2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5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для беседы.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Ребята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! На уроке мы будем играть в игру. А в какую вы узнаете, если правильно расставите числа в порядке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возрастания.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 нужно иметь для того, чтобы пойти в магазин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 (деньги) 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-У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каждого на парте лежит кошелек с первоначальным взносом.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Найдите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чему равна сумма ваших денег.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Вам предлагается накопить деньги, выполнив  правильно задания вы будете получать монеты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.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2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Расставьте числа в порядке возрастания и узнаете куда мы сегодня отправимся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362424"/>
              </p:ext>
            </p:extLst>
          </p:nvPr>
        </p:nvGraphicFramePr>
        <p:xfrm>
          <a:off x="457201" y="2204861"/>
          <a:ext cx="7787206" cy="18722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12458"/>
                <a:gridCol w="1112458"/>
                <a:gridCol w="1112458"/>
                <a:gridCol w="1112458"/>
                <a:gridCol w="1112458"/>
                <a:gridCol w="1112458"/>
                <a:gridCol w="1112458"/>
              </a:tblGrid>
              <a:tr h="93610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610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4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7211144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Мы отправимся в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345270"/>
              </p:ext>
            </p:extLst>
          </p:nvPr>
        </p:nvGraphicFramePr>
        <p:xfrm>
          <a:off x="457201" y="2204861"/>
          <a:ext cx="7787206" cy="16539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12458"/>
                <a:gridCol w="1112458"/>
                <a:gridCol w="1112458"/>
                <a:gridCol w="1112458"/>
                <a:gridCol w="1112458"/>
                <a:gridCol w="1112458"/>
                <a:gridCol w="1112458"/>
              </a:tblGrid>
              <a:tr h="648075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6106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292776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Чему равна </a:t>
            </a:r>
            <a:r>
              <a:rPr lang="ru-RU" u="sng" dirty="0" smtClean="0"/>
              <a:t>сумма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2701" r="4387" b="66955"/>
          <a:stretch/>
        </p:blipFill>
        <p:spPr bwMode="auto">
          <a:xfrm>
            <a:off x="395536" y="2882621"/>
            <a:ext cx="1224136" cy="116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2701" r="4387" b="66955"/>
          <a:stretch/>
        </p:blipFill>
        <p:spPr bwMode="auto">
          <a:xfrm>
            <a:off x="7422089" y="2910330"/>
            <a:ext cx="1224136" cy="116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2701" r="4387" b="66955"/>
          <a:stretch/>
        </p:blipFill>
        <p:spPr bwMode="auto">
          <a:xfrm>
            <a:off x="2051720" y="2912979"/>
            <a:ext cx="1224136" cy="116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2701" r="4387" b="66955"/>
          <a:stretch/>
        </p:blipFill>
        <p:spPr bwMode="auto">
          <a:xfrm>
            <a:off x="3779912" y="2912979"/>
            <a:ext cx="1224136" cy="116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2701" r="4387" b="66955"/>
          <a:stretch/>
        </p:blipFill>
        <p:spPr bwMode="auto">
          <a:xfrm>
            <a:off x="5556983" y="2910330"/>
            <a:ext cx="1224136" cy="116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323528" y="611852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6278573"/>
              </p:ext>
            </p:extLst>
          </p:nvPr>
        </p:nvGraphicFramePr>
        <p:xfrm>
          <a:off x="395536" y="981075"/>
          <a:ext cx="4861048" cy="3157016"/>
        </p:xfrm>
        <a:graphic>
          <a:graphicData uri="http://schemas.openxmlformats.org/drawingml/2006/table">
            <a:tbl>
              <a:tblPr/>
              <a:tblGrid>
                <a:gridCol w="2430524"/>
                <a:gridCol w="2430524"/>
              </a:tblGrid>
              <a:tr h="1056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ошибок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ошибка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ошибки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://www.magiclady.net/_pu/8/257553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1" r="67309" b="33091"/>
          <a:stretch/>
        </p:blipFill>
        <p:spPr bwMode="auto">
          <a:xfrm>
            <a:off x="5483039" y="3861048"/>
            <a:ext cx="319413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66054" r="3792" b="4229"/>
          <a:stretch/>
        </p:blipFill>
        <p:spPr bwMode="auto">
          <a:xfrm>
            <a:off x="828098" y="2204864"/>
            <a:ext cx="1007597" cy="93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2701" r="4387" b="66955"/>
          <a:stretch/>
        </p:blipFill>
        <p:spPr bwMode="auto">
          <a:xfrm>
            <a:off x="863880" y="3128791"/>
            <a:ext cx="1043824" cy="9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00787"/>
              </p:ext>
            </p:extLst>
          </p:nvPr>
        </p:nvGraphicFramePr>
        <p:xfrm>
          <a:off x="107502" y="260648"/>
          <a:ext cx="8928993" cy="6461760"/>
        </p:xfrm>
        <a:graphic>
          <a:graphicData uri="http://schemas.openxmlformats.org/drawingml/2006/table">
            <a:tbl>
              <a:tblPr/>
              <a:tblGrid>
                <a:gridCol w="936106"/>
                <a:gridCol w="1296144"/>
                <a:gridCol w="2448272"/>
                <a:gridCol w="1800200"/>
                <a:gridCol w="1224136"/>
                <a:gridCol w="1224135"/>
              </a:tblGrid>
              <a:tr h="832297"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приёмы, формы работы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2399">
                <a:tc>
                  <a:txBody>
                    <a:bodyPr/>
                    <a:lstStyle/>
                    <a:p>
                      <a:pPr rtl="0" fontAlgn="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3.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Выпол-нение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задания на основе имею-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щихся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знаний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Проверить усвоение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ранее изученных способов решения задач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разностное сравнение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ситуации успеха, мотивирующей учащихся на дальнейшую работу.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предлагает детям решить последовательно 2 задачи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повторения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изученных способов на предметном материале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Проговаривание детьми способа, которым они решили данную задачу.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Самооценива-ние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критериям.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презентации;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учащихся на карточках с последующим обсуждением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демонстрацией.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Предмет-</a:t>
                      </a:r>
                      <a:r>
                        <a:rPr lang="ru-RU" sz="1800" u="sng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ные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знать способы решения задач на разнос-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тное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сравнение.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осущест-влять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самокон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троль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результату.</a:t>
                      </a:r>
                      <a:endParaRPr lang="ru-RU" sz="1800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6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280831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4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Решение задач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на разностное сравнение.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для беседы.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отправляемся в магазин игрушек.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Возьмите карточку и определите на сколько меньше игрушек на верхней полке, чем на нижней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?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(Дети соединяют игрушки в пару. 2 игрушки остались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 пары, значит на столько меньше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Оцените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свою работу по критериям.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сколько ручка дороже, чем карандаш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?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(Нахожу на линейке число 7, 10. Считаю, между ними 3 шага. Значит на 3 рубля ручка  дороже карандаша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Оцените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свою работу по критериям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7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66087"/>
            <a:ext cx="152595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27" y="2042117"/>
            <a:ext cx="1329222" cy="156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4981"/>
            <a:ext cx="948508" cy="133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127551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nachalka-vsem.ucoz.ru/flanelegraf/_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9"/>
          <a:stretch/>
        </p:blipFill>
        <p:spPr bwMode="auto">
          <a:xfrm>
            <a:off x="611560" y="3573016"/>
            <a:ext cx="75803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836712"/>
            <a:ext cx="7931224" cy="6480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сколько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меньше игрушек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верхней полке, чем на нижней?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7180"/>
            <a:ext cx="152595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71695"/>
            <a:ext cx="1329222" cy="156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72626"/>
            <a:ext cx="948508" cy="133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88" y="1209188"/>
            <a:ext cx="127551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nachalka-vsem.ucoz.ru/flanelegraf/_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9"/>
          <a:stretch/>
        </p:blipFill>
        <p:spPr bwMode="auto">
          <a:xfrm>
            <a:off x="611560" y="2348880"/>
            <a:ext cx="7580379" cy="285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>
            <a:stCxn id="1026" idx="2"/>
          </p:cNvCxnSpPr>
          <p:nvPr/>
        </p:nvCxnSpPr>
        <p:spPr>
          <a:xfrm>
            <a:off x="1590562" y="2289308"/>
            <a:ext cx="0" cy="135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2915816" y="2306967"/>
            <a:ext cx="360040" cy="761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923928" y="2289308"/>
            <a:ext cx="1080120" cy="135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220072" y="2060848"/>
            <a:ext cx="1296144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лево 1">
            <a:hlinkClick r:id="rId7" action="ppaction://hlinksldjump"/>
          </p:cNvPr>
          <p:cNvSpPr/>
          <p:nvPr/>
        </p:nvSpPr>
        <p:spPr>
          <a:xfrm>
            <a:off x="33838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"/>
          <a:stretch/>
        </p:blipFill>
        <p:spPr bwMode="auto">
          <a:xfrm>
            <a:off x="1979712" y="3433763"/>
            <a:ext cx="1905000" cy="303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2698302"/>
            <a:ext cx="1444922" cy="735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руб.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79946" y="5445224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 руб. </a:t>
            </a:r>
            <a:endParaRPr lang="ru-RU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28032" b="19981"/>
          <a:stretch/>
        </p:blipFill>
        <p:spPr bwMode="auto">
          <a:xfrm>
            <a:off x="1591379" y="2158856"/>
            <a:ext cx="3066166" cy="126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сколько рублей  ручка дороже, чем карандаш?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7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1" r="54502"/>
          <a:stretch/>
        </p:blipFill>
        <p:spPr bwMode="auto">
          <a:xfrm rot="2650350">
            <a:off x="308074" y="75719"/>
            <a:ext cx="6557022" cy="675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7475793" y="2874746"/>
            <a:ext cx="150304" cy="1658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580112" y="2915024"/>
            <a:ext cx="144016" cy="1255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уговая стрелка 6"/>
          <p:cNvSpPr/>
          <p:nvPr/>
        </p:nvSpPr>
        <p:spPr>
          <a:xfrm>
            <a:off x="5534046" y="2420888"/>
            <a:ext cx="694138" cy="84924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>
            <a:off x="6156176" y="2420888"/>
            <a:ext cx="720080" cy="80181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>
            <a:off x="6732240" y="2420887"/>
            <a:ext cx="743553" cy="83011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98553"/>
              </p:ext>
            </p:extLst>
          </p:nvPr>
        </p:nvGraphicFramePr>
        <p:xfrm>
          <a:off x="107506" y="188640"/>
          <a:ext cx="8928991" cy="6064911"/>
        </p:xfrm>
        <a:graphic>
          <a:graphicData uri="http://schemas.openxmlformats.org/drawingml/2006/table">
            <a:tbl>
              <a:tblPr/>
              <a:tblGrid>
                <a:gridCol w="1047106"/>
                <a:gridCol w="1271273"/>
                <a:gridCol w="1695029"/>
                <a:gridCol w="1610278"/>
                <a:gridCol w="1695159"/>
                <a:gridCol w="1610146"/>
              </a:tblGrid>
              <a:tr h="792088"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приёмы, формы работы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72823">
                <a:tc>
                  <a:txBody>
                    <a:bodyPr/>
                    <a:lstStyle/>
                    <a:p>
                      <a:pPr rtl="0" fontAlgn="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4.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Прекра-щение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деятель-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ности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выход в рефлексивную позицию</a:t>
                      </a:r>
                      <a:b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Организа-ция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боя» в деятельности учащихся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предлагает детям решить задачу,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где нет достаточных  средств для её решения.</a:t>
                      </a:r>
                    </a:p>
                    <a:p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Попытка решить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-но.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определяют,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не могут решить задачу.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презентации;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самостоятель-ная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работа;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взаимопровер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-ка.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Познаватель-ные</a:t>
                      </a:r>
                      <a:r>
                        <a:rPr lang="ru-RU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ориентирова-ться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в своей системе знаний(определять границы знания и незнания).</a:t>
                      </a:r>
                    </a:p>
                    <a:p>
                      <a:r>
                        <a:rPr kumimoji="0"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извлекать необходимую информацию из текста.</a:t>
                      </a:r>
                      <a:endParaRPr lang="ru-RU" sz="1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способность к преодолению препятствий.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9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для беседы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27848"/>
          </a:xfrm>
        </p:spPr>
        <p:txBody>
          <a:bodyPr>
            <a:normAutofit/>
          </a:bodyPr>
          <a:lstStyle/>
          <a:p>
            <a:pPr marL="174625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Прочитайте информацию 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 конструкторах.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Заполните таблицу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Поменяйтесь карточками и 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проверьте работу соседа по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парте. Оцените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работу друга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-Решите задачу.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0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3" y="1412776"/>
            <a:ext cx="252028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03848" y="-1199209"/>
            <a:ext cx="4752528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Характеристики Конструктор LEGO - </a:t>
            </a:r>
            <a:r>
              <a:rPr kumimoji="0" lang="ru-RU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Lego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Duplo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5655 Трейлер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b="1" dirty="0"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b="1" dirty="0"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b="1" dirty="0"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b="1" dirty="0"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Конструктор LEGO «Трейлер»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деталей:  40 штук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Цена: 800р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2" y="3524843"/>
            <a:ext cx="3028102" cy="222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23928" y="2967335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«Пожарная часть»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деталей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300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Цена: 2000р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лево 1">
            <a:hlinkClick r:id="rId4" action="ppaction://hlinksldjump"/>
          </p:cNvPr>
          <p:cNvSpPr/>
          <p:nvPr/>
        </p:nvSpPr>
        <p:spPr>
          <a:xfrm>
            <a:off x="179512" y="62110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858616"/>
              </p:ext>
            </p:extLst>
          </p:nvPr>
        </p:nvGraphicFramePr>
        <p:xfrm>
          <a:off x="467544" y="2852935"/>
          <a:ext cx="7488832" cy="244827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51964"/>
                <a:gridCol w="2754513"/>
                <a:gridCol w="2582355"/>
              </a:tblGrid>
              <a:tr h="816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Количество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деталей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Цена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6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LEGO «Трейлер»</a:t>
                      </a: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609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LEGO</a:t>
                      </a:r>
                      <a:r>
                        <a:rPr lang="ru-RU" sz="1800" b="1" dirty="0" smtClean="0"/>
                        <a:t> «Пожарная часть»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17632" cy="150304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585155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8947017"/>
              </p:ext>
            </p:extLst>
          </p:nvPr>
        </p:nvGraphicFramePr>
        <p:xfrm>
          <a:off x="863600" y="1557338"/>
          <a:ext cx="8280919" cy="40324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5205"/>
                <a:gridCol w="2544851"/>
                <a:gridCol w="2130863"/>
              </a:tblGrid>
              <a:tr h="159338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деталей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5685">
                <a:tc>
                  <a:txBody>
                    <a:bodyPr/>
                    <a:lstStyle/>
                    <a:p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«Трейлер»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3382">
                <a:tc>
                  <a:txBody>
                    <a:bodyPr/>
                    <a:lstStyle/>
                    <a:p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«Пожарная </a:t>
                      </a:r>
                    </a:p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10388" y="60932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01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4401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/>
              </a:rPr>
              <a:t> </a:t>
            </a:r>
            <a:br>
              <a:rPr lang="ru-RU" sz="1800" b="1" dirty="0" smtClean="0">
                <a:latin typeface="Arial"/>
              </a:rPr>
            </a:br>
            <a:r>
              <a:rPr lang="ru-RU" sz="1800" b="1" dirty="0">
                <a:latin typeface="Arial"/>
              </a:rPr>
              <a:t/>
            </a:r>
            <a:br>
              <a:rPr lang="ru-RU" sz="1800" b="1" dirty="0">
                <a:latin typeface="Arial"/>
              </a:rPr>
            </a:br>
            <a:r>
              <a:rPr lang="ru-RU" sz="1800" b="1" dirty="0" smtClean="0">
                <a:latin typeface="Arial"/>
              </a:rPr>
              <a:t/>
            </a:r>
            <a:br>
              <a:rPr lang="ru-RU" sz="1800" b="1" dirty="0" smtClean="0">
                <a:latin typeface="Arial"/>
              </a:rPr>
            </a:br>
            <a:r>
              <a:rPr lang="ru-RU" sz="1800" b="1" dirty="0">
                <a:latin typeface="Arial"/>
              </a:rPr>
              <a:t/>
            </a:r>
            <a:br>
              <a:rPr lang="ru-RU" sz="1800" b="1" dirty="0">
                <a:latin typeface="Arial"/>
              </a:rPr>
            </a:br>
            <a:r>
              <a:rPr lang="ru-RU" sz="1800" b="1" dirty="0" smtClean="0">
                <a:latin typeface="Arial"/>
              </a:rPr>
              <a:t/>
            </a:r>
            <a:br>
              <a:rPr lang="ru-RU" sz="1800" b="1" dirty="0" smtClean="0">
                <a:latin typeface="Arial"/>
              </a:rPr>
            </a:br>
            <a:r>
              <a:rPr lang="ru-RU" sz="1800" b="1" dirty="0" smtClean="0">
                <a:latin typeface="Arial"/>
              </a:rPr>
              <a:t/>
            </a:r>
            <a:br>
              <a:rPr lang="ru-RU" sz="1800" b="1" dirty="0" smtClean="0">
                <a:latin typeface="Arial"/>
              </a:rPr>
            </a:br>
            <a:r>
              <a:rPr lang="ru-RU" sz="1800" b="1" dirty="0">
                <a:latin typeface="Arial"/>
              </a:rPr>
              <a:t/>
            </a:r>
            <a:br>
              <a:rPr lang="ru-RU" sz="1800" b="1" dirty="0">
                <a:latin typeface="Arial"/>
              </a:rPr>
            </a:br>
            <a:r>
              <a:rPr lang="ru-RU" sz="1800" b="1" dirty="0" smtClean="0">
                <a:latin typeface="Arial"/>
              </a:rPr>
              <a:t/>
            </a:r>
            <a:br>
              <a:rPr lang="ru-RU" sz="1800" b="1" dirty="0" smtClean="0">
                <a:latin typeface="Arial"/>
              </a:rPr>
            </a:br>
            <a:r>
              <a:rPr lang="ru-RU" sz="1800" b="1" dirty="0">
                <a:latin typeface="Arial"/>
              </a:rPr>
              <a:t/>
            </a:r>
            <a:br>
              <a:rPr lang="ru-RU" sz="1800" b="1" dirty="0">
                <a:latin typeface="Arial"/>
              </a:rPr>
            </a:br>
            <a:r>
              <a:rPr lang="ru-RU" sz="1800" b="1" dirty="0" smtClean="0">
                <a:latin typeface="Arial"/>
              </a:rPr>
              <a:t/>
            </a:r>
            <a:br>
              <a:rPr lang="ru-RU" sz="1800" b="1" dirty="0" smtClean="0">
                <a:latin typeface="Arial"/>
              </a:rPr>
            </a:br>
            <a:r>
              <a:rPr lang="ru-RU" sz="1800" b="1" dirty="0">
                <a:latin typeface="Arial"/>
              </a:rPr>
              <a:t/>
            </a:r>
            <a:br>
              <a:rPr lang="ru-RU" sz="1800" b="1" dirty="0">
                <a:latin typeface="Arial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/>
              </a:rPr>
              <a:t>  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"/>
              </a:rPr>
            </a:b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0558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Образовательная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/>
              <a:t>освоение обучающимися способа деятельности  по решению </a:t>
            </a:r>
            <a:r>
              <a:rPr lang="ru-RU" sz="2400" dirty="0" smtClean="0"/>
              <a:t>задач на разностное сравнение способом вычитания из большего числа меньшего. </a:t>
            </a:r>
            <a:endParaRPr lang="ru-RU" sz="2400" dirty="0"/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формирование способности учащихся к новому способу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действия.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 урока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/>
              <a:t>Формировать </a:t>
            </a:r>
            <a:r>
              <a:rPr lang="ru-RU" sz="2400" dirty="0"/>
              <a:t>умения решать задачи на разностное сравнение</a:t>
            </a:r>
          </a:p>
          <a:p>
            <a:r>
              <a:rPr lang="ru-RU" sz="2400" dirty="0"/>
              <a:t> Формировать </a:t>
            </a:r>
            <a:r>
              <a:rPr lang="ru-RU" sz="2400" dirty="0" smtClean="0"/>
              <a:t>личностные, </a:t>
            </a:r>
            <a:r>
              <a:rPr lang="ru-RU" sz="2400" dirty="0"/>
              <a:t>познавательные, коммуникативные </a:t>
            </a:r>
            <a:r>
              <a:rPr lang="ru-RU" sz="2400" dirty="0" smtClean="0"/>
              <a:t>и регулятивные </a:t>
            </a:r>
            <a:r>
              <a:rPr lang="ru-RU" sz="2400" dirty="0"/>
              <a:t>универсальные учебные </a:t>
            </a:r>
            <a:r>
              <a:rPr lang="ru-RU" sz="2400" dirty="0" smtClean="0"/>
              <a:t>действия</a:t>
            </a:r>
          </a:p>
          <a:p>
            <a:r>
              <a:rPr lang="ru-RU" sz="2400" dirty="0" smtClean="0"/>
              <a:t>Воспитывать интерес </a:t>
            </a:r>
            <a:r>
              <a:rPr lang="ru-RU" sz="2400" dirty="0"/>
              <a:t>к математике,  </a:t>
            </a:r>
            <a:r>
              <a:rPr lang="ru-RU" sz="2400" dirty="0" smtClean="0"/>
              <a:t>стремление </a:t>
            </a:r>
            <a:r>
              <a:rPr lang="ru-RU" sz="2400" dirty="0"/>
              <a:t>использовать математические знания в повседневной жизни.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13704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сколько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стоит конструктор «Трейлер», чем конструктор «Пожарная часть»?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173938"/>
              </p:ext>
            </p:extLst>
          </p:nvPr>
        </p:nvGraphicFramePr>
        <p:xfrm>
          <a:off x="251520" y="2348879"/>
          <a:ext cx="8435280" cy="29586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2408"/>
                <a:gridCol w="2592288"/>
                <a:gridCol w="2170584"/>
              </a:tblGrid>
              <a:tr h="82503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деталей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5038">
                <a:tc>
                  <a:txBody>
                    <a:bodyPr/>
                    <a:lstStyle/>
                    <a:p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«Трейлер»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40шт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800 р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5038">
                <a:tc>
                  <a:txBody>
                    <a:bodyPr/>
                    <a:lstStyle/>
                    <a:p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«Пожарная </a:t>
                      </a:r>
                    </a:p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300шт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2000 р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316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76047"/>
              </p:ext>
            </p:extLst>
          </p:nvPr>
        </p:nvGraphicFramePr>
        <p:xfrm>
          <a:off x="107504" y="188640"/>
          <a:ext cx="8928991" cy="7028074"/>
        </p:xfrm>
        <a:graphic>
          <a:graphicData uri="http://schemas.openxmlformats.org/drawingml/2006/table">
            <a:tbl>
              <a:tblPr/>
              <a:tblGrid>
                <a:gridCol w="1010557"/>
                <a:gridCol w="861651"/>
                <a:gridCol w="1967909"/>
                <a:gridCol w="1848515"/>
                <a:gridCol w="1321732"/>
                <a:gridCol w="1918627"/>
              </a:tblGrid>
              <a:tr h="873847"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приёмы, формы работы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2714">
                <a:tc>
                  <a:txBody>
                    <a:bodyPr/>
                    <a:lstStyle/>
                    <a:p>
                      <a:pPr rtl="0" fontAlgn="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Деятельностная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рефлек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-сия.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 причин затруднения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по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соотнесению способов с новым материалом.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на осознание невозможности  применения этих методов.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Выяснение,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почему не получилось решить задачу  теми же способами.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Происходит: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1.Фиксация 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места (шага),  где возникло затруднение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Фиксация того, что использование способов, которыми владеют дети не всегда удобно использовать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диалог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Познавательные: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проводить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анализ учебного материала.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Личностные: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самоопределение, уметь адекватно судить о причинах своего успеха/неуспеха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9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970784" cy="64807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для беседы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Почему не смогли решить задачу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(Использованы  большие числа)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-Почему не воспользовались ранее изученными способами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(Не хватает фишек, линейка длиной  10см  короткая)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2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36368"/>
              </p:ext>
            </p:extLst>
          </p:nvPr>
        </p:nvGraphicFramePr>
        <p:xfrm>
          <a:off x="179511" y="1052736"/>
          <a:ext cx="8784979" cy="5328592"/>
        </p:xfrm>
        <a:graphic>
          <a:graphicData uri="http://schemas.openxmlformats.org/drawingml/2006/table">
            <a:tbl>
              <a:tblPr/>
              <a:tblGrid>
                <a:gridCol w="792089"/>
                <a:gridCol w="1255607"/>
                <a:gridCol w="1408689"/>
                <a:gridCol w="1944216"/>
                <a:gridCol w="1800200"/>
                <a:gridCol w="1584178"/>
              </a:tblGrid>
              <a:tr h="927099"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приёмы, формы работы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1493">
                <a:tc>
                  <a:txBody>
                    <a:bodyPr/>
                    <a:lstStyle/>
                    <a:p>
                      <a:pPr rtl="0" fontAlgn="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6.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Целе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-полагание.</a:t>
                      </a:r>
                      <a:b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Учить ставить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познава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-тельную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цель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Подводит детей к постановке цели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цели урока, исходя из вызванного затруднения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Подводящий,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побуждающий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диалог.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определять и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формулиро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вать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цель деятельности.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9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для беседы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Каких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знаний  не хватило?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чем трудность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Так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чему должны научиться на уроке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чего нужно этому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7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57089"/>
              </p:ext>
            </p:extLst>
          </p:nvPr>
        </p:nvGraphicFramePr>
        <p:xfrm>
          <a:off x="395536" y="980727"/>
          <a:ext cx="8208914" cy="4680521"/>
        </p:xfrm>
        <a:graphic>
          <a:graphicData uri="http://schemas.openxmlformats.org/drawingml/2006/table">
            <a:tbl>
              <a:tblPr/>
              <a:tblGrid>
                <a:gridCol w="796254"/>
                <a:gridCol w="1003946"/>
                <a:gridCol w="1466940"/>
                <a:gridCol w="1803079"/>
                <a:gridCol w="1869860"/>
                <a:gridCol w="1268835"/>
              </a:tblGrid>
              <a:tr h="814344"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приёмы, формы работы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6177">
                <a:tc>
                  <a:txBody>
                    <a:bodyPr/>
                    <a:lstStyle/>
                    <a:p>
                      <a:pPr rtl="0" fontAlgn="t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Физминутка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Снятие напряжения,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усталос-ти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выполнения двигатель-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упражнений.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упражнений, проговаривание стихотворения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Коллективная работа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Регулятив-ные</a:t>
                      </a:r>
                      <a:r>
                        <a:rPr kumimoji="0"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волевая </a:t>
                      </a:r>
                      <a:r>
                        <a:rPr kumimoji="0"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саморегуляция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1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26829"/>
              </p:ext>
            </p:extLst>
          </p:nvPr>
        </p:nvGraphicFramePr>
        <p:xfrm>
          <a:off x="107504" y="188640"/>
          <a:ext cx="8856984" cy="6522720"/>
        </p:xfrm>
        <a:graphic>
          <a:graphicData uri="http://schemas.openxmlformats.org/drawingml/2006/table">
            <a:tbl>
              <a:tblPr/>
              <a:tblGrid>
                <a:gridCol w="1482128"/>
                <a:gridCol w="996066"/>
                <a:gridCol w="1698270"/>
                <a:gridCol w="1728192"/>
                <a:gridCol w="1713230"/>
                <a:gridCol w="1239098"/>
              </a:tblGrid>
              <a:tr h="715369"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приёмы, формы работы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3335">
                <a:tc>
                  <a:txBody>
                    <a:bodyPr/>
                    <a:lstStyle/>
                    <a:p>
                      <a:pPr rtl="0" fontAlgn="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8.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Планирова-ние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деятельнос-ти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нахожде-нию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способа решения задачи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Обду-мыва-ние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проекта буду-</a:t>
                      </a:r>
                      <a:r>
                        <a:rPr kumimoji="0"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щих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учеб-</a:t>
                      </a:r>
                      <a:r>
                        <a:rPr kumimoji="0"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ных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дей-ствий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проводит работу по организации деятельности в группах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Коллективное обсуждение плана работы</a:t>
                      </a:r>
                    </a:p>
                    <a:p>
                      <a:pPr marL="0" indent="0" algn="l">
                        <a:buNone/>
                      </a:pPr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Коллективная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работа,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диалог.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Самопроверка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Регулятивные: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уметь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аботать по плану.</a:t>
                      </a: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20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Коммуникативные:</a:t>
                      </a:r>
                    </a:p>
                    <a:p>
                      <a:r>
                        <a:rPr kumimoji="0" lang="ru-RU" sz="2000" b="0" i="0" u="non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пониматьотноси-тельность</a:t>
                      </a:r>
                      <a:r>
                        <a:rPr kumimoji="0" lang="ru-RU" sz="20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мнений и подходов для решения проблем. </a:t>
                      </a:r>
                      <a:endParaRPr lang="ru-RU" sz="200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9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для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Расставьте  на карточке пункты плана в том порядке, как вы будете работать в группе.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Оцените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0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Правила работы в группе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935480"/>
            <a:ext cx="8363272" cy="438912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Выбрать выступающего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Выслушать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мнение каждого.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Понять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задание и подумать 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решении.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Найти общее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105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Правила работы в группе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935480"/>
            <a:ext cx="8363272" cy="438912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 Понять задание и подумать 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решении.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Выслушать мнение каждого.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Найти общее решение.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4. Выбрать выступающего.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5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208912" cy="4104456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решать задачи на разностное сравнение способом вычитания;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-уметь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формулировать правило и применять его при сравнении чисел;</a:t>
            </a:r>
          </a:p>
          <a:p>
            <a:pPr lvl="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-совершенствование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вычислительных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активности учащихся на уроках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учащимися приобретённых знаний и умений в практической деятельности и повседневной жизни;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23285"/>
              </p:ext>
            </p:extLst>
          </p:nvPr>
        </p:nvGraphicFramePr>
        <p:xfrm>
          <a:off x="107502" y="476672"/>
          <a:ext cx="8928994" cy="6096000"/>
        </p:xfrm>
        <a:graphic>
          <a:graphicData uri="http://schemas.openxmlformats.org/drawingml/2006/table">
            <a:tbl>
              <a:tblPr/>
              <a:tblGrid>
                <a:gridCol w="1171016"/>
                <a:gridCol w="1323190"/>
                <a:gridCol w="1425840"/>
                <a:gridCol w="1696580"/>
                <a:gridCol w="1555844"/>
                <a:gridCol w="1756524"/>
              </a:tblGrid>
              <a:tr h="719766"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приёмы, формы работы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63602"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9. Конструирование способа решения задачи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ситуации нахождения нового способа решения задач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данного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вида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организует групповую работу и фиксирует способы действия  предлагаемые учащимися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выдвигают различные, способы действия.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Фиксируют новый способ устно.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Новый способ действия фиксируют в модели.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Самооценка работы в группе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группах.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Моделирование способа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решения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: высказывать свои предположения на основе учебного материала.</a:t>
                      </a:r>
                    </a:p>
                    <a:p>
                      <a:r>
                        <a:rPr lang="ru-RU" sz="1600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Коммуникативные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учет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разных мнений, 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координирова-ние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сотрудничестве разных позиций </a:t>
                      </a:r>
                      <a:r>
                        <a:rPr lang="ru-RU" sz="16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Личностные:</a:t>
                      </a:r>
                    </a:p>
                    <a:p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уметь устанавливать правила работы в группе.</a:t>
                      </a:r>
                    </a:p>
                    <a:p>
                      <a:r>
                        <a:rPr lang="ru-RU" sz="16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Познавательные:</a:t>
                      </a:r>
                    </a:p>
                    <a:p>
                      <a:r>
                        <a:rPr kumimoji="0"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уметь</a:t>
                      </a:r>
                      <a:r>
                        <a:rPr kumimoji="0"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использо-вать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знаково-символические средства .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38258" y="2579611"/>
            <a:ext cx="315613" cy="273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78579" y="256490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для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2" action="ppaction://hlinksldjump"/>
              </a:rPr>
              <a:t>Прочитайте  следующую задачу.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-Чем  эта задача отличается от предыдущей?   (Отличается вопрос, условие)</a:t>
            </a:r>
          </a:p>
          <a:p>
            <a:pPr marL="0" indent="0">
              <a:buNone/>
            </a:pPr>
            <a:r>
              <a:rPr lang="ru-RU" dirty="0" smtClean="0"/>
              <a:t>- Как изменился вопрос?</a:t>
            </a:r>
          </a:p>
          <a:p>
            <a:pPr marL="0" indent="0">
              <a:buNone/>
            </a:pPr>
            <a:r>
              <a:rPr lang="ru-RU" dirty="0" smtClean="0"/>
              <a:t>- Смоделируйте способ решения. (           -         )</a:t>
            </a:r>
          </a:p>
          <a:p>
            <a:pPr marL="0" indent="0">
              <a:buNone/>
            </a:pPr>
            <a:r>
              <a:rPr lang="ru-RU" dirty="0" smtClean="0"/>
              <a:t>- Что заметили?</a:t>
            </a:r>
          </a:p>
          <a:p>
            <a:pPr marL="0" indent="0">
              <a:buNone/>
            </a:pPr>
            <a:r>
              <a:rPr lang="ru-RU" dirty="0" smtClean="0"/>
              <a:t>( задачи разные, а модели одинаковые, значит одинаковый и способ решения)</a:t>
            </a:r>
          </a:p>
          <a:p>
            <a:pPr marL="0" indent="0">
              <a:buNone/>
            </a:pPr>
            <a:r>
              <a:rPr lang="ru-RU" dirty="0" smtClean="0"/>
              <a:t>- Решите задачи. Произведите вычисления на калькуляторе.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339" y="3316303"/>
            <a:ext cx="5582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87425" y="3428747"/>
            <a:ext cx="457200" cy="333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3528" y="6426529"/>
            <a:ext cx="792088" cy="322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79512" y="764704"/>
            <a:ext cx="8964488" cy="158417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сколько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деталей в конструкторе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«Пожарная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часть», чем в конструкторе «Трейлер»?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882732"/>
              </p:ext>
            </p:extLst>
          </p:nvPr>
        </p:nvGraphicFramePr>
        <p:xfrm>
          <a:off x="251520" y="2348879"/>
          <a:ext cx="8435280" cy="29586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2408"/>
                <a:gridCol w="2592288"/>
                <a:gridCol w="2170584"/>
              </a:tblGrid>
              <a:tr h="82503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деталей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5038">
                <a:tc>
                  <a:txBody>
                    <a:bodyPr/>
                    <a:lstStyle/>
                    <a:p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«Трейлер»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40шт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800 р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5038">
                <a:tc>
                  <a:txBody>
                    <a:bodyPr/>
                    <a:lstStyle/>
                    <a:p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«Пожарная </a:t>
                      </a:r>
                    </a:p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300шт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2000 р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179512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42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50621"/>
              </p:ext>
            </p:extLst>
          </p:nvPr>
        </p:nvGraphicFramePr>
        <p:xfrm>
          <a:off x="251520" y="476672"/>
          <a:ext cx="8712969" cy="5663226"/>
        </p:xfrm>
        <a:graphic>
          <a:graphicData uri="http://schemas.openxmlformats.org/drawingml/2006/table">
            <a:tbl>
              <a:tblPr/>
              <a:tblGrid>
                <a:gridCol w="1368152"/>
                <a:gridCol w="936104"/>
                <a:gridCol w="1872208"/>
                <a:gridCol w="1656184"/>
                <a:gridCol w="1440160"/>
                <a:gridCol w="1440161"/>
              </a:tblGrid>
              <a:tr h="1041578"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приёмы, формы работы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1648">
                <a:tc>
                  <a:txBody>
                    <a:bodyPr/>
                    <a:lstStyle/>
                    <a:p>
                      <a:pPr rtl="0" fontAlgn="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10. Проверка сконструированного способа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Фикса-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нового способа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реше-ния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Организует решение задачи, проверку с помощью калькулятора.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игры в магазин.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Выполняют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действия вычитания на калькуляторе.</a:t>
                      </a:r>
                    </a:p>
                    <a:p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1.Исполняют роли покупателя и продавца.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2.Выполняют вычислитель-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действия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калькулято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-ром.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Групповая работа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-кая игра в магазин.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Личностные:</a:t>
                      </a: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устанавли-вать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связь между целью деятель-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ности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и её мотивом.</a:t>
                      </a:r>
                    </a:p>
                    <a:p>
                      <a:r>
                        <a:rPr lang="ru-RU" sz="1800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Коммуника-тивные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простраивать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доброжела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-тельные отношения в игре.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9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для беседы.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Сейчас вы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можете потратить накопленные деньги, купив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наклейки с изображением игрушек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у продавца. Распределите роли в группе.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можете купить 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наклейку. Затем покупатель и продавец меняются ролями.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27584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2" y="469625"/>
            <a:ext cx="1656184" cy="125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30" y="435949"/>
            <a:ext cx="1329222" cy="156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64" y="634240"/>
            <a:ext cx="792088" cy="9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28" y="589905"/>
            <a:ext cx="127551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nachalka-vsem.ucoz.ru/flanelegraf/_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1" r="78825" b="10941"/>
          <a:stretch/>
        </p:blipFill>
        <p:spPr bwMode="auto">
          <a:xfrm>
            <a:off x="71812" y="2495000"/>
            <a:ext cx="1981263" cy="12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nachalka-vsem.ucoz.ru/flanelegraf/_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339" r="31998" b="11632"/>
          <a:stretch/>
        </p:blipFill>
        <p:spPr bwMode="auto">
          <a:xfrm>
            <a:off x="445856" y="4797152"/>
            <a:ext cx="1533855" cy="11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chalka-vsem.ucoz.ru/flanelegraf/_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t="59358" r="63992" b="10466"/>
          <a:stretch/>
        </p:blipFill>
        <p:spPr bwMode="auto">
          <a:xfrm>
            <a:off x="3036310" y="2518147"/>
            <a:ext cx="1152128" cy="14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nachalka-vsem.ucoz.ru/flanelegraf/_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6" t="69633" r="50767" b="10936"/>
          <a:stretch/>
        </p:blipFill>
        <p:spPr bwMode="auto">
          <a:xfrm>
            <a:off x="7398487" y="2340132"/>
            <a:ext cx="1288803" cy="10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nachalka-vsem.ucoz.ru/flanelegraf/_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1" t="66720" r="14305" b="11037"/>
          <a:stretch/>
        </p:blipFill>
        <p:spPr bwMode="auto">
          <a:xfrm>
            <a:off x="6501423" y="4589123"/>
            <a:ext cx="225383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nachalka-vsem.ucoz.ru/flanelegraf/_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0" t="60612" b="10200"/>
          <a:stretch/>
        </p:blipFill>
        <p:spPr bwMode="auto">
          <a:xfrm>
            <a:off x="3571494" y="4034515"/>
            <a:ext cx="1476978" cy="19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9168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6349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2653" y="1425933"/>
            <a:ext cx="78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1574" y="1795265"/>
            <a:ext cx="72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3573016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9983" y="3573016"/>
            <a:ext cx="94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8384" y="3356992"/>
            <a:ext cx="87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6237312"/>
            <a:ext cx="75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6021289"/>
            <a:ext cx="92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6377" y="6237312"/>
            <a:ext cx="110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7" action="ppaction://hlinksldjump"/>
          </p:cNvPr>
          <p:cNvSpPr/>
          <p:nvPr/>
        </p:nvSpPr>
        <p:spPr>
          <a:xfrm>
            <a:off x="84036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01636"/>
              </p:ext>
            </p:extLst>
          </p:nvPr>
        </p:nvGraphicFramePr>
        <p:xfrm>
          <a:off x="251520" y="692696"/>
          <a:ext cx="8640959" cy="4783675"/>
        </p:xfrm>
        <a:graphic>
          <a:graphicData uri="http://schemas.openxmlformats.org/drawingml/2006/table">
            <a:tbl>
              <a:tblPr/>
              <a:tblGrid>
                <a:gridCol w="841155"/>
                <a:gridCol w="1452905"/>
                <a:gridCol w="1682311"/>
                <a:gridCol w="1529373"/>
                <a:gridCol w="1551040"/>
                <a:gridCol w="1584175"/>
              </a:tblGrid>
              <a:tr h="720080"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приёмы, формы работы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215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11. Домашнее зада-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Закрепить отработан-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способ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самостоя-тельно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дома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Инструктиро-вание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учащихся по выполнению домашнего задания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Фиксируют домашнее задание.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Проговаривают какими способами будут выполнять решение.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Самостоя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-тельная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kumimoji="0"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использова-ние</a:t>
                      </a:r>
                      <a:r>
                        <a:rPr kumimoji="0"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приемов решения задач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9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Придумайте  и запишите задачу для друга с вопросом «На сколько больше?» или «На сколько меньше?»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0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826844"/>
              </p:ext>
            </p:extLst>
          </p:nvPr>
        </p:nvGraphicFramePr>
        <p:xfrm>
          <a:off x="107505" y="620688"/>
          <a:ext cx="8856983" cy="5638800"/>
        </p:xfrm>
        <a:graphic>
          <a:graphicData uri="http://schemas.openxmlformats.org/drawingml/2006/table">
            <a:tbl>
              <a:tblPr/>
              <a:tblGrid>
                <a:gridCol w="871180"/>
                <a:gridCol w="1337142"/>
                <a:gridCol w="1724369"/>
                <a:gridCol w="1489227"/>
                <a:gridCol w="1410847"/>
                <a:gridCol w="2024218"/>
              </a:tblGrid>
              <a:tr h="720080"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Методы, приёмы, формы работы</a:t>
                      </a: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466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12.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Реф-лексия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rtl="0" fontAlgn="t"/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Провести анализ достижения цели урока.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рефлексии.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Фиксируют</a:t>
                      </a:r>
                    </a:p>
                    <a:p>
                      <a:r>
                        <a:rPr kumimoji="0"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речи 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новое содержание, изученное на уроке. Соотносят цель учебной деятельности и ее результаты.</a:t>
                      </a:r>
                    </a:p>
                    <a:p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Самооценка учениками собственной учебной деятельности.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диалог.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Личностные:</a:t>
                      </a:r>
                    </a:p>
                    <a:p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понимание причин успеха / неуспеха в учебной деятельности;</a:t>
                      </a:r>
                    </a:p>
                    <a:p>
                      <a:r>
                        <a:rPr kumimoji="0"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контроль и оценка процесса и результатов деятельности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Осознание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учащимся того, что усвоено качество и уровень усвоения; </a:t>
                      </a:r>
                    </a:p>
                    <a:p>
                      <a:endParaRPr lang="ru-RU" sz="1800" i="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9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500034" y="612756"/>
            <a:ext cx="8429684" cy="87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Используемая  технология: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задачная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форма  организации учебной деятельности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434" y="2265354"/>
            <a:ext cx="8501122" cy="1240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Особенности роли учителя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координатор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учебной деятельности учащихся.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74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.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5434" y="3122610"/>
            <a:ext cx="828680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Методы обучения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наглядные,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практические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5434" y="4653137"/>
            <a:ext cx="8480452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Формы деятельности учащихся: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работа в группах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самостоятельная работа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игровая деятельность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434" y="1435088"/>
            <a:ext cx="3715441" cy="870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Тип урока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урок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усвоения новых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знаний.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будут осваивать учащиеся в ходе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учебной ситуации?: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016824" cy="307389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Понятия: «На сколько больше, на сколько меньше, путем вычитания из большего числа меньшего»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232247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Мыслительные и </a:t>
            </a:r>
            <a:r>
              <a:rPr lang="ru-RU" sz="3600" dirty="0" err="1">
                <a:solidFill>
                  <a:schemeClr val="tx1"/>
                </a:solidFill>
              </a:rPr>
              <a:t>деятельностные</a:t>
            </a:r>
            <a:r>
              <a:rPr lang="ru-RU" sz="3600" dirty="0">
                <a:solidFill>
                  <a:schemeClr val="tx1"/>
                </a:solidFill>
              </a:rPr>
              <a:t> средства, имеющиеся у </a:t>
            </a:r>
            <a:r>
              <a:rPr lang="ru-RU" sz="3600" dirty="0" smtClean="0">
                <a:solidFill>
                  <a:schemeClr val="tx1"/>
                </a:solidFill>
              </a:rPr>
              <a:t>учащихся:</a:t>
            </a:r>
            <a:r>
              <a:rPr lang="ru-RU" sz="3600" dirty="0">
                <a:solidFill>
                  <a:schemeClr val="tx1"/>
                </a:solidFill>
              </a:rPr>
              <a:t> 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776864" cy="328992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Умеют находить на сколько больше или меньше предметов, путем соединения их  в пары.</a:t>
            </a:r>
          </a:p>
          <a:p>
            <a:pPr marL="457200" indent="-457200" algn="l">
              <a:buFontTx/>
              <a:buChar char="-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Умеют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находить на сколько больше или меньше предметов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путем счета «шагов» по числовому ряду  между заданными числами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062664" cy="259228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будут выполнять учащиеся?: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424936" cy="403244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сбой при решении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даны большие числа;</a:t>
            </a:r>
          </a:p>
          <a:p>
            <a:pPr marL="457200" indent="-457200" algn="l">
              <a:buFontTx/>
              <a:buChar char="-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нет достаточного количества фишек;</a:t>
            </a:r>
          </a:p>
          <a:p>
            <a:pPr marL="457200" indent="-457200" algn="l">
              <a:buFontTx/>
              <a:buChar char="-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-нехватка числового ряда.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 имеют опыт решения  задач  с  числами  в пределах 10)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latin typeface="Arial"/>
              </a:rPr>
              <a:t>Оборудование: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/>
              </a:rPr>
              <a:t>фишки </a:t>
            </a:r>
            <a:r>
              <a:rPr lang="ru-RU" dirty="0">
                <a:latin typeface="Arial"/>
              </a:rPr>
              <a:t>для счета</a:t>
            </a:r>
            <a:r>
              <a:rPr lang="ru-RU" dirty="0" smtClean="0">
                <a:latin typeface="Arial"/>
              </a:rPr>
              <a:t>,</a:t>
            </a:r>
          </a:p>
          <a:p>
            <a:r>
              <a:rPr lang="ru-RU" dirty="0" smtClean="0">
                <a:latin typeface="Arial"/>
              </a:rPr>
              <a:t> линейка, </a:t>
            </a:r>
          </a:p>
          <a:p>
            <a:r>
              <a:rPr lang="ru-RU" dirty="0" smtClean="0">
                <a:latin typeface="Arial"/>
              </a:rPr>
              <a:t>образцы </a:t>
            </a:r>
            <a:r>
              <a:rPr lang="ru-RU" dirty="0">
                <a:latin typeface="Arial"/>
              </a:rPr>
              <a:t>монет</a:t>
            </a:r>
            <a:r>
              <a:rPr lang="ru-RU" dirty="0" smtClean="0">
                <a:latin typeface="Arial"/>
              </a:rPr>
              <a:t>,</a:t>
            </a:r>
          </a:p>
          <a:p>
            <a:r>
              <a:rPr lang="ru-RU" dirty="0">
                <a:latin typeface="Arial"/>
              </a:rPr>
              <a:t>к</a:t>
            </a:r>
            <a:r>
              <a:rPr lang="ru-RU" dirty="0" smtClean="0">
                <a:latin typeface="Arial"/>
              </a:rPr>
              <a:t>арточки,</a:t>
            </a:r>
          </a:p>
          <a:p>
            <a:r>
              <a:rPr lang="ru-RU" dirty="0">
                <a:latin typeface="Arial"/>
              </a:rPr>
              <a:t>к</a:t>
            </a:r>
            <a:r>
              <a:rPr lang="ru-RU" dirty="0" smtClean="0">
                <a:latin typeface="Arial"/>
              </a:rPr>
              <a:t>алькулятор,</a:t>
            </a:r>
          </a:p>
          <a:p>
            <a:r>
              <a:rPr lang="ru-RU" dirty="0" smtClean="0">
                <a:latin typeface="Arial"/>
              </a:rPr>
              <a:t>интерактивная </a:t>
            </a:r>
            <a:r>
              <a:rPr lang="ru-RU" dirty="0">
                <a:latin typeface="Arial"/>
              </a:rPr>
              <a:t>доска, </a:t>
            </a:r>
            <a:endParaRPr lang="ru-RU" dirty="0" smtClean="0">
              <a:latin typeface="Arial"/>
            </a:endParaRPr>
          </a:p>
          <a:p>
            <a:r>
              <a:rPr lang="ru-RU" dirty="0" smtClean="0">
                <a:latin typeface="Arial"/>
              </a:rPr>
              <a:t>компьютер</a:t>
            </a:r>
            <a:r>
              <a:rPr lang="ru-RU" dirty="0">
                <a:latin typeface="Arial"/>
              </a:rPr>
              <a:t>.</a:t>
            </a:r>
            <a:br>
              <a:rPr lang="ru-RU" dirty="0">
                <a:latin typeface="Arial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1723"/>
            <a:ext cx="775006" cy="77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66054" r="3792" b="4229"/>
          <a:stretch/>
        </p:blipFill>
        <p:spPr bwMode="auto">
          <a:xfrm>
            <a:off x="7884368" y="3186081"/>
            <a:ext cx="721321" cy="66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2691">
            <a:off x="5065860" y="1718792"/>
            <a:ext cx="1914012" cy="191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4669609" y="1941546"/>
            <a:ext cx="433683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67944" y="1952692"/>
            <a:ext cx="433683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84491" y="1952836"/>
            <a:ext cx="433683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19239" y="1941546"/>
            <a:ext cx="433683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4" t="33361" r="4870" b="36329"/>
          <a:stretch/>
        </p:blipFill>
        <p:spPr bwMode="auto">
          <a:xfrm>
            <a:off x="8028384" y="2294873"/>
            <a:ext cx="720080" cy="73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2701" r="4387" b="66955"/>
          <a:stretch/>
        </p:blipFill>
        <p:spPr bwMode="auto">
          <a:xfrm>
            <a:off x="7495006" y="2675798"/>
            <a:ext cx="750022" cy="71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0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1803</Words>
  <Application>Microsoft Office PowerPoint</Application>
  <PresentationFormat>Экран (4:3)</PresentationFormat>
  <Paragraphs>516</Paragraphs>
  <Slides>48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Поток</vt:lpstr>
      <vt:lpstr>Мультимедийная разработка урока математики   1класс   УМК «Школа 21 века»</vt:lpstr>
      <vt:lpstr>                      Тема: Решение задач            на разностное сравнение.</vt:lpstr>
      <vt:lpstr>            Цель урока:      </vt:lpstr>
      <vt:lpstr>   Ожидаемый результат: </vt:lpstr>
      <vt:lpstr>Презентация PowerPoint</vt:lpstr>
      <vt:lpstr>   Что будут осваивать учащиеся в ходе  учебной ситуации?:  </vt:lpstr>
      <vt:lpstr>Мыслительные и деятельностные средства, имеющиеся у учащихся:  </vt:lpstr>
      <vt:lpstr> Какую работу будут выполнять учащиеся?: </vt:lpstr>
      <vt:lpstr>Оборудование:</vt:lpstr>
      <vt:lpstr>Используемые учебники и учебные пособия:  </vt:lpstr>
      <vt:lpstr>Этапы урока:</vt:lpstr>
      <vt:lpstr>Презентация PowerPoint</vt:lpstr>
      <vt:lpstr>Презентация PowerPoint</vt:lpstr>
      <vt:lpstr>Вопросы для беседы.</vt:lpstr>
      <vt:lpstr>Расставьте числа в порядке возрастания и узнаете куда мы сегодня отправимся.</vt:lpstr>
      <vt:lpstr>               Мы отправимся в </vt:lpstr>
      <vt:lpstr>Чему равна сумма?</vt:lpstr>
      <vt:lpstr>Презентация PowerPoint</vt:lpstr>
      <vt:lpstr>Презентация PowerPoint</vt:lpstr>
      <vt:lpstr>Вопросы для беседы.</vt:lpstr>
      <vt:lpstr>На сколько меньше игрушек на верхней полке, чем на нижней?</vt:lpstr>
      <vt:lpstr>Презентация PowerPoint</vt:lpstr>
      <vt:lpstr>На сколько рублей  ручка дороже, чем карандаш?</vt:lpstr>
      <vt:lpstr>Презентация PowerPoint</vt:lpstr>
      <vt:lpstr>Презентация PowerPoint</vt:lpstr>
      <vt:lpstr>Вопросы для беседы.</vt:lpstr>
      <vt:lpstr>Презентация PowerPoint</vt:lpstr>
      <vt:lpstr>Презентация PowerPoint</vt:lpstr>
      <vt:lpstr>Презентация PowerPoint</vt:lpstr>
      <vt:lpstr>На сколько меньше стоит конструктор «Трейлер», чем конструктор «Пожарная часть»? </vt:lpstr>
      <vt:lpstr>Презентация PowerPoint</vt:lpstr>
      <vt:lpstr>Вопросы для беседы.</vt:lpstr>
      <vt:lpstr>Презентация PowerPoint</vt:lpstr>
      <vt:lpstr>Вопросы для беседы.</vt:lpstr>
      <vt:lpstr>Презентация PowerPoint</vt:lpstr>
      <vt:lpstr>Презентация PowerPoint</vt:lpstr>
      <vt:lpstr>Вопросы для беседы.</vt:lpstr>
      <vt:lpstr>Правила работы в группе.</vt:lpstr>
      <vt:lpstr>Правила работы в группе.</vt:lpstr>
      <vt:lpstr>Презентация PowerPoint</vt:lpstr>
      <vt:lpstr>Вопросы для беседы.</vt:lpstr>
      <vt:lpstr>        На сколько больше деталей в конструкторе «Пожарная часть», чем в конструкторе «Трейлер»? </vt:lpstr>
      <vt:lpstr>Презентация PowerPoint</vt:lpstr>
      <vt:lpstr>Вопросы для беседы.</vt:lpstr>
      <vt:lpstr>Презентация PowerPoint</vt:lpstr>
      <vt:lpstr>Презентация PowerPoint</vt:lpstr>
      <vt:lpstr>Домашнее задание.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урока: урок открытия новых знаний. Технология: Задачная форма обучения Цели урока: Образовательная: подготовить учащихся к решению задач;  Развивающая: развивать логическое мышление; связную речь.   Воспитательная:  воспитывать уважение к товарищам.  Умения: - информационные: анализировать, добывать и обрабатывать информацию. - коммуникационные: работать в группе и самостоятельно. - интеллектуальные: определять связь между предметами на рисунке. Оборудование: учебник, тетрадь на печатной основе, классная доска, компьютер.  </dc:title>
  <dc:creator>Антон</dc:creator>
  <cp:lastModifiedBy>Пользователь Windows</cp:lastModifiedBy>
  <cp:revision>120</cp:revision>
  <dcterms:created xsi:type="dcterms:W3CDTF">2012-03-14T14:44:35Z</dcterms:created>
  <dcterms:modified xsi:type="dcterms:W3CDTF">2012-11-10T08:48:05Z</dcterms:modified>
</cp:coreProperties>
</file>