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8" r:id="rId2"/>
    <p:sldId id="278" r:id="rId3"/>
    <p:sldId id="275" r:id="rId4"/>
    <p:sldId id="284" r:id="rId5"/>
    <p:sldId id="267" r:id="rId6"/>
    <p:sldId id="262" r:id="rId7"/>
    <p:sldId id="283" r:id="rId8"/>
    <p:sldId id="271" r:id="rId9"/>
    <p:sldId id="274" r:id="rId10"/>
    <p:sldId id="289" r:id="rId11"/>
    <p:sldId id="280" r:id="rId12"/>
    <p:sldId id="288" r:id="rId13"/>
    <p:sldId id="282" r:id="rId14"/>
    <p:sldId id="287" r:id="rId15"/>
    <p:sldId id="286" r:id="rId16"/>
    <p:sldId id="281" r:id="rId17"/>
    <p:sldId id="263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78" d="100"/>
          <a:sy n="7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FFB8A-975A-4829-BD1B-4ADE4EE05A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233CDF-EFB8-413C-97DA-A199ED4C74F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Детский сад</a:t>
          </a:r>
          <a:endParaRPr lang="ru-RU" dirty="0"/>
        </a:p>
      </dgm:t>
    </dgm:pt>
    <dgm:pt modelId="{31E00204-622C-43E7-A39E-88DE5FF3A0BB}" type="parTrans" cxnId="{A62EB6DA-B481-4A78-B0E7-AED6AD91A005}">
      <dgm:prSet/>
      <dgm:spPr/>
      <dgm:t>
        <a:bodyPr/>
        <a:lstStyle/>
        <a:p>
          <a:endParaRPr lang="ru-RU"/>
        </a:p>
      </dgm:t>
    </dgm:pt>
    <dgm:pt modelId="{6B674E22-642E-41B9-8032-354480BD4D82}" type="sibTrans" cxnId="{A62EB6DA-B481-4A78-B0E7-AED6AD91A005}">
      <dgm:prSet/>
      <dgm:spPr/>
      <dgm:t>
        <a:bodyPr/>
        <a:lstStyle/>
        <a:p>
          <a:endParaRPr lang="ru-RU"/>
        </a:p>
      </dgm:t>
    </dgm:pt>
    <dgm:pt modelId="{9C199BF6-302C-49C0-978C-91906DD40DB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ребенок</a:t>
          </a:r>
          <a:endParaRPr lang="ru-RU" dirty="0"/>
        </a:p>
      </dgm:t>
    </dgm:pt>
    <dgm:pt modelId="{81610F82-0412-4C38-8D53-2C167C0B11E2}" type="parTrans" cxnId="{245097A4-BF82-4B54-985A-CB3C298D7E05}">
      <dgm:prSet/>
      <dgm:spPr/>
      <dgm:t>
        <a:bodyPr/>
        <a:lstStyle/>
        <a:p>
          <a:endParaRPr lang="ru-RU"/>
        </a:p>
      </dgm:t>
    </dgm:pt>
    <dgm:pt modelId="{73B0222F-54C3-42B9-9173-59B7F95A2DA5}" type="sibTrans" cxnId="{245097A4-BF82-4B54-985A-CB3C298D7E05}">
      <dgm:prSet/>
      <dgm:spPr/>
      <dgm:t>
        <a:bodyPr/>
        <a:lstStyle/>
        <a:p>
          <a:endParaRPr lang="ru-RU"/>
        </a:p>
      </dgm:t>
    </dgm:pt>
    <dgm:pt modelId="{905C5EC8-2EFF-42CB-8392-51CC622F4E59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семья</a:t>
          </a:r>
          <a:endParaRPr lang="ru-RU" dirty="0"/>
        </a:p>
      </dgm:t>
    </dgm:pt>
    <dgm:pt modelId="{5883A31E-8517-44DD-B222-F6F1399F6079}" type="parTrans" cxnId="{968D42C8-65F9-4E92-8A16-2079286473CF}">
      <dgm:prSet/>
      <dgm:spPr/>
      <dgm:t>
        <a:bodyPr/>
        <a:lstStyle/>
        <a:p>
          <a:endParaRPr lang="ru-RU"/>
        </a:p>
      </dgm:t>
    </dgm:pt>
    <dgm:pt modelId="{E1FD74C9-B570-49F8-84B8-B0463AA48A17}" type="sibTrans" cxnId="{968D42C8-65F9-4E92-8A16-2079286473CF}">
      <dgm:prSet/>
      <dgm:spPr/>
      <dgm:t>
        <a:bodyPr/>
        <a:lstStyle/>
        <a:p>
          <a:endParaRPr lang="ru-RU"/>
        </a:p>
      </dgm:t>
    </dgm:pt>
    <dgm:pt modelId="{DA8A1B47-7D43-482B-83F7-52BA1559F779}" type="pres">
      <dgm:prSet presAssocID="{3EFFFB8A-975A-4829-BD1B-4ADE4EE05A03}" presName="Name0" presStyleCnt="0">
        <dgm:presLayoutVars>
          <dgm:dir/>
          <dgm:resizeHandles val="exact"/>
        </dgm:presLayoutVars>
      </dgm:prSet>
      <dgm:spPr/>
    </dgm:pt>
    <dgm:pt modelId="{541723AF-ACA6-4242-9BC8-EE99D1EB9E2E}" type="pres">
      <dgm:prSet presAssocID="{B4233CDF-EFB8-413C-97DA-A199ED4C74F6}" presName="node" presStyleLbl="node1" presStyleIdx="0" presStyleCnt="3" custScaleX="171873" custScaleY="245127" custLinFactX="4784" custLinFactY="-802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44719-010B-41B7-BAA7-0EC81DD4B2BF}" type="pres">
      <dgm:prSet presAssocID="{6B674E22-642E-41B9-8032-354480BD4D82}" presName="sibTrans" presStyleLbl="sibTrans2D1" presStyleIdx="0" presStyleCnt="2" custAng="4085435" custFlipVert="1" custScaleX="74239" custScaleY="145958" custLinFactNeighborX="-71169" custLinFactNeighborY="70537"/>
      <dgm:spPr/>
      <dgm:t>
        <a:bodyPr/>
        <a:lstStyle/>
        <a:p>
          <a:endParaRPr lang="ru-RU"/>
        </a:p>
      </dgm:t>
    </dgm:pt>
    <dgm:pt modelId="{4BC1BDAF-0FB8-48AA-BFB0-70D1996A8614}" type="pres">
      <dgm:prSet presAssocID="{6B674E22-642E-41B9-8032-354480BD4D8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4C93F16-B88C-4A82-9911-D71F01B2D773}" type="pres">
      <dgm:prSet presAssocID="{9C199BF6-302C-49C0-978C-91906DD40DB4}" presName="node" presStyleLbl="node1" presStyleIdx="1" presStyleCnt="3" custScaleX="195309" custScaleY="177552" custLinFactY="100000" custLinFactNeighborX="7668" custLinFactNeighborY="10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CA847-73E7-479F-ABFB-50DD36C19F21}" type="pres">
      <dgm:prSet presAssocID="{73B0222F-54C3-42B9-9173-59B7F95A2DA5}" presName="sibTrans" presStyleLbl="sibTrans2D1" presStyleIdx="1" presStyleCnt="2" custScaleX="100556" custScaleY="113772" custLinFactNeighborX="86101" custLinFactNeighborY="-4434"/>
      <dgm:spPr/>
      <dgm:t>
        <a:bodyPr/>
        <a:lstStyle/>
        <a:p>
          <a:endParaRPr lang="ru-RU"/>
        </a:p>
      </dgm:t>
    </dgm:pt>
    <dgm:pt modelId="{80C93649-9C49-4774-8BFA-50CF32ACC24E}" type="pres">
      <dgm:prSet presAssocID="{73B0222F-54C3-42B9-9173-59B7F95A2D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AA4FA45-FB94-4CB5-9C12-D4E712F0F9DC}" type="pres">
      <dgm:prSet presAssocID="{905C5EC8-2EFF-42CB-8392-51CC622F4E59}" presName="node" presStyleLbl="node1" presStyleIdx="2" presStyleCnt="3" custScaleX="170189" custScaleY="284868" custLinFactY="-52060" custLinFactNeighborX="-497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EB6DA-B481-4A78-B0E7-AED6AD91A005}" srcId="{3EFFFB8A-975A-4829-BD1B-4ADE4EE05A03}" destId="{B4233CDF-EFB8-413C-97DA-A199ED4C74F6}" srcOrd="0" destOrd="0" parTransId="{31E00204-622C-43E7-A39E-88DE5FF3A0BB}" sibTransId="{6B674E22-642E-41B9-8032-354480BD4D82}"/>
    <dgm:cxn modelId="{3A0BB3D7-EF67-461F-9DD9-A20C52C5F022}" type="presOf" srcId="{6B674E22-642E-41B9-8032-354480BD4D82}" destId="{4BC1BDAF-0FB8-48AA-BFB0-70D1996A8614}" srcOrd="1" destOrd="0" presId="urn:microsoft.com/office/officeart/2005/8/layout/process1"/>
    <dgm:cxn modelId="{803F16EE-2F91-4FDF-B928-27EC1C6C7093}" type="presOf" srcId="{73B0222F-54C3-42B9-9173-59B7F95A2DA5}" destId="{771CA847-73E7-479F-ABFB-50DD36C19F21}" srcOrd="0" destOrd="0" presId="urn:microsoft.com/office/officeart/2005/8/layout/process1"/>
    <dgm:cxn modelId="{245097A4-BF82-4B54-985A-CB3C298D7E05}" srcId="{3EFFFB8A-975A-4829-BD1B-4ADE4EE05A03}" destId="{9C199BF6-302C-49C0-978C-91906DD40DB4}" srcOrd="1" destOrd="0" parTransId="{81610F82-0412-4C38-8D53-2C167C0B11E2}" sibTransId="{73B0222F-54C3-42B9-9173-59B7F95A2DA5}"/>
    <dgm:cxn modelId="{EB2CCF94-C9F6-408F-B718-2349713DEA0E}" type="presOf" srcId="{9C199BF6-302C-49C0-978C-91906DD40DB4}" destId="{14C93F16-B88C-4A82-9911-D71F01B2D773}" srcOrd="0" destOrd="0" presId="urn:microsoft.com/office/officeart/2005/8/layout/process1"/>
    <dgm:cxn modelId="{968D42C8-65F9-4E92-8A16-2079286473CF}" srcId="{3EFFFB8A-975A-4829-BD1B-4ADE4EE05A03}" destId="{905C5EC8-2EFF-42CB-8392-51CC622F4E59}" srcOrd="2" destOrd="0" parTransId="{5883A31E-8517-44DD-B222-F6F1399F6079}" sibTransId="{E1FD74C9-B570-49F8-84B8-B0463AA48A17}"/>
    <dgm:cxn modelId="{5D7B3BF4-9C84-4E35-B725-B2970FE9DD31}" type="presOf" srcId="{B4233CDF-EFB8-413C-97DA-A199ED4C74F6}" destId="{541723AF-ACA6-4242-9BC8-EE99D1EB9E2E}" srcOrd="0" destOrd="0" presId="urn:microsoft.com/office/officeart/2005/8/layout/process1"/>
    <dgm:cxn modelId="{B9CF253C-1A95-4D4C-9A3F-1F7A8EDEBBBE}" type="presOf" srcId="{905C5EC8-2EFF-42CB-8392-51CC622F4E59}" destId="{3AA4FA45-FB94-4CB5-9C12-D4E712F0F9DC}" srcOrd="0" destOrd="0" presId="urn:microsoft.com/office/officeart/2005/8/layout/process1"/>
    <dgm:cxn modelId="{7D4CE9CB-7585-4850-90AF-F000D721BF0E}" type="presOf" srcId="{73B0222F-54C3-42B9-9173-59B7F95A2DA5}" destId="{80C93649-9C49-4774-8BFA-50CF32ACC24E}" srcOrd="1" destOrd="0" presId="urn:microsoft.com/office/officeart/2005/8/layout/process1"/>
    <dgm:cxn modelId="{B3E14411-5BD7-4C1B-8210-888F0B0C3533}" type="presOf" srcId="{6B674E22-642E-41B9-8032-354480BD4D82}" destId="{BEF44719-010B-41B7-BAA7-0EC81DD4B2BF}" srcOrd="0" destOrd="0" presId="urn:microsoft.com/office/officeart/2005/8/layout/process1"/>
    <dgm:cxn modelId="{3FE25047-5017-49B1-AA1D-F5350FEC7CA2}" type="presOf" srcId="{3EFFFB8A-975A-4829-BD1B-4ADE4EE05A03}" destId="{DA8A1B47-7D43-482B-83F7-52BA1559F779}" srcOrd="0" destOrd="0" presId="urn:microsoft.com/office/officeart/2005/8/layout/process1"/>
    <dgm:cxn modelId="{99BE4027-01B6-429F-A61F-3C64513D98D0}" type="presParOf" srcId="{DA8A1B47-7D43-482B-83F7-52BA1559F779}" destId="{541723AF-ACA6-4242-9BC8-EE99D1EB9E2E}" srcOrd="0" destOrd="0" presId="urn:microsoft.com/office/officeart/2005/8/layout/process1"/>
    <dgm:cxn modelId="{CB844E14-8E50-4AFC-AD24-7BB1B7AFA266}" type="presParOf" srcId="{DA8A1B47-7D43-482B-83F7-52BA1559F779}" destId="{BEF44719-010B-41B7-BAA7-0EC81DD4B2BF}" srcOrd="1" destOrd="0" presId="urn:microsoft.com/office/officeart/2005/8/layout/process1"/>
    <dgm:cxn modelId="{A87DBBC9-5989-4F58-8D0C-2CB516E3D7EB}" type="presParOf" srcId="{BEF44719-010B-41B7-BAA7-0EC81DD4B2BF}" destId="{4BC1BDAF-0FB8-48AA-BFB0-70D1996A8614}" srcOrd="0" destOrd="0" presId="urn:microsoft.com/office/officeart/2005/8/layout/process1"/>
    <dgm:cxn modelId="{BC2A29D5-44A5-438A-9E54-A80A5D6E0A89}" type="presParOf" srcId="{DA8A1B47-7D43-482B-83F7-52BA1559F779}" destId="{14C93F16-B88C-4A82-9911-D71F01B2D773}" srcOrd="2" destOrd="0" presId="urn:microsoft.com/office/officeart/2005/8/layout/process1"/>
    <dgm:cxn modelId="{A9D777C0-BB8B-45BD-BA41-9DD651D5B682}" type="presParOf" srcId="{DA8A1B47-7D43-482B-83F7-52BA1559F779}" destId="{771CA847-73E7-479F-ABFB-50DD36C19F21}" srcOrd="3" destOrd="0" presId="urn:microsoft.com/office/officeart/2005/8/layout/process1"/>
    <dgm:cxn modelId="{0001BF5C-57FC-4936-909F-122B8F5DF566}" type="presParOf" srcId="{771CA847-73E7-479F-ABFB-50DD36C19F21}" destId="{80C93649-9C49-4774-8BFA-50CF32ACC24E}" srcOrd="0" destOrd="0" presId="urn:microsoft.com/office/officeart/2005/8/layout/process1"/>
    <dgm:cxn modelId="{DB66FDE6-8FDC-4E90-A855-DAA5002CFEDD}" type="presParOf" srcId="{DA8A1B47-7D43-482B-83F7-52BA1559F779}" destId="{3AA4FA45-FB94-4CB5-9C12-D4E712F0F9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723AF-ACA6-4242-9BC8-EE99D1EB9E2E}">
      <dsp:nvSpPr>
        <dsp:cNvPr id="0" name=""/>
        <dsp:cNvSpPr/>
      </dsp:nvSpPr>
      <dsp:spPr>
        <a:xfrm>
          <a:off x="487160" y="465458"/>
          <a:ext cx="1422102" cy="1992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Детский сад</a:t>
          </a:r>
          <a:endParaRPr lang="ru-RU" sz="1600" kern="1200" dirty="0"/>
        </a:p>
      </dsp:txBody>
      <dsp:txXfrm>
        <a:off x="487160" y="465458"/>
        <a:ext cx="1422102" cy="1992366"/>
      </dsp:txXfrm>
    </dsp:sp>
    <dsp:sp modelId="{BEF44719-010B-41B7-BAA7-0EC81DD4B2BF}">
      <dsp:nvSpPr>
        <dsp:cNvPr id="0" name=""/>
        <dsp:cNvSpPr/>
      </dsp:nvSpPr>
      <dsp:spPr>
        <a:xfrm rot="13558683" flipV="1">
          <a:off x="1087631" y="3170679"/>
          <a:ext cx="600683" cy="29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558683" flipV="1">
        <a:off x="1087631" y="3170679"/>
        <a:ext cx="600683" cy="299504"/>
      </dsp:txXfrm>
    </dsp:sp>
    <dsp:sp modelId="{14C93F16-B88C-4A82-9911-D71F01B2D773}">
      <dsp:nvSpPr>
        <dsp:cNvPr id="0" name=""/>
        <dsp:cNvSpPr/>
      </dsp:nvSpPr>
      <dsp:spPr>
        <a:xfrm>
          <a:off x="1780072" y="3851738"/>
          <a:ext cx="1616015" cy="1443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ребенок</a:t>
          </a:r>
          <a:endParaRPr lang="ru-RU" sz="1600" kern="1200" dirty="0"/>
        </a:p>
      </dsp:txBody>
      <dsp:txXfrm>
        <a:off x="1780072" y="3851738"/>
        <a:ext cx="1616015" cy="1443123"/>
      </dsp:txXfrm>
    </dsp:sp>
    <dsp:sp modelId="{771CA847-73E7-479F-ABFB-50DD36C19F21}">
      <dsp:nvSpPr>
        <dsp:cNvPr id="0" name=""/>
        <dsp:cNvSpPr/>
      </dsp:nvSpPr>
      <dsp:spPr>
        <a:xfrm rot="17990874">
          <a:off x="3518298" y="3209148"/>
          <a:ext cx="616556" cy="233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990874">
        <a:off x="3518298" y="3209148"/>
        <a:ext cx="616556" cy="233458"/>
      </dsp:txXfrm>
    </dsp:sp>
    <dsp:sp modelId="{3AA4FA45-FB94-4CB5-9C12-D4E712F0F9DC}">
      <dsp:nvSpPr>
        <dsp:cNvPr id="0" name=""/>
        <dsp:cNvSpPr/>
      </dsp:nvSpPr>
      <dsp:spPr>
        <a:xfrm>
          <a:off x="3538119" y="532940"/>
          <a:ext cx="1408168" cy="2315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семья</a:t>
          </a:r>
          <a:endParaRPr lang="ru-RU" sz="1600" kern="1200" dirty="0"/>
        </a:p>
      </dsp:txBody>
      <dsp:txXfrm>
        <a:off x="3538119" y="532940"/>
        <a:ext cx="1408168" cy="231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1C860-FDD3-4CBF-870D-FF0AC4B0E5E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9BEC-11C7-4E18-A959-8483C791A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D74-B444-4B8A-ADDD-E1C85AAA5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ECC2-B996-42C4-8DE5-808AEB9C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38"/>
            <a:ext cx="1638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4600" y="274638"/>
            <a:ext cx="47625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C4BE-C056-4C90-8E57-23FD11EB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FB3F-17C6-490B-8E7D-0AB1274B6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14E3-9D31-47A0-99F4-C1853D12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6706-F2EF-4D76-9B11-CC232E2E6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162D-6ED2-441C-A3F4-2E2D18052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42AD-8CDF-452F-9166-D6757C51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A317-79DE-41F7-8C0D-27CEECC9C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982F-7E47-4F5C-98BE-0538113C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43F3-8582-4B80-BB25-F395B3F3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447ABC-7D5A-4F96-BE8D-F61E83B8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User\&#1056;&#1072;&#1073;&#1086;&#1095;&#1080;&#1081;%20&#1089;&#1090;&#1086;&#1083;\&#1087;&#1086;%20&#1090;&#1088;&#1086;&#1087;&#1080;&#1085;&#1082;&#1080;%20&#1089;%20&#1089;&#1086;&#1083;&#1085;&#1099;&#1096;&#1082;&#1086;&#1084;\Maksim-Doroga--k--solncu%20(mp3cut.ru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User\&#1056;&#1072;&#1073;&#1086;&#1095;&#1080;&#1081;%20&#1089;&#1090;&#1086;&#1083;\&#1087;&#1086;%20&#1090;&#1088;&#1086;&#1087;&#1080;&#1085;&#1082;&#1080;%20&#1089;%20&#1089;&#1086;&#1083;&#1085;&#1099;&#1096;&#1082;&#1086;&#1084;\&#1086;&#1073;&#1088;&#1077;&#1079;&#1082;&#1072;2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3714776" cy="1428760"/>
          </a:xfrm>
        </p:spPr>
        <p:txBody>
          <a:bodyPr/>
          <a:lstStyle/>
          <a:p>
            <a:r>
              <a:rPr lang="ru-RU" dirty="0" smtClean="0"/>
              <a:t>Презентация опыта работы</a:t>
            </a:r>
            <a:br>
              <a:rPr lang="ru-RU" dirty="0" smtClean="0"/>
            </a:br>
            <a:r>
              <a:rPr lang="ru-RU" dirty="0" smtClean="0"/>
              <a:t> для конкурса</a:t>
            </a:r>
            <a:br>
              <a:rPr lang="ru-RU" dirty="0" smtClean="0"/>
            </a:br>
            <a:r>
              <a:rPr lang="ru-RU" dirty="0" smtClean="0"/>
              <a:t> «Лесенка успеха 2014»</a:t>
            </a:r>
            <a:endParaRPr lang="ru-RU" dirty="0"/>
          </a:p>
        </p:txBody>
      </p:sp>
      <p:pic>
        <p:nvPicPr>
          <p:cNvPr id="6" name="Рисунок 5" descr="серова.JPG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500042"/>
            <a:ext cx="214314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5367338"/>
            <a:ext cx="4429156" cy="804862"/>
          </a:xfrm>
        </p:spPr>
        <p:txBody>
          <a:bodyPr/>
          <a:lstStyle/>
          <a:p>
            <a:r>
              <a:rPr lang="ru-RU" dirty="0" smtClean="0"/>
              <a:t>Автор: Серова Мария Евгеньевна,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МАДОУ «Большеталдинский детский сад»</a:t>
            </a:r>
            <a:endParaRPr lang="ru-RU" dirty="0"/>
          </a:p>
        </p:txBody>
      </p:sp>
      <p:pic>
        <p:nvPicPr>
          <p:cNvPr id="5" name="Maksim-Doroga--k--solncu (mp3cut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29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Цель: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Здоровые и счастливые </a:t>
            </a:r>
            <a:r>
              <a:rPr lang="ru-RU" dirty="0" err="1" smtClean="0"/>
              <a:t>дети.С</a:t>
            </a:r>
            <a:r>
              <a:rPr lang="ru-RU" dirty="0" smtClean="0"/>
              <a:t> помощью этой технологии можно познакомиться с ребенком, отвлечь его от слез при </a:t>
            </a:r>
            <a:r>
              <a:rPr lang="ru-RU" dirty="0" err="1" smtClean="0"/>
              <a:t>растовании</a:t>
            </a:r>
            <a:r>
              <a:rPr lang="ru-RU" dirty="0" smtClean="0"/>
              <a:t> с мамочкой в детском саду, привить его любовь к себе. И самое не менее важное , что дети проходят адаптацию легче.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приобщение к русским корням и истокам, и культуре в целом.</a:t>
            </a:r>
          </a:p>
          <a:p>
            <a:r>
              <a:rPr lang="ru-RU" dirty="0" smtClean="0"/>
              <a:t>А что уж говорить о различных заболеваниях. Так например всеми забытая игра "Три колодца " это очень хорошая профилактика респираторных заболеваний. Игра "Сорока - ворона" стимулирует работу всех органов.</a:t>
            </a:r>
          </a:p>
          <a:p>
            <a:endParaRPr lang="ru-RU" dirty="0"/>
          </a:p>
        </p:txBody>
      </p:sp>
      <p:pic>
        <p:nvPicPr>
          <p:cNvPr id="5" name="Picture 2" descr="C:\Documents and Settings\User\Рабочий стол\пр. опыт работы\ПРАЗДНИК ОС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Результаты на лицо, счастливые и здоровые </a:t>
            </a:r>
            <a:r>
              <a:rPr lang="ru-RU" sz="1800" dirty="0" smtClean="0"/>
              <a:t>дети </a:t>
            </a:r>
            <a:r>
              <a:rPr lang="ru-RU" sz="1800" dirty="0" err="1" smtClean="0"/>
              <a:t>дети</a:t>
            </a:r>
            <a:r>
              <a:rPr lang="ru-RU" sz="1800" dirty="0" smtClean="0"/>
              <a:t> В младшей группе дети стали более самостоятельные. Я отдаю детям свою любовь, свои знания и умения, я учу их преодолевать трудности.</a:t>
            </a:r>
            <a:endParaRPr lang="ru-RU" sz="1800" dirty="0"/>
          </a:p>
        </p:txBody>
      </p:sp>
      <p:pic>
        <p:nvPicPr>
          <p:cNvPr id="5" name="Содержимое 4" descr="getImage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51" y="2928935"/>
            <a:ext cx="4357688" cy="3424561"/>
          </a:xfrm>
        </p:spPr>
      </p:pic>
      <p:pic>
        <p:nvPicPr>
          <p:cNvPr id="6" name="Содержимое 5" descr="getimage_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857364"/>
            <a:ext cx="4214813" cy="3223629"/>
          </a:xfrm>
        </p:spPr>
      </p:pic>
    </p:spTree>
  </p:cSld>
  <p:clrMapOvr>
    <a:masterClrMapping/>
  </p:clrMapOvr>
  <p:transition advTm="3781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6318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Задача: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создания более благоприятных условий адаптации детей, я решила использовать пестование так как наши  стандарты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предпологают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сохранение и укрепление психологического и физического укрепления наших воспитанников. Взрослые должны помочь  детям постичь своеобразие русского национального характера, его прекрасные самобытные качества на примере народного творчества. Важно не просто добиться механического воспроизведения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пестушек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потешек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песенок, игр, а вернуть им живое, естественное существование. 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00430" y="285728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Я учу родителей правильному использованию пестования с детьми дома.</a:t>
            </a:r>
          </a:p>
          <a:p>
            <a:r>
              <a:rPr lang="ru-RU" b="1" dirty="0" smtClean="0"/>
              <a:t>Для здорового развития ребенка.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3125444"/>
            <a:ext cx="4286280" cy="32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2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332656"/>
            <a:ext cx="2915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сравнению с началом учебного года, повысился % посещаемости  детей, в связи со здоровым развитием детей и использованием данной технологии. В сентябре 2013года только 10% детей посещали ДОУ при спокойном расставании с родителями, во время провождении в ДОУ дети были активными, редко болели. А в мае 2014года уже 90</a:t>
            </a:r>
            <a:r>
              <a:rPr lang="ru-RU" dirty="0" smtClean="0"/>
              <a:t>% положительного эффекта.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1"/>
            <a:ext cx="4357718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ходе я поняла, что современная дошкольная педагогика должна извлечь для себя уроки из народного опыта пестования детей раннего возраста. </a:t>
            </a:r>
          </a:p>
          <a:p>
            <a:r>
              <a:rPr lang="ru-RU" dirty="0" smtClean="0"/>
              <a:t>Ведь сейчас произошли значительные изменения жизненного уклада современных семей и системы воспитания в дошкольных образовательных учреждениях.</a:t>
            </a:r>
          </a:p>
          <a:p>
            <a:r>
              <a:rPr lang="ru-RU" dirty="0" smtClean="0"/>
              <a:t> Думается, однако, что неизменными должны оставаться базовые принципы взаимных отношений малышей и взрослых, выработанные народной педагогикой. Это минимальная дистанция между ребёнком и тем, кто его пестует; частый и ласковый телесный их контакт, представляющий собой целостный комплекс музыкально-речевого и </a:t>
            </a:r>
            <a:r>
              <a:rPr lang="ru-RU" dirty="0" err="1" smtClean="0"/>
              <a:t>невербально-игрового</a:t>
            </a:r>
            <a:r>
              <a:rPr lang="ru-RU" dirty="0" smtClean="0"/>
              <a:t> взаимодействия, который имеет целью единство физического, интеллектуального, эстетического и социально-нравственного возрастания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274639"/>
            <a:ext cx="7781948" cy="193991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Считалось, что ребенок должен не просто расти в соответствии со своей природой (как дерево или травинка), его надо и «воспитывать» через слово, движение, вводя тем самым в мир человеческой культуры.</a:t>
            </a:r>
            <a:endParaRPr lang="ru-RU" sz="2400" dirty="0"/>
          </a:p>
        </p:txBody>
      </p:sp>
      <p:pic>
        <p:nvPicPr>
          <p:cNvPr id="4" name="Содержимое 3" descr="moi_malyshi_pytayutsya_sami_progovarivat_i_igrat_s_pestushechkami_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143240" y="2000240"/>
            <a:ext cx="3207827" cy="240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P10305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14282" y="3857628"/>
            <a:ext cx="3241770" cy="2829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9" descr="P10305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3929066"/>
            <a:ext cx="3071835" cy="2303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2804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 и дитя</a:t>
            </a:r>
            <a:endParaRPr lang="ru-RU" dirty="0"/>
          </a:p>
        </p:txBody>
      </p:sp>
      <p:pic>
        <p:nvPicPr>
          <p:cNvPr id="5" name="Рисунок 4" descr="292968_347497742001197_1967141297_n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2288" y="428604"/>
            <a:ext cx="5994422" cy="4298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  <a:softEdge rad="3175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Это единое целое, и искусственно разрывать  это единство – значит, наносить вред, как ребенку, так и матери.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Tm="499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836712"/>
            <a:ext cx="3654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Склонилась ночью мама над кроваткой</a:t>
            </a:r>
            <a:br>
              <a:rPr lang="ru-RU" sz="1400" dirty="0" smtClean="0"/>
            </a:br>
            <a:r>
              <a:rPr lang="ru-RU" sz="1400" dirty="0" smtClean="0"/>
              <a:t>И тихо шепчет Крошечке своей:</a:t>
            </a:r>
            <a:br>
              <a:rPr lang="ru-RU" sz="1400" dirty="0" smtClean="0"/>
            </a:br>
            <a:r>
              <a:rPr lang="en-US" sz="1400" dirty="0" smtClean="0"/>
              <a:t>«</a:t>
            </a:r>
            <a:r>
              <a:rPr lang="ru-RU" sz="1400" dirty="0" smtClean="0"/>
              <a:t>Ты только не болей, мой Зайчик сладкий,</a:t>
            </a:r>
            <a:br>
              <a:rPr lang="ru-RU" sz="1400" dirty="0" smtClean="0"/>
            </a:br>
            <a:r>
              <a:rPr lang="ru-RU" sz="1400" dirty="0" smtClean="0"/>
              <a:t>Прошу тебя, ты только не болей…</a:t>
            </a:r>
            <a:r>
              <a:rPr lang="en-US" sz="1400" dirty="0" smtClean="0"/>
              <a:t>»</a:t>
            </a:r>
            <a:br>
              <a:rPr lang="en-US" sz="1400" dirty="0" smtClean="0"/>
            </a:br>
            <a:r>
              <a:rPr lang="ru-RU" sz="1400" dirty="0" smtClean="0"/>
              <a:t>Когда болезнь к ребёнку подступает,</a:t>
            </a:r>
            <a:br>
              <a:rPr lang="ru-RU" sz="1400" dirty="0" smtClean="0"/>
            </a:br>
            <a:r>
              <a:rPr lang="ru-RU" sz="1400" dirty="0" smtClean="0"/>
              <a:t>Рыдает материнская душа.</a:t>
            </a:r>
            <a:br>
              <a:rPr lang="ru-RU" sz="1400" dirty="0" smtClean="0"/>
            </a:br>
            <a:r>
              <a:rPr lang="ru-RU" sz="1400" dirty="0" smtClean="0"/>
              <a:t>И мама до утра не засыпает,</a:t>
            </a:r>
            <a:br>
              <a:rPr lang="ru-RU" sz="1400" dirty="0" smtClean="0"/>
            </a:br>
            <a:r>
              <a:rPr lang="ru-RU" sz="1400" dirty="0" smtClean="0"/>
              <a:t>К щеке прижав ладошку малыша…</a:t>
            </a:r>
            <a:br>
              <a:rPr lang="ru-RU" sz="1400" dirty="0" smtClean="0"/>
            </a:br>
            <a:r>
              <a:rPr lang="ru-RU" sz="1400" dirty="0" smtClean="0"/>
              <a:t>Когда блестят глаза не от веселья,</a:t>
            </a:r>
            <a:br>
              <a:rPr lang="ru-RU" sz="1400" dirty="0" smtClean="0"/>
            </a:br>
            <a:r>
              <a:rPr lang="ru-RU" sz="1400" dirty="0" smtClean="0"/>
              <a:t>Когда температурит сын иль дочь,</a:t>
            </a:r>
            <a:br>
              <a:rPr lang="ru-RU" sz="1400" dirty="0" smtClean="0"/>
            </a:br>
            <a:r>
              <a:rPr lang="ru-RU" sz="1400" dirty="0" smtClean="0"/>
              <a:t>То сердце мамы плачет от бессилья,</a:t>
            </a:r>
            <a:br>
              <a:rPr lang="ru-RU" sz="1400" dirty="0" smtClean="0"/>
            </a:br>
            <a:r>
              <a:rPr lang="ru-RU" sz="1400" dirty="0" smtClean="0"/>
              <a:t>Пытаясь все болезни превозмочь…</a:t>
            </a:r>
            <a:br>
              <a:rPr lang="ru-RU" sz="1400" dirty="0" smtClean="0"/>
            </a:br>
            <a:r>
              <a:rPr lang="ru-RU" sz="1400" dirty="0" smtClean="0"/>
              <a:t>Укутав нежно Счастье в одеяло,</a:t>
            </a:r>
            <a:br>
              <a:rPr lang="ru-RU" sz="1400" dirty="0" smtClean="0"/>
            </a:br>
            <a:r>
              <a:rPr lang="ru-RU" sz="1400" dirty="0" smtClean="0"/>
              <a:t>Прижав своё Сокровище к груди,</a:t>
            </a:r>
            <a:br>
              <a:rPr lang="ru-RU" sz="1400" dirty="0" smtClean="0"/>
            </a:br>
            <a:r>
              <a:rPr lang="ru-RU" sz="1400" dirty="0" smtClean="0"/>
              <a:t>Она без перерыва повторяла:</a:t>
            </a:r>
            <a:br>
              <a:rPr lang="ru-RU" sz="1400" dirty="0" smtClean="0"/>
            </a:br>
            <a:r>
              <a:rPr lang="en-US" sz="1400" dirty="0" smtClean="0"/>
              <a:t>«</a:t>
            </a:r>
            <a:r>
              <a:rPr lang="ru-RU" sz="1400" dirty="0" smtClean="0"/>
              <a:t>Уйди, болезнь, от сына прочь уйди!</a:t>
            </a:r>
            <a:r>
              <a:rPr lang="en-US" sz="1400" dirty="0" smtClean="0"/>
              <a:t>»</a:t>
            </a:r>
            <a:br>
              <a:rPr lang="en-US" sz="1400" dirty="0" smtClean="0"/>
            </a:br>
            <a:r>
              <a:rPr lang="ru-RU" sz="1400" dirty="0" smtClean="0"/>
              <a:t>И ни одно лекарство так не лечит,</a:t>
            </a:r>
            <a:br>
              <a:rPr lang="ru-RU" sz="1400" dirty="0" smtClean="0"/>
            </a:br>
            <a:r>
              <a:rPr lang="ru-RU" sz="1400" dirty="0" smtClean="0"/>
              <a:t>Как мамина забота и тепло…</a:t>
            </a:r>
            <a:br>
              <a:rPr lang="ru-RU" sz="1400" dirty="0" smtClean="0"/>
            </a:br>
            <a:r>
              <a:rPr lang="ru-RU" sz="1400" dirty="0" smtClean="0"/>
              <a:t>Любовь – ребёнка счастьем обеспечит,</a:t>
            </a:r>
            <a:br>
              <a:rPr lang="ru-RU" sz="1400" dirty="0" smtClean="0"/>
            </a:br>
            <a:r>
              <a:rPr lang="ru-RU" sz="1400" dirty="0" smtClean="0"/>
              <a:t>Отгонит все недуги, беды, зло…</a:t>
            </a:r>
            <a:br>
              <a:rPr lang="ru-RU" sz="1400" dirty="0" smtClean="0"/>
            </a:br>
            <a:r>
              <a:rPr lang="ru-RU" sz="1400" dirty="0" smtClean="0"/>
              <a:t>Для матери важней всего на свете</a:t>
            </a:r>
            <a:br>
              <a:rPr lang="ru-RU" sz="1400" dirty="0" smtClean="0"/>
            </a:br>
            <a:r>
              <a:rPr lang="ru-RU" sz="1400" dirty="0" smtClean="0"/>
              <a:t>Здоровье, счастье собственных детей.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Picture 2" descr="C:\Documents and Settings\User\Рабочий стол\пр. опыт работы\Новая папка\111988789_3601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2147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85728"/>
            <a:ext cx="4343416" cy="1131910"/>
          </a:xfrm>
        </p:spPr>
        <p:txBody>
          <a:bodyPr/>
          <a:lstStyle/>
          <a:p>
            <a:r>
              <a:rPr lang="ru-RU" dirty="0" smtClean="0"/>
              <a:t>Мои достижения.</a:t>
            </a:r>
            <a:endParaRPr lang="ru-RU" dirty="0"/>
          </a:p>
        </p:txBody>
      </p:sp>
      <p:pic>
        <p:nvPicPr>
          <p:cNvPr id="3" name="Picture 5" descr="C:\Documents and Settings\User\Рабочий стол\дипломы\письм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857628"/>
            <a:ext cx="1947835" cy="2746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9" descr="C:\Documents and Settings\User\Рабочий стол\дипломы\sertifika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1785950" cy="2527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Documents and Settings\User\Рабочий стол\дипломы\сертифика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571876"/>
            <a:ext cx="2071703" cy="303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User\Рабочий стол\пр. опыт работы\серова м 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714356"/>
            <a:ext cx="1857388" cy="2860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Documents and Settings\User\Рабочий стол\дипломы\Серова МЕ Эл Д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929066"/>
            <a:ext cx="1857388" cy="2625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C:\Documents and Settings\User\Рабочий стол\дипломы\izobrazhenie_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4357694"/>
            <a:ext cx="1571636" cy="2224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7" descr="C:\Documents and Settings\User\Рабочий стол\дипломы\izobrazhenie0001_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36" y="1643050"/>
            <a:ext cx="2297006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6" descr="C:\Documents and Settings\User\Рабочий стол\дипломы\серова м е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72066" y="1571612"/>
            <a:ext cx="1785950" cy="2507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advTm="22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924824" cy="1797040"/>
          </a:xfrm>
        </p:spPr>
        <p:txBody>
          <a:bodyPr/>
          <a:lstStyle/>
          <a:p>
            <a:r>
              <a:rPr lang="ru-RU" sz="2000" dirty="0" smtClean="0"/>
              <a:t>Участник Всероссийской научно-практической конференции </a:t>
            </a:r>
            <a:br>
              <a:rPr lang="ru-RU" sz="2000" dirty="0" smtClean="0"/>
            </a:br>
            <a:r>
              <a:rPr lang="ru-RU" sz="2000" dirty="0" smtClean="0"/>
              <a:t>«Перспективы реализации ФГОС дошкольного образования </a:t>
            </a:r>
            <a:br>
              <a:rPr lang="ru-RU" sz="2000" dirty="0" smtClean="0"/>
            </a:br>
            <a:r>
              <a:rPr lang="ru-RU" sz="2000" dirty="0" smtClean="0"/>
              <a:t>     как условия формирования  социального опыта детей»</a:t>
            </a:r>
            <a:endParaRPr lang="ru-RU" sz="2000" dirty="0"/>
          </a:p>
        </p:txBody>
      </p:sp>
      <p:pic>
        <p:nvPicPr>
          <p:cNvPr id="5" name="Содержимое 4" descr="izobrazhenie_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2357430"/>
            <a:ext cx="2643206" cy="382809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7" descr="P1030552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85720" y="1871441"/>
            <a:ext cx="3500462" cy="466507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advTm="1118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 МОЛОДОГО СПЕЦИАЛИСТА 2013 Г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85728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4500570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Мое участие в развитии дошкольного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929198"/>
            <a:ext cx="642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kern="0" dirty="0" smtClean="0"/>
              <a:t>«</a:t>
            </a:r>
            <a:r>
              <a:rPr lang="ru-RU" b="1" kern="0" dirty="0" smtClean="0"/>
              <a:t>Школа</a:t>
            </a:r>
            <a:r>
              <a:rPr lang="ru-RU" kern="0" dirty="0" smtClean="0"/>
              <a:t> </a:t>
            </a:r>
            <a:r>
              <a:rPr lang="ru-RU" b="1" kern="0" dirty="0" smtClean="0"/>
              <a:t>молодого воспитателя» на районном уровне.</a:t>
            </a:r>
            <a:endParaRPr lang="ru-RU" b="1" kern="0" dirty="0"/>
          </a:p>
        </p:txBody>
      </p:sp>
    </p:spTree>
    <p:custDataLst>
      <p:tags r:id="rId1"/>
    </p:custDataLst>
  </p:cSld>
  <p:clrMapOvr>
    <a:masterClrMapping/>
  </p:clrMapOvr>
  <p:transition advTm="7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143380"/>
            <a:ext cx="5486400" cy="1223958"/>
          </a:xfrm>
        </p:spPr>
        <p:txBody>
          <a:bodyPr/>
          <a:lstStyle/>
          <a:p>
            <a:r>
              <a:rPr lang="ru-RU" dirty="0" smtClean="0"/>
              <a:t> Пока в столицах разрабатывают «новоавторские» или заимствуют западные методики, провинция возвращается к истокам.</a:t>
            </a:r>
            <a:endParaRPr lang="ru-RU" dirty="0"/>
          </a:p>
        </p:txBody>
      </p:sp>
      <p:pic>
        <p:nvPicPr>
          <p:cNvPr id="5" name="Рисунок 4" descr="77215327_large_3818405_69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3187" b="3187"/>
          <a:stretch>
            <a:fillRect/>
          </a:stretch>
        </p:blipFill>
        <p:spPr>
          <a:xfrm>
            <a:off x="1785918" y="642918"/>
            <a:ext cx="5486400" cy="345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Работая со своими детьми в группе, я все чаще практикую давно забытую технологию </a:t>
            </a:r>
            <a:r>
              <a:rPr lang="ru-RU" b="1" dirty="0" smtClean="0"/>
              <a:t>Пестования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обрезка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Пестование</a:t>
            </a:r>
            <a:endParaRPr lang="ru-RU" dirty="0"/>
          </a:p>
        </p:txBody>
      </p:sp>
      <p:pic>
        <p:nvPicPr>
          <p:cNvPr id="5" name="Содержимое 4" descr="8kYOMaJHxL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5050" y="713059"/>
            <a:ext cx="5111750" cy="497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целый процесс настройки родителей на биоритмы ребенка и настройки ребенка на биополе земли.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они развлекают ребёнка, создают у него бодрое, радостное настроение;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вызывают ощущение психологического комфорта;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подготавливают положительный эмоциональный фон для восприятия окружающего мира и его отражение в различных видах детской деятельности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3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424626" cy="1082660"/>
          </a:xfrm>
        </p:spPr>
        <p:txBody>
          <a:bodyPr/>
          <a:lstStyle/>
          <a:p>
            <a:r>
              <a:rPr lang="ru-RU" sz="2000" dirty="0" smtClean="0"/>
              <a:t> Оказывается, все старославянские игры для самых маленьких – и не игры вовсе, а лечебные процедуры, на базе акупунктуры. </a:t>
            </a:r>
            <a:endParaRPr lang="ru-RU" sz="2000" dirty="0"/>
          </a:p>
        </p:txBody>
      </p:sp>
      <p:pic>
        <p:nvPicPr>
          <p:cNvPr id="9" name="Содержимое 7" descr="P103052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7" y="3500438"/>
            <a:ext cx="3962897" cy="2970257"/>
          </a:xfrm>
        </p:spPr>
      </p:pic>
      <p:pic>
        <p:nvPicPr>
          <p:cNvPr id="10" name="Содержимое 10" descr="P103050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1428736"/>
            <a:ext cx="4287734" cy="3214710"/>
          </a:xfrm>
        </p:spPr>
      </p:pic>
    </p:spTree>
    <p:custDataLst>
      <p:tags r:id="rId1"/>
    </p:custDataLst>
  </p:cSld>
  <p:clrMapOvr>
    <a:masterClrMapping/>
  </p:clrMapOvr>
  <p:transition advTm="125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smtClean="0"/>
              <a:t>каждый недуг </a:t>
            </a:r>
            <a:r>
              <a:rPr lang="ru-RU" dirty="0" smtClean="0"/>
              <a:t>— свой стих.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VBycmEayA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5050" y="486516"/>
            <a:ext cx="5111750" cy="54261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На ладошках и на стопах есть проекции всех внутренних органов. И все эти “бабушкины сказки” — не что иное, как массаж в игре.</a:t>
            </a:r>
            <a:br>
              <a:rPr lang="ru-RU" sz="2000" dirty="0" smtClean="0"/>
            </a:b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advTm="1103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Последнее время я все чаще замечаю, что современные молодые родители стремятся, как можно раньше получить свободу  от воспитания собственных детей, перекладывая это на бабушек и дедушек</a:t>
            </a:r>
            <a:r>
              <a:rPr lang="ru-RU" dirty="0" smtClean="0"/>
              <a:t>,. </a:t>
            </a:r>
            <a:r>
              <a:rPr lang="ru-RU" dirty="0" smtClean="0"/>
              <a:t>Хорошо ли это? </a:t>
            </a:r>
            <a:r>
              <a:rPr lang="ru-RU" dirty="0" smtClean="0"/>
              <a:t>Раньше </a:t>
            </a:r>
            <a:r>
              <a:rPr lang="ru-RU" dirty="0" smtClean="0"/>
              <a:t> </a:t>
            </a:r>
            <a:r>
              <a:rPr lang="ru-RU" dirty="0" smtClean="0"/>
              <a:t>народная культура была гораздо добрее к малышу и при всей своей наивности и в чем-то примитивности в главном была, безусловно права. </a:t>
            </a:r>
            <a:endParaRPr lang="ru-RU" dirty="0"/>
          </a:p>
        </p:txBody>
      </p:sp>
      <p:pic>
        <p:nvPicPr>
          <p:cNvPr id="5" name="Содержимое 4" descr="DSCN103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0" y="857232"/>
            <a:ext cx="3764893" cy="501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.7|2.5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1.3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7|6.1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2.5|2.5|2.7|2.5|2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7"/>
</p:tagLst>
</file>

<file path=ppt/theme/theme1.xml><?xml version="1.0" encoding="utf-8"?>
<a:theme xmlns:a="http://schemas.openxmlformats.org/drawingml/2006/main" name="Ind_1231_slide">
  <a:themeElements>
    <a:clrScheme name="Default Design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Ind_1231_slide</Template>
  <TotalTime>338</TotalTime>
  <Words>688</Words>
  <Application>Microsoft Office PowerPoint</Application>
  <PresentationFormat>Экран (4:3)</PresentationFormat>
  <Paragraphs>48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Ind_1231_slide</vt:lpstr>
      <vt:lpstr>Презентация опыта работы  для конкурса  «Лесенка успеха 2014»</vt:lpstr>
      <vt:lpstr>Мои достижения.</vt:lpstr>
      <vt:lpstr>Участник Всероссийской научно-практической конференции  «Перспективы реализации ФГОС дошкольного образования       как условия формирования  социального опыта детей»</vt:lpstr>
      <vt:lpstr>Слайд 4</vt:lpstr>
      <vt:lpstr> Пока в столицах разрабатывают «новоавторские» или заимствуют западные методики, провинция возвращается к истокам.</vt:lpstr>
      <vt:lpstr>Пестование</vt:lpstr>
      <vt:lpstr> Оказывается, все старославянские игры для самых маленьких – и не игры вовсе, а лечебные процедуры, на базе акупунктуры. </vt:lpstr>
      <vt:lpstr>на каждый недуг — свой стих.  </vt:lpstr>
      <vt:lpstr>АКТУАЛЬНОСТЬ:</vt:lpstr>
      <vt:lpstr>Моя Цель:</vt:lpstr>
      <vt:lpstr>Результаты на лицо, счастливые и здоровые дети дети В младшей группе дети стали более самостоятельные. Я отдаю детям свою любовь, свои знания и умения, я учу их преодолевать трудности.</vt:lpstr>
      <vt:lpstr>Слайд 12</vt:lpstr>
      <vt:lpstr>Работа с родителями</vt:lpstr>
      <vt:lpstr>Слайд 14</vt:lpstr>
      <vt:lpstr>Слайд 15</vt:lpstr>
      <vt:lpstr> Считалось, что ребенок должен не просто расти в соответствии со своей природой (как дерево или травинка), его надо и «воспитывать» через слово, движение, вводя тем самым в мир человеческой культуры.</vt:lpstr>
      <vt:lpstr>Мать и дитя</vt:lpstr>
      <vt:lpstr>Слайд 18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мария</cp:lastModifiedBy>
  <cp:revision>55</cp:revision>
  <dcterms:created xsi:type="dcterms:W3CDTF">2012-12-03T07:24:27Z</dcterms:created>
  <dcterms:modified xsi:type="dcterms:W3CDTF">2014-11-17T18:13:12Z</dcterms:modified>
</cp:coreProperties>
</file>