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59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A"/>
    <a:srgbClr val="3399FF"/>
    <a:srgbClr val="66CCFF"/>
    <a:srgbClr val="CCECFF"/>
    <a:srgbClr val="CCFFFF"/>
    <a:srgbClr val="002776"/>
    <a:srgbClr val="0131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948" y="-588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№7</c:v>
                </c:pt>
                <c:pt idx="1">
                  <c:v>№8</c:v>
                </c:pt>
                <c:pt idx="2">
                  <c:v>№11</c:v>
                </c:pt>
                <c:pt idx="3">
                  <c:v>№14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</c:v>
                </c:pt>
                <c:pt idx="2">
                  <c:v>0.65000000000000024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№7</c:v>
                </c:pt>
                <c:pt idx="1">
                  <c:v>№8</c:v>
                </c:pt>
                <c:pt idx="2">
                  <c:v>№11</c:v>
                </c:pt>
                <c:pt idx="3">
                  <c:v>№14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0.45</c:v>
                </c:pt>
                <c:pt idx="1">
                  <c:v>0.5</c:v>
                </c:pt>
                <c:pt idx="2">
                  <c:v>0.35000000000000009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низкий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№7</c:v>
                </c:pt>
                <c:pt idx="1">
                  <c:v>№8</c:v>
                </c:pt>
                <c:pt idx="2">
                  <c:v>№11</c:v>
                </c:pt>
                <c:pt idx="3">
                  <c:v>№14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68436736"/>
        <c:axId val="68825472"/>
        <c:axId val="0"/>
      </c:bar3DChart>
      <c:catAx>
        <c:axId val="684367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68825472"/>
        <c:crosses val="autoZero"/>
        <c:auto val="1"/>
        <c:lblAlgn val="ctr"/>
        <c:lblOffset val="100"/>
      </c:catAx>
      <c:valAx>
        <c:axId val="68825472"/>
        <c:scaling>
          <c:orientation val="minMax"/>
        </c:scaling>
        <c:axPos val="l"/>
        <c:majorGridlines/>
        <c:numFmt formatCode="0%" sourceLinked="1"/>
        <c:tickLblPos val="nextTo"/>
        <c:crossAx val="68436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74348718617486"/>
          <c:y val="0.28757653989673382"/>
          <c:w val="0.10064499556234018"/>
          <c:h val="0.1658130804153208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1092440359276116E-2"/>
          <c:y val="3.1540997878602615E-2"/>
          <c:w val="0.84073811028874035"/>
          <c:h val="0.8216285450320555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№5</c:v>
                </c:pt>
                <c:pt idx="1">
                  <c:v>№6</c:v>
                </c:pt>
                <c:pt idx="2">
                  <c:v>№9</c:v>
                </c:pt>
                <c:pt idx="3">
                  <c:v>№10</c:v>
                </c:pt>
                <c:pt idx="4">
                  <c:v>№13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0.3000000000000001</c:v>
                </c:pt>
                <c:pt idx="1">
                  <c:v>0.65000000000000024</c:v>
                </c:pt>
                <c:pt idx="2">
                  <c:v>0.5</c:v>
                </c:pt>
                <c:pt idx="3">
                  <c:v>0.6000000000000002</c:v>
                </c:pt>
                <c:pt idx="4">
                  <c:v>0.6000000000000002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№5</c:v>
                </c:pt>
                <c:pt idx="1">
                  <c:v>№6</c:v>
                </c:pt>
                <c:pt idx="2">
                  <c:v>№9</c:v>
                </c:pt>
                <c:pt idx="3">
                  <c:v>№10</c:v>
                </c:pt>
                <c:pt idx="4">
                  <c:v>№13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0.70000000000000018</c:v>
                </c:pt>
                <c:pt idx="1">
                  <c:v>0.35000000000000009</c:v>
                </c:pt>
                <c:pt idx="2">
                  <c:v>0.5</c:v>
                </c:pt>
                <c:pt idx="3">
                  <c:v>0.4</c:v>
                </c:pt>
                <c:pt idx="4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низкий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№5</c:v>
                </c:pt>
                <c:pt idx="1">
                  <c:v>№6</c:v>
                </c:pt>
                <c:pt idx="2">
                  <c:v>№9</c:v>
                </c:pt>
                <c:pt idx="3">
                  <c:v>№10</c:v>
                </c:pt>
                <c:pt idx="4">
                  <c:v>№13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92638592"/>
        <c:axId val="92644480"/>
        <c:axId val="0"/>
      </c:bar3DChart>
      <c:catAx>
        <c:axId val="926385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2644480"/>
        <c:crosses val="autoZero"/>
        <c:auto val="1"/>
        <c:lblAlgn val="ctr"/>
        <c:lblOffset val="100"/>
      </c:catAx>
      <c:valAx>
        <c:axId val="92644480"/>
        <c:scaling>
          <c:orientation val="minMax"/>
        </c:scaling>
        <c:axPos val="l"/>
        <c:majorGridlines/>
        <c:numFmt formatCode="0%" sourceLinked="1"/>
        <c:tickLblPos val="nextTo"/>
        <c:crossAx val="9263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7434871861753"/>
          <c:y val="0.28757653989673382"/>
          <c:w val="0.10064499556234018"/>
          <c:h val="0.1658130804153209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41135117532907"/>
          <c:y val="3.1540997878602615E-2"/>
          <c:w val="0.84073811028874035"/>
          <c:h val="0.8216285450320555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№12</c:v>
                </c:pt>
                <c:pt idx="1">
                  <c:v>№15</c:v>
                </c:pt>
                <c:pt idx="2">
                  <c:v>№16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0.55000000000000004</c:v>
                </c:pt>
                <c:pt idx="2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№12</c:v>
                </c:pt>
                <c:pt idx="1">
                  <c:v>№15</c:v>
                </c:pt>
                <c:pt idx="2">
                  <c:v>№16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0.45</c:v>
                </c:pt>
                <c:pt idx="1">
                  <c:v>0.45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низкий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№12</c:v>
                </c:pt>
                <c:pt idx="1">
                  <c:v>№15</c:v>
                </c:pt>
                <c:pt idx="2">
                  <c:v>№16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94659712"/>
        <c:axId val="94661248"/>
        <c:axId val="0"/>
      </c:bar3DChart>
      <c:catAx>
        <c:axId val="946597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4661248"/>
        <c:crosses val="autoZero"/>
        <c:auto val="1"/>
        <c:lblAlgn val="ctr"/>
        <c:lblOffset val="100"/>
      </c:catAx>
      <c:valAx>
        <c:axId val="94661248"/>
        <c:scaling>
          <c:orientation val="minMax"/>
        </c:scaling>
        <c:axPos val="l"/>
        <c:majorGridlines/>
        <c:numFmt formatCode="0%" sourceLinked="1"/>
        <c:tickLblPos val="nextTo"/>
        <c:crossAx val="94659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7434871861753"/>
          <c:y val="0.28757653989673382"/>
          <c:w val="0.10064499556234018"/>
          <c:h val="0.1658130804153209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99FF"/>
                </a:solidFill>
              </a:rPr>
              <a:t>ОЛИМПИЙСКИЕ  НАДЕЖДЫ «ЗОЛОТОГО  КЛЮЧИКА»</a:t>
            </a:r>
            <a:endParaRPr lang="ru-RU" dirty="0">
              <a:solidFill>
                <a:srgbClr val="3399FF"/>
              </a:solidFill>
            </a:endParaRPr>
          </a:p>
        </p:txBody>
      </p:sp>
      <p:sp>
        <p:nvSpPr>
          <p:cNvPr id="7" name="Фигура, имеющая форму буквы L 6"/>
          <p:cNvSpPr/>
          <p:nvPr/>
        </p:nvSpPr>
        <p:spPr>
          <a:xfrm rot="16870208">
            <a:off x="5489370" y="4761508"/>
            <a:ext cx="205244" cy="210254"/>
          </a:xfrm>
          <a:prstGeom prst="corner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662608">
            <a:off x="5127216" y="4708922"/>
            <a:ext cx="237713" cy="201821"/>
          </a:xfrm>
          <a:prstGeom prst="corner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621270">
            <a:off x="5363288" y="4721504"/>
            <a:ext cx="121653" cy="223663"/>
          </a:xfrm>
          <a:prstGeom prst="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20895450">
            <a:off x="3447823" y="4806424"/>
            <a:ext cx="217723" cy="196183"/>
          </a:xfrm>
          <a:prstGeom prst="corner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15515243">
            <a:off x="3742972" y="4724755"/>
            <a:ext cx="203613" cy="224212"/>
          </a:xfrm>
          <a:prstGeom prst="corner">
            <a:avLst>
              <a:gd name="adj1" fmla="val 50000"/>
              <a:gd name="adj2" fmla="val 48582"/>
            </a:avLst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0865333">
            <a:off x="3665389" y="4770671"/>
            <a:ext cx="123827" cy="221531"/>
          </a:xfrm>
          <a:prstGeom prst="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Фигура, имеющая форму буквы L 12"/>
          <p:cNvSpPr/>
          <p:nvPr/>
        </p:nvSpPr>
        <p:spPr>
          <a:xfrm rot="21365664">
            <a:off x="3869358" y="4160030"/>
            <a:ext cx="503771" cy="436283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6200000">
            <a:off x="4689615" y="4097206"/>
            <a:ext cx="415372" cy="507720"/>
          </a:xfrm>
          <a:prstGeom prst="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1386811">
            <a:off x="4371791" y="4080350"/>
            <a:ext cx="285752" cy="464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 rot="926374">
            <a:off x="5684671" y="4470232"/>
            <a:ext cx="357190" cy="357190"/>
          </a:xfrm>
          <a:prstGeom prst="wav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85786" y="3000372"/>
            <a:ext cx="7643866" cy="703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Подготовила: инструктор по физической культуре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Arial" pitchFamily="34" charset="0"/>
              </a:rPr>
              <a:t>Кашаприна Светлана Александровна</a:t>
            </a:r>
            <a:endParaRPr kumimoji="0" lang="ru-RU" b="1" i="0" u="none" strike="noStrike" kern="1200" cap="none" spc="0" normalizeH="0" baseline="0" noProof="0" dirty="0">
              <a:ln w="1905">
                <a:solidFill>
                  <a:schemeClr val="bg1">
                    <a:lumMod val="95000"/>
                  </a:schemeClr>
                </a:solidFill>
              </a:ln>
              <a:solidFill>
                <a:srgbClr val="00339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Наши достижения: </a:t>
            </a:r>
            <a:br>
              <a:rPr lang="ru-RU" sz="32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2 место </a:t>
            </a:r>
            <a:r>
              <a:rPr lang="ru-RU" sz="3200" dirty="0" smtClean="0"/>
              <a:t>в личном первенстве среди мальчиков; </a:t>
            </a:r>
            <a:r>
              <a:rPr lang="ru-RU" sz="4000" dirty="0" smtClean="0">
                <a:solidFill>
                  <a:srgbClr val="FF0000"/>
                </a:solidFill>
              </a:rPr>
              <a:t>3 место </a:t>
            </a:r>
            <a:r>
              <a:rPr lang="ru-RU" sz="3200" dirty="0" smtClean="0"/>
              <a:t>команды девочек</a:t>
            </a:r>
            <a:endParaRPr lang="ru-RU" sz="3200" dirty="0"/>
          </a:p>
        </p:txBody>
      </p:sp>
      <p:pic>
        <p:nvPicPr>
          <p:cNvPr id="5122" name="Picture 2" descr="C:\Documents and Settings\user\Рабочий стол\лыжи спартакиада\SS10025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2071678"/>
            <a:ext cx="3286148" cy="438153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5123" name="Picture 3" descr="C:\Documents and Settings\user\Рабочий стол\лыжи спартакиада\SS1002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5" y="2500306"/>
            <a:ext cx="4762533" cy="35719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Показатели физической подготовленности детей 4-5 лет на период апреля 2014г.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1714488"/>
          <a:ext cx="814393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Показатели физической подготовленности детей 5-6 лет на период апреля 2014г.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1714488"/>
          <a:ext cx="814393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Показатели физической подготовленности детей 6-7 лет на период апреля 2014г.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1714488"/>
          <a:ext cx="814393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257176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</a:t>
            </a:r>
            <a:br>
              <a:rPr lang="ru-RU" sz="5400" dirty="0" smtClean="0"/>
            </a:br>
            <a:r>
              <a:rPr lang="ru-RU" sz="5400" dirty="0" smtClean="0"/>
              <a:t>за </a:t>
            </a:r>
            <a:br>
              <a:rPr lang="ru-RU" sz="5400" dirty="0" smtClean="0"/>
            </a:br>
            <a:r>
              <a:rPr lang="ru-RU" sz="5400" dirty="0" smtClean="0"/>
              <a:t>внимание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cs typeface="Arial" pitchFamily="34" charset="0"/>
              </a:rPr>
              <a:t>Легкоатлетический кросс «Золотая осень» в рамках городского праздника «Здоровье» и Всероссийского дня бега «Кросс нации – 2013»</a:t>
            </a:r>
            <a:endParaRPr lang="ru-RU" sz="2800" dirty="0">
              <a:cs typeface="Arial" pitchFamily="34" charset="0"/>
            </a:endParaRPr>
          </a:p>
        </p:txBody>
      </p:sp>
      <p:pic>
        <p:nvPicPr>
          <p:cNvPr id="5" name="Picture 2" descr="C:\Documents and Settings\user\Рабочий стол\спорт фото\фото спорт 2014\бег 21.09.2013г\SAM_13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357158" y="3357562"/>
            <a:ext cx="4217470" cy="316310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2050" name="Picture 2" descr="C:\Documents and Settings\user\Рабочий стол\спорт фото\фото спорт 2014\бег 21.09.2013г\SAM_13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>
            <a:off x="4214810" y="1643050"/>
            <a:ext cx="4786314" cy="358973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Наши достижения: </a:t>
            </a:r>
            <a:br>
              <a:rPr lang="ru-RU" sz="3600" dirty="0" smtClean="0"/>
            </a:br>
            <a:r>
              <a:rPr lang="ru-RU" dirty="0" smtClean="0">
                <a:solidFill>
                  <a:srgbClr val="FF0000"/>
                </a:solidFill>
              </a:rPr>
              <a:t>3 место </a:t>
            </a:r>
            <a:r>
              <a:rPr lang="ru-RU" sz="3600" dirty="0" smtClean="0"/>
              <a:t>команды мальчиков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user\Рабочий стол\спорт фото\фото спорт 2014\бег 21.09.2013г\SS1002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183080" y="2143116"/>
            <a:ext cx="4312720" cy="323454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3075" name="Picture 3" descr="C:\Documents and Settings\user\Рабочий стол\спорт фото\фото спорт 2014\бег 21.09.2013г\SS1002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>
            <a:off x="4648200" y="2143116"/>
            <a:ext cx="4312720" cy="323454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Лично-командные соревнования по общей физической подготовке</a:t>
            </a:r>
            <a:endParaRPr lang="ru-RU" sz="3600" dirty="0"/>
          </a:p>
        </p:txBody>
      </p:sp>
      <p:pic>
        <p:nvPicPr>
          <p:cNvPr id="4099" name="Picture 3" descr="C:\Documents and Settings\user\Рабочий стол\спорт фото\фото спорт 2014\офп 2013\SAM_14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 bwMode="auto">
          <a:xfrm>
            <a:off x="285720" y="1571612"/>
            <a:ext cx="4286280" cy="321471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4100" name="Picture 4" descr="C:\Documents and Settings\user\Рабочий стол\спорт фото\фото спорт 2014\офп 2013\SAM_14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143248"/>
            <a:ext cx="4038600" cy="302895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СОК «Олимпия»: прыжки, </a:t>
            </a:r>
            <a:br>
              <a:rPr lang="ru-RU" dirty="0" smtClean="0"/>
            </a:br>
            <a:r>
              <a:rPr lang="ru-RU" dirty="0" smtClean="0"/>
              <a:t>метание мяча, бег на скорость</a:t>
            </a:r>
            <a:endParaRPr lang="ru-RU" dirty="0"/>
          </a:p>
        </p:txBody>
      </p:sp>
      <p:pic>
        <p:nvPicPr>
          <p:cNvPr id="5122" name="Picture 2" descr="C:\Documents and Settings\user\Рабочий стол\спорт фото\фото спорт 2014\офп 2013\SAM_14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 bwMode="auto">
          <a:xfrm>
            <a:off x="357158" y="1928802"/>
            <a:ext cx="4643470" cy="385765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5123" name="Picture 3" descr="C:\Documents and Settings\user\Рабочий стол\спорт фото\фото спорт 2014\офп 2013\SAM_14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bright="10000" contrast="20000"/>
          </a:blip>
          <a:srcRect/>
          <a:stretch>
            <a:fillRect/>
          </a:stretch>
        </p:blipFill>
        <p:spPr bwMode="auto">
          <a:xfrm>
            <a:off x="4071934" y="2857496"/>
            <a:ext cx="4762534" cy="357190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Наши достижения: </a:t>
            </a:r>
            <a:br>
              <a:rPr lang="ru-RU" sz="32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2 место </a:t>
            </a:r>
            <a:r>
              <a:rPr lang="ru-RU" sz="3200" dirty="0" smtClean="0"/>
              <a:t>в личном первенстве </a:t>
            </a:r>
            <a:br>
              <a:rPr lang="ru-RU" sz="3200" dirty="0" smtClean="0"/>
            </a:br>
            <a:r>
              <a:rPr lang="ru-RU" sz="3200" dirty="0" smtClean="0"/>
              <a:t>по броску набивного мяча</a:t>
            </a:r>
            <a:endParaRPr lang="ru-RU" sz="3200" dirty="0"/>
          </a:p>
        </p:txBody>
      </p:sp>
      <p:pic>
        <p:nvPicPr>
          <p:cNvPr id="1026" name="Picture 2" descr="C:\Documents and Settings\user\Рабочий стол\спорт фото\фото спорт 2014\ОФП Радмир\DSCF449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857364"/>
            <a:ext cx="3308756" cy="441167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1027" name="Picture 3" descr="C:\Documents and Settings\user\Рабочий стол\спорт фото\фото спорт 2014\ОФП Радмир\DSCF449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857364"/>
            <a:ext cx="3316512" cy="442201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Соревнования по лыжным гонкам «Лыжня для всех»</a:t>
            </a:r>
            <a:endParaRPr lang="ru-RU" sz="3600" dirty="0"/>
          </a:p>
        </p:txBody>
      </p:sp>
      <p:pic>
        <p:nvPicPr>
          <p:cNvPr id="2051" name="Picture 3" descr="C:\Documents and Settings\user\Рабочий стол\лыжня для всех 2014\SS10023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143248"/>
            <a:ext cx="4476781" cy="335758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2050" name="Picture 2" descr="C:\Documents and Settings\user\Рабочий стол\лыжня для всех 2014\SS1002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1500174"/>
            <a:ext cx="4705355" cy="352901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Наши достижения: </a:t>
            </a:r>
            <a:r>
              <a:rPr lang="ru-RU" sz="4000" dirty="0" smtClean="0">
                <a:solidFill>
                  <a:srgbClr val="FF0000"/>
                </a:solidFill>
              </a:rPr>
              <a:t>1 место </a:t>
            </a:r>
            <a:r>
              <a:rPr lang="ru-RU" sz="3600" dirty="0" smtClean="0"/>
              <a:t>в личном первенстве среди мальчиков</a:t>
            </a:r>
            <a:endParaRPr lang="ru-RU" sz="3600" dirty="0"/>
          </a:p>
        </p:txBody>
      </p:sp>
      <p:pic>
        <p:nvPicPr>
          <p:cNvPr id="3074" name="Picture 2" descr="C:\Documents and Settings\user\Рабочий стол\лыжня для всех 2014\DSCF46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3" y="3143248"/>
            <a:ext cx="4419603" cy="331470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3075" name="Picture 3" descr="C:\Documents and Settings\user\Рабочий стол\лыжня для всех 2014\DSCF46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bright="20000" contrast="30000"/>
          </a:blip>
          <a:srcRect/>
          <a:stretch>
            <a:fillRect/>
          </a:stretch>
        </p:blipFill>
        <p:spPr bwMode="auto">
          <a:xfrm>
            <a:off x="4388887" y="2071678"/>
            <a:ext cx="4469393" cy="350046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Лыжные гонки в рамках Спартакиады среди ДОУ г.Нижневартовска</a:t>
            </a:r>
            <a:endParaRPr lang="ru-RU" sz="3600" dirty="0"/>
          </a:p>
        </p:txBody>
      </p:sp>
      <p:pic>
        <p:nvPicPr>
          <p:cNvPr id="4099" name="Picture 3" descr="C:\Documents and Settings\user\Рабочий стол\лыжи спартакиада\DSCF465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29070" y="2928934"/>
            <a:ext cx="4667282" cy="350046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4098" name="Picture 2" descr="C:\Documents and Settings\user\Рабочий стол\лыжи спартакиада\DSCF46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571612"/>
            <a:ext cx="4143404" cy="310755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стим олимпийцев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102481-9430-4464-8195-A8DD2AD013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растим олимпийцев</Template>
  <TotalTime>0</TotalTime>
  <Words>121</Words>
  <Application>Microsoft Office PowerPoint</Application>
  <PresentationFormat>Экран (4:3)</PresentationFormat>
  <Paragraphs>26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растим олимпийцев</vt:lpstr>
      <vt:lpstr>ОЛИМПИЙСКИЕ  НАДЕЖДЫ «ЗОЛОТОГО  КЛЮЧИКА»</vt:lpstr>
      <vt:lpstr>Легкоатлетический кросс «Золотая осень» в рамках городского праздника «Здоровье» и Всероссийского дня бега «Кросс нации – 2013»</vt:lpstr>
      <vt:lpstr>Наши достижения:  3 место команды мальчиков </vt:lpstr>
      <vt:lpstr>Лично-командные соревнования по общей физической подготовке</vt:lpstr>
      <vt:lpstr>СОК «Олимпия»: прыжки,  метание мяча, бег на скорость</vt:lpstr>
      <vt:lpstr>Наши достижения:  2 место в личном первенстве  по броску набивного мяча</vt:lpstr>
      <vt:lpstr>Соревнования по лыжным гонкам «Лыжня для всех»</vt:lpstr>
      <vt:lpstr>Наши достижения: 1 место в личном первенстве среди мальчиков</vt:lpstr>
      <vt:lpstr>Лыжные гонки в рамках Спартакиады среди ДОУ г.Нижневартовска</vt:lpstr>
      <vt:lpstr>Наши достижения:  2 место в личном первенстве среди мальчиков; 3 место команды девочек</vt:lpstr>
      <vt:lpstr>Показатели физической подготовленности детей 4-5 лет на период апреля 2014г. </vt:lpstr>
      <vt:lpstr>Показатели физической подготовленности детей 5-6 лет на период апреля 2014г. </vt:lpstr>
      <vt:lpstr>Показатели физической подготовленности детей 6-7 лет на период апреля 2014г. </vt:lpstr>
      <vt:lpstr>Спасибо  за  внимание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2012-05-10T04:19:27Z</dcterms:created>
  <dcterms:modified xsi:type="dcterms:W3CDTF">2014-10-30T03:57:41Z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